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2410-F694-6E0D-D975-E5C7E44E1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3774E-4579-F95C-A4BC-829661C3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E6FB6-F071-1745-025C-AD49BCEB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30E15-D9CC-5227-4D73-F87AE50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BF918-EE03-BB35-092E-37E99A5A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526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4B0A0-0D01-F9D4-ABE3-96672279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DFFE7-0C79-15AA-809A-59C20C393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795F0-C317-A858-13C6-F7F8281F2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21170-773E-7887-4BF5-723D417D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3B890-C3BE-A874-B12C-038E7C4C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71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51F3DB-0FDA-F0F0-8C91-0A691D749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7CF18-62D6-1B97-7F39-700B732DF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EB19C-0B75-E6F1-BBB1-B58F1D04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5F3B0-64DA-D2CD-D4D8-37F0176B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1BB48-A7B9-A04E-ECF2-20AF181E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954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34D8-835E-9B7C-8D84-A6AE2764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37FF2-8CE4-BD91-727F-B47FECFC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8CC61-065F-D222-CEBE-E94C7AC7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88E2C-0531-EDF8-2D13-BC6BDA35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9EA9C-76E2-CCA4-4C8E-7602FB9D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801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B9EF-44DD-9ACE-D62D-7A93A373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51359-D55C-669C-DD45-CF741B391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2586-2EDF-C1FB-49AF-37CE8F0F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FB3D7-E893-2104-F286-ADC77C4C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D84BA-B7D3-EAAC-43B7-C1E32A80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7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38BF-1125-D814-5962-FF2107B9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53283-D9EA-A36C-6681-AAAFB3409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B869D-9553-1BDD-B15D-85CC4B361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96125-E38D-9199-9FCA-F6239C75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CFBFD-3BFA-CAD0-531A-CA3D5582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0A99C-9985-AB2B-1C5F-E840F259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335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520E-1473-4FD9-C2AB-BAC7E353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C5A39-0947-AA32-8D25-0C3694775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B94E2-5F75-9CC8-8BC1-6150D2D46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7FE3A-6932-C617-10DB-A29FFA71D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C2B8E-F1BA-CF45-7130-822F1CBF2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0BCF-F222-D848-6855-DC011D33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AE0AF-B2F4-4F8D-BEBA-D56AA0CD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85CD5-3110-1617-2B74-C8087B1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317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D7305-3C56-7DE5-C2A2-A7195BEB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AB36B-4DA0-9866-9925-5DB0A4AE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DFE19-824F-FD06-C76A-F44ABFD8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A81CD-727C-D75E-F421-51F31075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77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5E033-32C0-48C0-235D-0CC930DD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DD52B-4F2E-3BE6-AFC8-7B478610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6DAC2-6642-4940-A899-89C99A98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23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8CCC-06D2-3105-8CA6-499BDC993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83381-F084-1644-FD46-BB667696F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5BE01-7594-AD35-D8E6-DD0FF26E1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0D655-7DC1-BE7D-CD5C-E006425C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BE125-C65C-9C61-E628-F4CAF368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F7A6E-1D64-7868-A37D-E8E73C49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977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78BB-4C50-38CC-8226-2EDACB83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B4E32-BADF-E70B-1D9D-CCFBD7B40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BE370-1C54-3A7C-AC0D-E6BFA6963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7A7FD-DD6E-BC4A-B240-05E9A5C2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0519B-82EC-A8DF-0657-EE3017DE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9A061-A86C-C7F5-82FE-0146DDE3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411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8BCAC-5C41-268B-6589-A416D436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9727-402D-316C-3543-706F60E1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B1E05-D9E1-D5A0-6CE1-1C26A5F30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4FF0-700E-4654-8857-21DEF0546859}" type="datetimeFigureOut">
              <a:rPr lang="en-MY" smtClean="0"/>
              <a:t>14/3/2023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21DA8-C5DA-CB65-B336-6D9D85CB3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F96EB-DDC0-3A02-DA4D-56E13F80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CFDC-4E81-4A90-928C-D998EBB18B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568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FC49-F8A1-0CA3-7658-5EF20A665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Flags Registers</a:t>
            </a:r>
          </a:p>
        </p:txBody>
      </p:sp>
    </p:spTree>
    <p:extLst>
      <p:ext uri="{BB962C8B-B14F-4D97-AF65-F5344CB8AC3E}">
        <p14:creationId xmlns:p14="http://schemas.microsoft.com/office/powerpoint/2010/main" val="257249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E7326-3A51-A20A-1FE5-E6E1ADD2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411"/>
            <a:ext cx="10515600" cy="5608552"/>
          </a:xfrm>
        </p:spPr>
        <p:txBody>
          <a:bodyPr/>
          <a:lstStyle/>
          <a:p>
            <a:r>
              <a:rPr lang="en-MY"/>
              <a:t>The CF will be cleared to 0 if no Carry  occurs. No wrap-arounds.</a:t>
            </a:r>
          </a:p>
          <a:p>
            <a:r>
              <a:rPr lang="en-MY"/>
              <a:t>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eax, 0x2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ecx, 0x8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add eax, ecx</a:t>
            </a:r>
          </a:p>
          <a:p>
            <a:r>
              <a:rPr lang="en-MY"/>
              <a:t>eax = 0xA</a:t>
            </a:r>
          </a:p>
          <a:p>
            <a:r>
              <a:rPr lang="en-MY"/>
              <a:t>CF = 0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333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EF7D3-64D8-912C-2ED2-193A9CDE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OF (The Overflow Flag) 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1FA0-FF3F-644C-6EB7-73E9D1B4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we assume the numbers are two complements representation (signed numbers), then </a:t>
            </a:r>
          </a:p>
          <a:p>
            <a:r>
              <a:rPr lang="en-US"/>
              <a:t>the OF is set to 1 if:</a:t>
            </a:r>
          </a:p>
          <a:p>
            <a:pPr lvl="1"/>
            <a:r>
              <a:rPr lang="en-US"/>
              <a:t>the addition of two positive numbers -&gt; negative result</a:t>
            </a:r>
          </a:p>
          <a:p>
            <a:pPr lvl="1"/>
            <a:r>
              <a:rPr lang="en-US"/>
              <a:t>the addition of two negative numbers -&gt; positive result</a:t>
            </a:r>
          </a:p>
          <a:p>
            <a:pPr lvl="1"/>
            <a:r>
              <a:rPr lang="en-US"/>
              <a:t>positive – negative -&gt; negative result</a:t>
            </a:r>
          </a:p>
          <a:p>
            <a:pPr lvl="1"/>
            <a:r>
              <a:rPr lang="en-US"/>
              <a:t>negative – positive -&gt; positive result</a:t>
            </a:r>
          </a:p>
          <a:p>
            <a:r>
              <a:rPr lang="en-US"/>
              <a:t>If the OF = 1, it means the result you get from the calculation is wrong</a:t>
            </a:r>
          </a:p>
          <a:p>
            <a:pPr lvl="1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2946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CB00B-3284-CAE3-4B8E-1DB4D1C9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00961" cy="3151234"/>
          </a:xfrm>
        </p:spPr>
        <p:txBody>
          <a:bodyPr/>
          <a:lstStyle/>
          <a:p>
            <a:r>
              <a:rPr lang="en-US"/>
              <a:t>another example: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mov eax, 0x7FFFFFFF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mov edx, 0x1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add eax, edx</a:t>
            </a:r>
          </a:p>
          <a:p>
            <a:pPr lvl="1"/>
            <a:endParaRPr lang="en-US"/>
          </a:p>
          <a:p>
            <a:r>
              <a:rPr lang="en-US"/>
              <a:t>eax = 0x80000000</a:t>
            </a:r>
          </a:p>
          <a:p>
            <a:r>
              <a:rPr lang="en-US"/>
              <a:t>OF = 1</a:t>
            </a:r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F64380-4D37-9D54-84F3-AB49815DF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109" y="2273354"/>
            <a:ext cx="4116277" cy="3126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6E5173-383F-AF3D-950B-A26C9DFF9149}"/>
              </a:ext>
            </a:extLst>
          </p:cNvPr>
          <p:cNvSpPr txBox="1"/>
          <p:nvPr/>
        </p:nvSpPr>
        <p:spPr>
          <a:xfrm>
            <a:off x="6252841" y="2597314"/>
            <a:ext cx="52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0000 0000 0000 0000 0000 0000 0000 0001</a:t>
            </a:r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DBFF1D-2B2F-2413-0B0E-B2BE15402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109" y="3128916"/>
            <a:ext cx="4116277" cy="382102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78E4F7D-C5BA-604D-7001-1483BE16A351}"/>
              </a:ext>
            </a:extLst>
          </p:cNvPr>
          <p:cNvCxnSpPr/>
          <p:nvPr/>
        </p:nvCxnSpPr>
        <p:spPr>
          <a:xfrm>
            <a:off x="4166588" y="2407353"/>
            <a:ext cx="2086253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5D4D4-66BC-6EDB-15B6-55F859DD841A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484487" y="2781980"/>
            <a:ext cx="2768354" cy="5298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79AA0C3-D715-4304-6DF8-F022F11DEC9A}"/>
              </a:ext>
            </a:extLst>
          </p:cNvPr>
          <p:cNvCxnSpPr>
            <a:cxnSpLocks/>
          </p:cNvCxnSpPr>
          <p:nvPr/>
        </p:nvCxnSpPr>
        <p:spPr>
          <a:xfrm flipV="1">
            <a:off x="3844031" y="3429000"/>
            <a:ext cx="2251969" cy="64024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02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CB00B-3284-CAE3-4B8E-1DB4D1C9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00961" cy="3151234"/>
          </a:xfrm>
        </p:spPr>
        <p:txBody>
          <a:bodyPr/>
          <a:lstStyle/>
          <a:p>
            <a:r>
              <a:rPr lang="en-US"/>
              <a:t>another example: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mov eax, 0x7FFFFFFF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mov edx, 0x1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sub eax, edx</a:t>
            </a:r>
          </a:p>
          <a:p>
            <a:pPr lvl="1"/>
            <a:endParaRPr lang="en-US"/>
          </a:p>
          <a:p>
            <a:r>
              <a:rPr lang="en-US"/>
              <a:t>eax = 0x7FFFFFFE</a:t>
            </a:r>
          </a:p>
          <a:p>
            <a:r>
              <a:rPr lang="en-US"/>
              <a:t>OF = </a:t>
            </a:r>
            <a:r>
              <a:rPr lang="en-US">
                <a:solidFill>
                  <a:srgbClr val="FF0000"/>
                </a:solidFill>
              </a:rPr>
              <a:t>0</a:t>
            </a:r>
            <a:endParaRPr lang="en-MY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F64380-4D37-9D54-84F3-AB49815DF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109" y="2273354"/>
            <a:ext cx="4116277" cy="3126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6E5173-383F-AF3D-950B-A26C9DFF9149}"/>
              </a:ext>
            </a:extLst>
          </p:cNvPr>
          <p:cNvSpPr txBox="1"/>
          <p:nvPr/>
        </p:nvSpPr>
        <p:spPr>
          <a:xfrm>
            <a:off x="6252841" y="2597314"/>
            <a:ext cx="52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0000 0000 0000 0000 0000 0000 0000 0001</a:t>
            </a:r>
            <a:endParaRPr lang="en-MY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78E4F7D-C5BA-604D-7001-1483BE16A351}"/>
              </a:ext>
            </a:extLst>
          </p:cNvPr>
          <p:cNvCxnSpPr/>
          <p:nvPr/>
        </p:nvCxnSpPr>
        <p:spPr>
          <a:xfrm>
            <a:off x="4166588" y="2407353"/>
            <a:ext cx="2086253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5D4D4-66BC-6EDB-15B6-55F859DD841A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484487" y="2781980"/>
            <a:ext cx="2768354" cy="5298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79AA0C3-D715-4304-6DF8-F022F11DEC9A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3844031" y="3209045"/>
            <a:ext cx="2453206" cy="86019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474C9AF-79CE-1FCA-B9E1-D22890EF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37" y="3043691"/>
            <a:ext cx="4125150" cy="3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3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40AA52-022B-9213-E5D5-26369D47B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" y="106328"/>
            <a:ext cx="8761042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75C5C8-7914-ED97-A7FF-5CC410A3B7D3}"/>
              </a:ext>
            </a:extLst>
          </p:cNvPr>
          <p:cNvSpPr/>
          <p:nvPr/>
        </p:nvSpPr>
        <p:spPr>
          <a:xfrm>
            <a:off x="5730949" y="2158410"/>
            <a:ext cx="1137684" cy="4997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C751AA-4142-F1CE-0C87-4DC8EE09B748}"/>
              </a:ext>
            </a:extLst>
          </p:cNvPr>
          <p:cNvCxnSpPr>
            <a:cxnSpLocks/>
          </p:cNvCxnSpPr>
          <p:nvPr/>
        </p:nvCxnSpPr>
        <p:spPr>
          <a:xfrm flipH="1">
            <a:off x="6868633" y="2158410"/>
            <a:ext cx="2371060" cy="10632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E4679EC-E57B-A16F-875A-80D3F2BCBB86}"/>
              </a:ext>
            </a:extLst>
          </p:cNvPr>
          <p:cNvSpPr txBox="1"/>
          <p:nvPr/>
        </p:nvSpPr>
        <p:spPr>
          <a:xfrm>
            <a:off x="9239693" y="1973744"/>
            <a:ext cx="157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>
                <a:solidFill>
                  <a:srgbClr val="FF0000"/>
                </a:solidFill>
              </a:rPr>
              <a:t>FLAGS Register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FA4F56-2B6F-1111-CB6F-76EA761FDEF6}"/>
              </a:ext>
            </a:extLst>
          </p:cNvPr>
          <p:cNvSpPr txBox="1"/>
          <p:nvPr/>
        </p:nvSpPr>
        <p:spPr>
          <a:xfrm>
            <a:off x="9239693" y="2658140"/>
            <a:ext cx="19544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>
                <a:solidFill>
                  <a:srgbClr val="FF0000"/>
                </a:solidFill>
              </a:rPr>
              <a:t>CF = Carry Flag</a:t>
            </a:r>
          </a:p>
          <a:p>
            <a:r>
              <a:rPr lang="en-MY">
                <a:solidFill>
                  <a:srgbClr val="FF0000"/>
                </a:solidFill>
              </a:rPr>
              <a:t>ZF = Zero Flag</a:t>
            </a:r>
          </a:p>
          <a:p>
            <a:r>
              <a:rPr lang="en-MY">
                <a:solidFill>
                  <a:srgbClr val="FF0000"/>
                </a:solidFill>
              </a:rPr>
              <a:t>SF = Sign Flag</a:t>
            </a:r>
          </a:p>
          <a:p>
            <a:r>
              <a:rPr lang="en-MY">
                <a:solidFill>
                  <a:srgbClr val="FF0000"/>
                </a:solidFill>
              </a:rPr>
              <a:t>OF = Overflow Flag</a:t>
            </a:r>
          </a:p>
        </p:txBody>
      </p:sp>
    </p:spTree>
    <p:extLst>
      <p:ext uri="{BB962C8B-B14F-4D97-AF65-F5344CB8AC3E}">
        <p14:creationId xmlns:p14="http://schemas.microsoft.com/office/powerpoint/2010/main" val="243559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ACBA-3D70-A3CF-8871-C0580D565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ZF (The Zero Flag)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39A97-C17B-1CDB-9A7D-E8D806B3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ZF</a:t>
            </a:r>
            <a:r>
              <a:rPr lang="en-MY"/>
              <a:t> is set to 1 when the last calculation results in zero</a:t>
            </a:r>
          </a:p>
          <a:p>
            <a:r>
              <a:rPr lang="en-MY">
                <a:solidFill>
                  <a:srgbClr val="FF0000"/>
                </a:solidFill>
              </a:rPr>
              <a:t>ZF</a:t>
            </a:r>
            <a:r>
              <a:rPr lang="en-MY"/>
              <a:t> is cleared to 0 when the last calculation results in non-zero</a:t>
            </a:r>
          </a:p>
          <a:p>
            <a:r>
              <a:rPr lang="en-MY"/>
              <a:t>For 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eax, 0x8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ecx, 0x8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sub eax, ecx</a:t>
            </a:r>
          </a:p>
          <a:p>
            <a:r>
              <a:rPr lang="en-MY"/>
              <a:t>After the </a:t>
            </a:r>
            <a:r>
              <a:rPr lang="en-MY">
                <a:solidFill>
                  <a:srgbClr val="FF0000"/>
                </a:solidFill>
              </a:rPr>
              <a:t>sub</a:t>
            </a:r>
            <a:r>
              <a:rPr lang="en-MY"/>
              <a:t> instruction, </a:t>
            </a:r>
            <a:r>
              <a:rPr lang="en-MY">
                <a:solidFill>
                  <a:srgbClr val="FF0000"/>
                </a:solidFill>
              </a:rPr>
              <a:t>ZF</a:t>
            </a:r>
            <a:r>
              <a:rPr lang="en-MY"/>
              <a:t> is </a:t>
            </a:r>
            <a:r>
              <a:rPr lang="en-MY">
                <a:solidFill>
                  <a:srgbClr val="FF0000"/>
                </a:solidFill>
              </a:rPr>
              <a:t>set</a:t>
            </a:r>
            <a:r>
              <a:rPr lang="en-MY"/>
              <a:t> to 1</a:t>
            </a:r>
          </a:p>
        </p:txBody>
      </p:sp>
    </p:spTree>
    <p:extLst>
      <p:ext uri="{BB962C8B-B14F-4D97-AF65-F5344CB8AC3E}">
        <p14:creationId xmlns:p14="http://schemas.microsoft.com/office/powerpoint/2010/main" val="95575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85892-63FC-9216-14E0-35A64B767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544"/>
            <a:ext cx="10515600" cy="5411419"/>
          </a:xfrm>
        </p:spPr>
        <p:txBody>
          <a:bodyPr/>
          <a:lstStyle/>
          <a:p>
            <a:r>
              <a:rPr lang="en-MY"/>
              <a:t>Another 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eax, 0x6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ecx, 0x6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add eax, ecx</a:t>
            </a:r>
          </a:p>
          <a:p>
            <a:r>
              <a:rPr lang="en-MY"/>
              <a:t>After the add instruction, </a:t>
            </a:r>
            <a:r>
              <a:rPr lang="en-MY">
                <a:solidFill>
                  <a:srgbClr val="FF0000"/>
                </a:solidFill>
              </a:rPr>
              <a:t>ZF</a:t>
            </a:r>
            <a:r>
              <a:rPr lang="en-MY"/>
              <a:t> will be </a:t>
            </a:r>
            <a:r>
              <a:rPr lang="en-MY">
                <a:solidFill>
                  <a:srgbClr val="FF0000"/>
                </a:solidFill>
              </a:rPr>
              <a:t>cleared</a:t>
            </a:r>
            <a:r>
              <a:rPr lang="en-MY"/>
              <a:t> to 0</a:t>
            </a:r>
          </a:p>
        </p:txBody>
      </p:sp>
    </p:spTree>
    <p:extLst>
      <p:ext uri="{BB962C8B-B14F-4D97-AF65-F5344CB8AC3E}">
        <p14:creationId xmlns:p14="http://schemas.microsoft.com/office/powerpoint/2010/main" val="314762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E1C30-3FA7-367A-4EB0-3812235B4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SF (The Sign Flag)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A66E-A92A-32DB-1C25-A122FF42F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SF</a:t>
            </a:r>
            <a:r>
              <a:rPr lang="en-MY"/>
              <a:t> equals the most significant bit of the last calculation</a:t>
            </a:r>
          </a:p>
          <a:p>
            <a:r>
              <a:rPr lang="en-MY"/>
              <a:t>Used in Two’s Complement Number Representation</a:t>
            </a:r>
          </a:p>
          <a:p>
            <a:pPr lvl="1"/>
            <a:r>
              <a:rPr lang="en-MY"/>
              <a:t>SF = 0 means positive</a:t>
            </a:r>
          </a:p>
          <a:p>
            <a:pPr lvl="1"/>
            <a:r>
              <a:rPr lang="en-MY"/>
              <a:t>SF = 1 means negative</a:t>
            </a:r>
          </a:p>
          <a:p>
            <a:r>
              <a:rPr lang="en-MY"/>
              <a:t>For 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edx, 0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dec edx</a:t>
            </a:r>
          </a:p>
          <a:p>
            <a:r>
              <a:rPr lang="en-MY">
                <a:solidFill>
                  <a:srgbClr val="FF0000"/>
                </a:solidFill>
              </a:rPr>
              <a:t>SF</a:t>
            </a:r>
            <a:r>
              <a:rPr lang="en-MY"/>
              <a:t> = 1, because edx = 0xFFFFFFFF = </a:t>
            </a:r>
            <a:r>
              <a:rPr lang="en-MY">
                <a:solidFill>
                  <a:srgbClr val="FF0000"/>
                </a:solidFill>
              </a:rPr>
              <a:t>1</a:t>
            </a:r>
            <a:r>
              <a:rPr lang="en-MY"/>
              <a:t>111.........1111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B3F1E9A-F0D3-1673-3954-E4A8872FC863}"/>
              </a:ext>
            </a:extLst>
          </p:cNvPr>
          <p:cNvCxnSpPr/>
          <p:nvPr/>
        </p:nvCxnSpPr>
        <p:spPr>
          <a:xfrm>
            <a:off x="6337005" y="4476307"/>
            <a:ext cx="0" cy="48909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30935-4468-C515-5A4B-B59396E821F6}"/>
              </a:ext>
            </a:extLst>
          </p:cNvPr>
          <p:cNvSpPr txBox="1"/>
          <p:nvPr/>
        </p:nvSpPr>
        <p:spPr>
          <a:xfrm>
            <a:off x="5585637" y="4106975"/>
            <a:ext cx="233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>
                <a:solidFill>
                  <a:srgbClr val="FF0000"/>
                </a:solidFill>
              </a:rPr>
              <a:t>Most Significant bit = 1</a:t>
            </a:r>
          </a:p>
        </p:txBody>
      </p:sp>
    </p:spTree>
    <p:extLst>
      <p:ext uri="{BB962C8B-B14F-4D97-AF65-F5344CB8AC3E}">
        <p14:creationId xmlns:p14="http://schemas.microsoft.com/office/powerpoint/2010/main" val="26890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A66E-A92A-32DB-1C25-A122FF42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219"/>
            <a:ext cx="10515600" cy="5517744"/>
          </a:xfrm>
        </p:spPr>
        <p:txBody>
          <a:bodyPr/>
          <a:lstStyle/>
          <a:p>
            <a:r>
              <a:rPr lang="en-MY"/>
              <a:t>Another 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edx, 0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inc edx</a:t>
            </a:r>
          </a:p>
          <a:p>
            <a:r>
              <a:rPr lang="en-MY">
                <a:solidFill>
                  <a:srgbClr val="FF0000"/>
                </a:solidFill>
              </a:rPr>
              <a:t>SF</a:t>
            </a:r>
            <a:r>
              <a:rPr lang="en-MY"/>
              <a:t> = 0, because edx = 0x00000001 = </a:t>
            </a:r>
            <a:r>
              <a:rPr lang="en-MY">
                <a:solidFill>
                  <a:srgbClr val="FF0000"/>
                </a:solidFill>
              </a:rPr>
              <a:t>0000</a:t>
            </a:r>
            <a:r>
              <a:rPr lang="en-MY"/>
              <a:t>.........0001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B3F1E9A-F0D3-1673-3954-E4A8872FC863}"/>
              </a:ext>
            </a:extLst>
          </p:cNvPr>
          <p:cNvCxnSpPr/>
          <p:nvPr/>
        </p:nvCxnSpPr>
        <p:spPr>
          <a:xfrm>
            <a:off x="6464596" y="1509822"/>
            <a:ext cx="0" cy="48909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30935-4468-C515-5A4B-B59396E821F6}"/>
              </a:ext>
            </a:extLst>
          </p:cNvPr>
          <p:cNvSpPr txBox="1"/>
          <p:nvPr/>
        </p:nvSpPr>
        <p:spPr>
          <a:xfrm>
            <a:off x="5670699" y="1002267"/>
            <a:ext cx="233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>
                <a:solidFill>
                  <a:srgbClr val="FF0000"/>
                </a:solidFill>
              </a:rPr>
              <a:t>Most Significant bit = 0</a:t>
            </a:r>
          </a:p>
        </p:txBody>
      </p:sp>
    </p:spTree>
    <p:extLst>
      <p:ext uri="{BB962C8B-B14F-4D97-AF65-F5344CB8AC3E}">
        <p14:creationId xmlns:p14="http://schemas.microsoft.com/office/powerpoint/2010/main" val="249363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5C209-DDB9-E3F2-7A0B-79D41DEF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>
                <a:solidFill>
                  <a:srgbClr val="FF0000"/>
                </a:solidFill>
              </a:rPr>
              <a:t>CF (The Carry Flag)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1D663-44D4-58F5-0D26-3A653811D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909486" cy="4439251"/>
          </a:xfrm>
        </p:spPr>
        <p:txBody>
          <a:bodyPr>
            <a:normAutofit lnSpcReduction="10000"/>
          </a:bodyPr>
          <a:lstStyle/>
          <a:p>
            <a:r>
              <a:rPr lang="en-MY"/>
              <a:t>CF = 1 if the addition of two numbers causes a carry out of the most significant bit. A wrap-around has occurred.</a:t>
            </a:r>
          </a:p>
          <a:p>
            <a:r>
              <a:rPr lang="en-MY"/>
              <a:t>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eax, 0xFFFFFFFF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add eax, 0x1</a:t>
            </a:r>
          </a:p>
          <a:p>
            <a:r>
              <a:rPr lang="en-MY"/>
              <a:t>eax = 0</a:t>
            </a:r>
          </a:p>
          <a:p>
            <a:r>
              <a:rPr lang="en-MY"/>
              <a:t>CF = 1</a:t>
            </a:r>
          </a:p>
          <a:p>
            <a:r>
              <a:rPr lang="en-MY"/>
              <a:t>Means the result you get from the addition is wrong</a:t>
            </a:r>
          </a:p>
        </p:txBody>
      </p:sp>
    </p:spTree>
    <p:extLst>
      <p:ext uri="{BB962C8B-B14F-4D97-AF65-F5344CB8AC3E}">
        <p14:creationId xmlns:p14="http://schemas.microsoft.com/office/powerpoint/2010/main" val="421488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C61C82-B45E-2A45-89EA-4D040EF5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979" y="2914649"/>
            <a:ext cx="7881296" cy="12125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B3C62C-6323-C094-D09B-239DAF83449C}"/>
              </a:ext>
            </a:extLst>
          </p:cNvPr>
          <p:cNvSpPr txBox="1"/>
          <p:nvPr/>
        </p:nvSpPr>
        <p:spPr>
          <a:xfrm>
            <a:off x="2295267" y="1289392"/>
            <a:ext cx="634210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MY" sz="2800">
                <a:solidFill>
                  <a:srgbClr val="FF0000"/>
                </a:solidFill>
              </a:rPr>
              <a:t>mov eax, 0xFFFFFFFF</a:t>
            </a:r>
          </a:p>
          <a:p>
            <a:pPr marL="457200" lvl="1" indent="0">
              <a:buNone/>
            </a:pPr>
            <a:r>
              <a:rPr lang="en-MY" sz="2800">
                <a:solidFill>
                  <a:srgbClr val="FF0000"/>
                </a:solidFill>
              </a:rPr>
              <a:t>add eax, 0x1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31FC04-FB91-F372-D3F5-86CF035E4148}"/>
              </a:ext>
            </a:extLst>
          </p:cNvPr>
          <p:cNvCxnSpPr>
            <a:cxnSpLocks/>
          </p:cNvCxnSpPr>
          <p:nvPr/>
        </p:nvCxnSpPr>
        <p:spPr>
          <a:xfrm flipV="1">
            <a:off x="1690864" y="4127156"/>
            <a:ext cx="0" cy="100405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0ED9319-F312-3EA3-F685-BD9D32D07CE8}"/>
              </a:ext>
            </a:extLst>
          </p:cNvPr>
          <p:cNvSpPr txBox="1"/>
          <p:nvPr/>
        </p:nvSpPr>
        <p:spPr>
          <a:xfrm>
            <a:off x="989570" y="5131215"/>
            <a:ext cx="13056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MY" sz="2800">
                <a:solidFill>
                  <a:srgbClr val="FF0000"/>
                </a:solidFill>
              </a:rPr>
              <a:t>CF</a:t>
            </a:r>
          </a:p>
        </p:txBody>
      </p:sp>
    </p:spTree>
    <p:extLst>
      <p:ext uri="{BB962C8B-B14F-4D97-AF65-F5344CB8AC3E}">
        <p14:creationId xmlns:p14="http://schemas.microsoft.com/office/powerpoint/2010/main" val="23085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BDA50-4F3F-8A36-732A-9BD9C5EB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25" y="454025"/>
            <a:ext cx="10394091" cy="2974975"/>
          </a:xfrm>
        </p:spPr>
        <p:txBody>
          <a:bodyPr>
            <a:normAutofit fontScale="92500" lnSpcReduction="20000"/>
          </a:bodyPr>
          <a:lstStyle/>
          <a:p>
            <a:r>
              <a:rPr lang="en-MY"/>
              <a:t>The CF will also be set to 1 if a subtraction requires a borrow from the most significant bit. A wrap-around also occurs.</a:t>
            </a:r>
          </a:p>
          <a:p>
            <a:r>
              <a:rPr lang="en-MY"/>
              <a:t>example: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ecx, 0x0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mov edx, 0x3</a:t>
            </a:r>
          </a:p>
          <a:p>
            <a:pPr marL="457200" lvl="1" indent="0">
              <a:buNone/>
            </a:pPr>
            <a:r>
              <a:rPr lang="en-MY">
                <a:solidFill>
                  <a:srgbClr val="FF0000"/>
                </a:solidFill>
              </a:rPr>
              <a:t>sub ecx, edx</a:t>
            </a:r>
          </a:p>
          <a:p>
            <a:r>
              <a:rPr lang="en-MY"/>
              <a:t>ecx = 0xFFFFFFFD</a:t>
            </a:r>
          </a:p>
          <a:p>
            <a:r>
              <a:rPr lang="en-MY"/>
              <a:t>CF =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C06D5A-AE93-F998-E243-08609CACC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511" y="4895627"/>
            <a:ext cx="7435302" cy="1204012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6DD5B55-37BF-7951-EE89-BFF16C907603}"/>
              </a:ext>
            </a:extLst>
          </p:cNvPr>
          <p:cNvCxnSpPr>
            <a:cxnSpLocks/>
          </p:cNvCxnSpPr>
          <p:nvPr/>
        </p:nvCxnSpPr>
        <p:spPr>
          <a:xfrm>
            <a:off x="2681416" y="4002485"/>
            <a:ext cx="0" cy="89314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0E5F571-3362-17AF-568F-560E83E7A6E1}"/>
              </a:ext>
            </a:extLst>
          </p:cNvPr>
          <p:cNvSpPr txBox="1"/>
          <p:nvPr/>
        </p:nvSpPr>
        <p:spPr>
          <a:xfrm>
            <a:off x="1924662" y="3481588"/>
            <a:ext cx="13056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MY" sz="2800">
                <a:solidFill>
                  <a:srgbClr val="FF0000"/>
                </a:solidFill>
              </a:rPr>
              <a:t>CF</a:t>
            </a:r>
          </a:p>
        </p:txBody>
      </p:sp>
    </p:spTree>
    <p:extLst>
      <p:ext uri="{BB962C8B-B14F-4D97-AF65-F5344CB8AC3E}">
        <p14:creationId xmlns:p14="http://schemas.microsoft.com/office/powerpoint/2010/main" val="133521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464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Flags Registers</vt:lpstr>
      <vt:lpstr>PowerPoint Presentation</vt:lpstr>
      <vt:lpstr>ZF (The Zero Flag)</vt:lpstr>
      <vt:lpstr>PowerPoint Presentation</vt:lpstr>
      <vt:lpstr>SF (The Sign Flag)</vt:lpstr>
      <vt:lpstr>PowerPoint Presentation</vt:lpstr>
      <vt:lpstr>CF (The Carry Flag)</vt:lpstr>
      <vt:lpstr>PowerPoint Presentation</vt:lpstr>
      <vt:lpstr>PowerPoint Presentation</vt:lpstr>
      <vt:lpstr>PowerPoint Presentation</vt:lpstr>
      <vt:lpstr>OF (The Overflow Flag)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Flags Register</dc:title>
  <dc:creator>Paul Chin</dc:creator>
  <cp:lastModifiedBy>Paul Chin</cp:lastModifiedBy>
  <cp:revision>11</cp:revision>
  <dcterms:created xsi:type="dcterms:W3CDTF">2023-03-12T09:52:42Z</dcterms:created>
  <dcterms:modified xsi:type="dcterms:W3CDTF">2023-03-14T09:58:57Z</dcterms:modified>
</cp:coreProperties>
</file>