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B74"/>
    <a:srgbClr val="5D7B9A"/>
    <a:srgbClr val="BFBFBF"/>
    <a:srgbClr val="D8D8D9"/>
    <a:srgbClr val="007D8F"/>
    <a:srgbClr val="A6A6A6"/>
    <a:srgbClr val="008193"/>
    <a:srgbClr val="898B8D"/>
    <a:srgbClr val="465A74"/>
    <a:srgbClr val="DEE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0"/>
    <p:restoredTop sz="94647"/>
  </p:normalViewPr>
  <p:slideViewPr>
    <p:cSldViewPr snapToGrid="0" snapToObjects="1">
      <p:cViewPr varScale="1">
        <p:scale>
          <a:sx n="85" d="100"/>
          <a:sy n="85" d="100"/>
        </p:scale>
        <p:origin x="30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marante" userId="62b6240cf44c1f77" providerId="Windows Live" clId="Web-{C980947D-40F7-4830-8326-E5EF25AEF8A8}"/>
    <pc:docChg chg="modSld">
      <pc:chgData name="David Amarante" userId="62b6240cf44c1f77" providerId="Windows Live" clId="Web-{C980947D-40F7-4830-8326-E5EF25AEF8A8}" dt="2020-12-23T14:40:13.531" v="78"/>
      <pc:docMkLst>
        <pc:docMk/>
      </pc:docMkLst>
      <pc:sldChg chg="addSp delSp modSp">
        <pc:chgData name="David Amarante" userId="62b6240cf44c1f77" providerId="Windows Live" clId="Web-{C980947D-40F7-4830-8326-E5EF25AEF8A8}" dt="2020-12-23T14:40:13.531" v="78"/>
        <pc:sldMkLst>
          <pc:docMk/>
          <pc:sldMk cId="2543816562" sldId="256"/>
        </pc:sldMkLst>
        <pc:spChg chg="add mod">
          <ac:chgData name="David Amarante" userId="62b6240cf44c1f77" providerId="Windows Live" clId="Web-{C980947D-40F7-4830-8326-E5EF25AEF8A8}" dt="2020-12-23T14:40:13.531" v="78"/>
          <ac:spMkLst>
            <pc:docMk/>
            <pc:sldMk cId="2543816562" sldId="256"/>
            <ac:spMk id="3" creationId="{1775B562-5D49-4439-9866-6A86E3F318A1}"/>
          </ac:spMkLst>
        </pc:spChg>
        <pc:spChg chg="add mod">
          <ac:chgData name="David Amarante" userId="62b6240cf44c1f77" providerId="Windows Live" clId="Web-{C980947D-40F7-4830-8326-E5EF25AEF8A8}" dt="2020-12-23T14:33:04.457" v="62" actId="1076"/>
          <ac:spMkLst>
            <pc:docMk/>
            <pc:sldMk cId="2543816562" sldId="256"/>
            <ac:spMk id="5" creationId="{68F4FC2A-2077-4EEB-81E6-B235C5EC6084}"/>
          </ac:spMkLst>
        </pc:spChg>
        <pc:spChg chg="mod">
          <ac:chgData name="David Amarante" userId="62b6240cf44c1f77" providerId="Windows Live" clId="Web-{C980947D-40F7-4830-8326-E5EF25AEF8A8}" dt="2020-12-23T14:39:41.233" v="72" actId="1076"/>
          <ac:spMkLst>
            <pc:docMk/>
            <pc:sldMk cId="2543816562" sldId="256"/>
            <ac:spMk id="6" creationId="{00000000-0000-0000-0000-000000000000}"/>
          </ac:spMkLst>
        </pc:spChg>
        <pc:picChg chg="add mod ord">
          <ac:chgData name="David Amarante" userId="62b6240cf44c1f77" providerId="Windows Live" clId="Web-{C980947D-40F7-4830-8326-E5EF25AEF8A8}" dt="2020-12-23T14:38:57.185" v="67"/>
          <ac:picMkLst>
            <pc:docMk/>
            <pc:sldMk cId="2543816562" sldId="256"/>
            <ac:picMk id="2" creationId="{0FA7A4BF-AD88-4479-B7D0-C2F7E74DB769}"/>
          </ac:picMkLst>
        </pc:picChg>
        <pc:picChg chg="del mod ord modCrop">
          <ac:chgData name="David Amarante" userId="62b6240cf44c1f77" providerId="Windows Live" clId="Web-{C980947D-40F7-4830-8326-E5EF25AEF8A8}" dt="2020-12-23T14:39:03.044" v="68"/>
          <ac:picMkLst>
            <pc:docMk/>
            <pc:sldMk cId="2543816562" sldId="256"/>
            <ac:picMk id="4" creationId="{00000000-0000-0000-0000-000000000000}"/>
          </ac:picMkLst>
        </pc:picChg>
      </pc:sldChg>
      <pc:sldChg chg="modSp">
        <pc:chgData name="David Amarante" userId="62b6240cf44c1f77" providerId="Windows Live" clId="Web-{C980947D-40F7-4830-8326-E5EF25AEF8A8}" dt="2020-12-23T14:27:26.745" v="11" actId="20577"/>
        <pc:sldMkLst>
          <pc:docMk/>
          <pc:sldMk cId="234842212" sldId="257"/>
        </pc:sldMkLst>
        <pc:spChg chg="mod">
          <ac:chgData name="David Amarante" userId="62b6240cf44c1f77" providerId="Windows Live" clId="Web-{C980947D-40F7-4830-8326-E5EF25AEF8A8}" dt="2020-12-23T14:26:57.009" v="6" actId="1076"/>
          <ac:spMkLst>
            <pc:docMk/>
            <pc:sldMk cId="234842212" sldId="257"/>
            <ac:spMk id="2" creationId="{00000000-0000-0000-0000-000000000000}"/>
          </ac:spMkLst>
        </pc:spChg>
        <pc:spChg chg="mod">
          <ac:chgData name="David Amarante" userId="62b6240cf44c1f77" providerId="Windows Live" clId="Web-{C980947D-40F7-4830-8326-E5EF25AEF8A8}" dt="2020-12-23T14:27:26.745" v="11" actId="20577"/>
          <ac:spMkLst>
            <pc:docMk/>
            <pc:sldMk cId="234842212" sldId="257"/>
            <ac:spMk id="4" creationId="{00000000-0000-0000-0000-000000000000}"/>
          </ac:spMkLst>
        </pc:spChg>
        <pc:spChg chg="mod">
          <ac:chgData name="David Amarante" userId="62b6240cf44c1f77" providerId="Windows Live" clId="Web-{C980947D-40F7-4830-8326-E5EF25AEF8A8}" dt="2020-12-23T14:26:57.025" v="8" actId="1076"/>
          <ac:spMkLst>
            <pc:docMk/>
            <pc:sldMk cId="234842212" sldId="257"/>
            <ac:spMk id="5" creationId="{C8074309-269B-4989-8557-2D44B3CD33EF}"/>
          </ac:spMkLst>
        </pc:spChg>
      </pc:sldChg>
      <pc:sldChg chg="modSp">
        <pc:chgData name="David Amarante" userId="62b6240cf44c1f77" providerId="Windows Live" clId="Web-{C980947D-40F7-4830-8326-E5EF25AEF8A8}" dt="2020-12-23T14:28:33.871" v="15" actId="20577"/>
        <pc:sldMkLst>
          <pc:docMk/>
          <pc:sldMk cId="2096746171" sldId="270"/>
        </pc:sldMkLst>
        <pc:spChg chg="mod">
          <ac:chgData name="David Amarante" userId="62b6240cf44c1f77" providerId="Windows Live" clId="Web-{C980947D-40F7-4830-8326-E5EF25AEF8A8}" dt="2020-12-23T14:28:33.871" v="15" actId="20577"/>
          <ac:spMkLst>
            <pc:docMk/>
            <pc:sldMk cId="2096746171" sldId="270"/>
            <ac:spMk id="155" creationId="{00000000-0000-0000-0000-000000000000}"/>
          </ac:spMkLst>
        </pc:spChg>
      </pc:sldChg>
      <pc:sldChg chg="delSp modSp">
        <pc:chgData name="David Amarante" userId="62b6240cf44c1f77" providerId="Windows Live" clId="Web-{C980947D-40F7-4830-8326-E5EF25AEF8A8}" dt="2020-12-23T14:29:21.435" v="25" actId="1076"/>
        <pc:sldMkLst>
          <pc:docMk/>
          <pc:sldMk cId="1953732374" sldId="271"/>
        </pc:sldMkLst>
        <pc:spChg chg="del mod">
          <ac:chgData name="David Amarante" userId="62b6240cf44c1f77" providerId="Windows Live" clId="Web-{C980947D-40F7-4830-8326-E5EF25AEF8A8}" dt="2020-12-23T14:29:15.904" v="24"/>
          <ac:spMkLst>
            <pc:docMk/>
            <pc:sldMk cId="1953732374" sldId="271"/>
            <ac:spMk id="5" creationId="{00000000-0000-0000-0000-000000000000}"/>
          </ac:spMkLst>
        </pc:spChg>
        <pc:spChg chg="mod">
          <ac:chgData name="David Amarante" userId="62b6240cf44c1f77" providerId="Windows Live" clId="Web-{C980947D-40F7-4830-8326-E5EF25AEF8A8}" dt="2020-12-23T14:29:21.435" v="25" actId="1076"/>
          <ac:spMkLst>
            <pc:docMk/>
            <pc:sldMk cId="1953732374" sldId="271"/>
            <ac:spMk id="7" creationId="{00000000-0000-0000-0000-000000000000}"/>
          </ac:spMkLst>
        </pc:spChg>
        <pc:spChg chg="mod">
          <ac:chgData name="David Amarante" userId="62b6240cf44c1f77" providerId="Windows Live" clId="Web-{C980947D-40F7-4830-8326-E5EF25AEF8A8}" dt="2020-12-23T14:29:05.278" v="21" actId="1076"/>
          <ac:spMkLst>
            <pc:docMk/>
            <pc:sldMk cId="1953732374" sldId="271"/>
            <ac:spMk id="8" creationId="{00000000-0000-0000-0000-000000000000}"/>
          </ac:spMkLst>
        </pc:spChg>
      </pc:sldChg>
    </pc:docChg>
  </pc:docChgLst>
  <pc:docChgLst>
    <pc:chgData name="David Amarante" userId="62b6240cf44c1f77" providerId="LiveId" clId="{C453E9A1-B3BA-465E-A649-FEE1A4C00623}"/>
    <pc:docChg chg="modSld">
      <pc:chgData name="David Amarante" userId="62b6240cf44c1f77" providerId="LiveId" clId="{C453E9A1-B3BA-465E-A649-FEE1A4C00623}" dt="2020-12-26T06:07:53.722" v="66" actId="1076"/>
      <pc:docMkLst>
        <pc:docMk/>
      </pc:docMkLst>
      <pc:sldChg chg="modSp mod">
        <pc:chgData name="David Amarante" userId="62b6240cf44c1f77" providerId="LiveId" clId="{C453E9A1-B3BA-465E-A649-FEE1A4C00623}" dt="2020-12-26T06:07:53.722" v="66" actId="1076"/>
        <pc:sldMkLst>
          <pc:docMk/>
          <pc:sldMk cId="2543816562" sldId="256"/>
        </pc:sldMkLst>
        <pc:spChg chg="mod">
          <ac:chgData name="David Amarante" userId="62b6240cf44c1f77" providerId="LiveId" clId="{C453E9A1-B3BA-465E-A649-FEE1A4C00623}" dt="2020-12-26T06:04:40.204" v="60" actId="207"/>
          <ac:spMkLst>
            <pc:docMk/>
            <pc:sldMk cId="2543816562" sldId="256"/>
            <ac:spMk id="3" creationId="{1775B562-5D49-4439-9866-6A86E3F318A1}"/>
          </ac:spMkLst>
        </pc:spChg>
        <pc:spChg chg="mod">
          <ac:chgData name="David Amarante" userId="62b6240cf44c1f77" providerId="LiveId" clId="{C453E9A1-B3BA-465E-A649-FEE1A4C00623}" dt="2020-12-26T06:07:53.722" v="66" actId="1076"/>
          <ac:spMkLst>
            <pc:docMk/>
            <pc:sldMk cId="2543816562" sldId="256"/>
            <ac:spMk id="6" creationId="{00000000-0000-0000-0000-000000000000}"/>
          </ac:spMkLst>
        </pc:spChg>
      </pc:sldChg>
    </pc:docChg>
  </pc:docChgLst>
  <pc:docChgLst>
    <pc:chgData name="David Amarante" userId="62b6240cf44c1f77" providerId="Windows Live" clId="Web-{A7830051-16CC-4EDF-A007-6C52207000A5}"/>
    <pc:docChg chg="modSld">
      <pc:chgData name="David Amarante" userId="62b6240cf44c1f77" providerId="Windows Live" clId="Web-{A7830051-16CC-4EDF-A007-6C52207000A5}" dt="2020-12-23T14:42:08.985" v="22" actId="1076"/>
      <pc:docMkLst>
        <pc:docMk/>
      </pc:docMkLst>
      <pc:sldChg chg="modSp">
        <pc:chgData name="David Amarante" userId="62b6240cf44c1f77" providerId="Windows Live" clId="Web-{A7830051-16CC-4EDF-A007-6C52207000A5}" dt="2020-12-23T14:42:08.985" v="22" actId="1076"/>
        <pc:sldMkLst>
          <pc:docMk/>
          <pc:sldMk cId="2543816562" sldId="256"/>
        </pc:sldMkLst>
        <pc:spChg chg="mod">
          <ac:chgData name="David Amarante" userId="62b6240cf44c1f77" providerId="Windows Live" clId="Web-{A7830051-16CC-4EDF-A007-6C52207000A5}" dt="2020-12-23T14:41:08.546" v="0" actId="14100"/>
          <ac:spMkLst>
            <pc:docMk/>
            <pc:sldMk cId="2543816562" sldId="256"/>
            <ac:spMk id="3" creationId="{1775B562-5D49-4439-9866-6A86E3F318A1}"/>
          </ac:spMkLst>
        </pc:spChg>
        <pc:spChg chg="mod">
          <ac:chgData name="David Amarante" userId="62b6240cf44c1f77" providerId="Windows Live" clId="Web-{A7830051-16CC-4EDF-A007-6C52207000A5}" dt="2020-12-23T14:42:08.985" v="22" actId="1076"/>
          <ac:spMkLst>
            <pc:docMk/>
            <pc:sldMk cId="2543816562" sldId="256"/>
            <ac:spMk id="5" creationId="{68F4FC2A-2077-4EEB-81E6-B235C5EC6084}"/>
          </ac:spMkLst>
        </pc:spChg>
        <pc:spChg chg="mod ord">
          <ac:chgData name="David Amarante" userId="62b6240cf44c1f77" providerId="Windows Live" clId="Web-{A7830051-16CC-4EDF-A007-6C52207000A5}" dt="2020-12-23T14:41:23.281" v="4" actId="1076"/>
          <ac:spMkLst>
            <pc:docMk/>
            <pc:sldMk cId="2543816562"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91D71-DBD7-C94D-A253-29058896885B}" type="datetimeFigureOut">
              <a:rPr lang="es-ES_tradnl" smtClean="0"/>
              <a:t>11/01/2021</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794E7-90CF-A243-BD88-8EB14ED84BB8}" type="slidenum">
              <a:rPr lang="es-ES_tradnl" smtClean="0"/>
              <a:t>‹Nº›</a:t>
            </a:fld>
            <a:endParaRPr lang="es-ES_tradnl" dirty="0"/>
          </a:p>
        </p:txBody>
      </p:sp>
    </p:spTree>
    <p:extLst>
      <p:ext uri="{BB962C8B-B14F-4D97-AF65-F5344CB8AC3E}">
        <p14:creationId xmlns:p14="http://schemas.microsoft.com/office/powerpoint/2010/main" val="156952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8096" y="0"/>
            <a:ext cx="10668000" cy="1143000"/>
          </a:xfrm>
          <a:noFill/>
          <a:ln w="9525">
            <a:noFill/>
            <a:miter lim="800000"/>
            <a:headEnd/>
            <a:tailEnd/>
          </a:ln>
        </p:spPr>
        <p:txBody>
          <a:bodyPr vert="horz" wrap="square" lIns="0" tIns="0" rIns="0" bIns="0" numCol="1" anchor="ctr" anchorCtr="0" compatLnSpc="1">
            <a:prstTxWarp prst="textNoShape">
              <a:avLst/>
            </a:prstTxWarp>
            <a:noAutofit/>
          </a:bodyPr>
          <a:lstStyle>
            <a:lvl1pPr>
              <a:defRPr lang="en-US" dirty="0"/>
            </a:lvl1pPr>
          </a:lstStyle>
          <a:p>
            <a:pPr lvl="0" eaLnBrk="0" fontAlgn="base" hangingPunct="0">
              <a:lnSpc>
                <a:spcPct val="85000"/>
              </a:lnSpc>
              <a:spcAft>
                <a:spcPct val="0"/>
              </a:spcAft>
            </a:pPr>
            <a:r>
              <a:rPr lang="en-US" dirty="0"/>
              <a:t>Click to edit Master title style</a:t>
            </a:r>
          </a:p>
        </p:txBody>
      </p:sp>
    </p:spTree>
    <p:extLst>
      <p:ext uri="{BB962C8B-B14F-4D97-AF65-F5344CB8AC3E}">
        <p14:creationId xmlns:p14="http://schemas.microsoft.com/office/powerpoint/2010/main" val="120484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E2556CD1-5311-CC42-95F6-700F7D6D1CD3}" type="datetimeFigureOut">
              <a:rPr lang="es-ES_tradnl" smtClean="0"/>
              <a:t>11/01/2021</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F308985D-E0F3-CB44-9AC2-B1EA770125E1}" type="slidenum">
              <a:rPr lang="es-ES_tradnl" smtClean="0"/>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56CD1-5311-CC42-95F6-700F7D6D1CD3}" type="datetimeFigureOut">
              <a:rPr lang="es-ES_tradnl" smtClean="0"/>
              <a:t>11/01/2021</a:t>
            </a:fld>
            <a:endParaRPr lang="es-ES_trad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8985D-E0F3-CB44-9AC2-B1EA770125E1}" type="slidenum">
              <a:rPr lang="es-ES_tradnl" smtClean="0"/>
              <a:t>‹Nº›</a:t>
            </a:fld>
            <a:endParaRPr lang="es-ES_tradnl" dirty="0"/>
          </a:p>
        </p:txBody>
      </p:sp>
    </p:spTree>
    <p:extLst>
      <p:ext uri="{BB962C8B-B14F-4D97-AF65-F5344CB8AC3E}">
        <p14:creationId xmlns:p14="http://schemas.microsoft.com/office/powerpoint/2010/main" val="583611749"/>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lit up city at night&#10;&#10;Description automatically generated">
            <a:extLst>
              <a:ext uri="{FF2B5EF4-FFF2-40B4-BE49-F238E27FC236}">
                <a16:creationId xmlns:a16="http://schemas.microsoft.com/office/drawing/2014/main" id="{0FA7A4BF-AD88-4479-B7D0-C2F7E74DB769}"/>
              </a:ext>
            </a:extLst>
          </p:cNvPr>
          <p:cNvPicPr>
            <a:picLocks noChangeAspect="1"/>
          </p:cNvPicPr>
          <p:nvPr/>
        </p:nvPicPr>
        <p:blipFill>
          <a:blip r:embed="rId2"/>
          <a:stretch>
            <a:fillRect/>
          </a:stretch>
        </p:blipFill>
        <p:spPr>
          <a:xfrm>
            <a:off x="-149524" y="-2336"/>
            <a:ext cx="12347273" cy="6920182"/>
          </a:xfrm>
          <a:prstGeom prst="rect">
            <a:avLst/>
          </a:prstGeom>
        </p:spPr>
      </p:pic>
      <p:cxnSp>
        <p:nvCxnSpPr>
          <p:cNvPr id="11" name="Conector recto 10"/>
          <p:cNvCxnSpPr/>
          <p:nvPr/>
        </p:nvCxnSpPr>
        <p:spPr>
          <a:xfrm flipV="1">
            <a:off x="625928" y="6618514"/>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F4FC2A-2077-4EEB-81E6-B235C5EC6084}"/>
              </a:ext>
            </a:extLst>
          </p:cNvPr>
          <p:cNvSpPr txBox="1"/>
          <p:nvPr/>
        </p:nvSpPr>
        <p:spPr>
          <a:xfrm>
            <a:off x="1564854" y="738713"/>
            <a:ext cx="4743140" cy="2554545"/>
          </a:xfrm>
          <a:prstGeom prst="rect">
            <a:avLst/>
          </a:prstGeom>
          <a:noFill/>
        </p:spPr>
        <p:txBody>
          <a:bodyPr wrap="square" lIns="91440" tIns="45720" rIns="91440" bIns="45720" rtlCol="0" anchor="t">
            <a:spAutoFit/>
          </a:bodyPr>
          <a:lstStyle/>
          <a:p>
            <a:r>
              <a:rPr lang="es-CO" sz="4000" b="1" i="1" dirty="0">
                <a:solidFill>
                  <a:srgbClr val="FFFFFF"/>
                </a:solidFill>
                <a:latin typeface="Arial"/>
                <a:ea typeface="Arial" charset="0"/>
                <a:cs typeface="Arial"/>
              </a:rPr>
              <a:t>Modelo de presentación </a:t>
            </a:r>
            <a:endParaRPr lang="en-US" sz="2800" dirty="0">
              <a:solidFill>
                <a:srgbClr val="FFFFFF"/>
              </a:solidFill>
              <a:latin typeface="Calibri" panose="020F0502020204030204"/>
              <a:ea typeface="Arial" charset="0"/>
              <a:cs typeface="Calibri" panose="020F0502020204030204"/>
            </a:endParaRPr>
          </a:p>
          <a:p>
            <a:r>
              <a:rPr lang="es-CO" sz="4000" b="1" i="1" dirty="0">
                <a:solidFill>
                  <a:srgbClr val="FFFFFF"/>
                </a:solidFill>
                <a:latin typeface="Arial"/>
                <a:ea typeface="Arial" charset="0"/>
                <a:cs typeface="Arial"/>
              </a:rPr>
              <a:t>Plan Anual de Auditoría Interna</a:t>
            </a:r>
            <a:endParaRPr lang="en-US" sz="2800">
              <a:solidFill>
                <a:srgbClr val="FFFFFF"/>
              </a:solidFill>
              <a:latin typeface="Calibri" panose="020F0502020204030204"/>
              <a:ea typeface="Arial" charset="0"/>
              <a:cs typeface="Calibri" panose="020F0502020204030204"/>
            </a:endParaRPr>
          </a:p>
        </p:txBody>
      </p:sp>
      <p:sp>
        <p:nvSpPr>
          <p:cNvPr id="3" name="Rectangle 2">
            <a:extLst>
              <a:ext uri="{FF2B5EF4-FFF2-40B4-BE49-F238E27FC236}">
                <a16:creationId xmlns:a16="http://schemas.microsoft.com/office/drawing/2014/main" id="{1775B562-5D49-4439-9866-6A86E3F318A1}"/>
              </a:ext>
            </a:extLst>
          </p:cNvPr>
          <p:cNvSpPr/>
          <p:nvPr/>
        </p:nvSpPr>
        <p:spPr>
          <a:xfrm>
            <a:off x="7234688" y="-4313"/>
            <a:ext cx="4658262" cy="6915507"/>
          </a:xfrm>
          <a:prstGeom prst="rect">
            <a:avLst/>
          </a:prstGeom>
          <a:solidFill>
            <a:schemeClr val="lt1">
              <a:alpha val="78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4"/>
          <p:cNvSpPr txBox="1"/>
          <p:nvPr/>
        </p:nvSpPr>
        <p:spPr>
          <a:xfrm>
            <a:off x="7830986" y="1198657"/>
            <a:ext cx="3636085" cy="3231654"/>
          </a:xfrm>
          <a:prstGeom prst="rect">
            <a:avLst/>
          </a:prstGeom>
          <a:noFill/>
        </p:spPr>
        <p:txBody>
          <a:bodyPr wrap="square" rtlCol="0">
            <a:spAutoFit/>
          </a:bodyPr>
          <a:lstStyle/>
          <a:p>
            <a:r>
              <a:rPr lang="es-CO" sz="3200" b="1" i="1" dirty="0">
                <a:solidFill>
                  <a:srgbClr val="002060"/>
                </a:solidFill>
                <a:latin typeface="Arial" charset="0"/>
                <a:ea typeface="Arial" charset="0"/>
                <a:cs typeface="Arial" charset="0"/>
              </a:rPr>
              <a:t>Plan Anual de Auditoría Interna </a:t>
            </a:r>
          </a:p>
          <a:p>
            <a:endParaRPr lang="es-CO" sz="2800" b="1" i="1" dirty="0">
              <a:solidFill>
                <a:srgbClr val="002060"/>
              </a:solidFill>
              <a:latin typeface="Arial" charset="0"/>
              <a:ea typeface="Arial" charset="0"/>
              <a:cs typeface="Arial" charset="0"/>
            </a:endParaRPr>
          </a:p>
          <a:p>
            <a:r>
              <a:rPr lang="es-CO" sz="2800" b="1" i="1" dirty="0">
                <a:solidFill>
                  <a:srgbClr val="002060"/>
                </a:solidFill>
                <a:latin typeface="Arial" charset="0"/>
                <a:ea typeface="Arial" charset="0"/>
                <a:cs typeface="Arial" charset="0"/>
              </a:rPr>
              <a:t>Organización </a:t>
            </a:r>
          </a:p>
          <a:p>
            <a:r>
              <a:rPr lang="es-CO" sz="2800" b="1" i="1" dirty="0">
                <a:solidFill>
                  <a:srgbClr val="002060"/>
                </a:solidFill>
                <a:latin typeface="Arial" charset="0"/>
                <a:ea typeface="Arial" charset="0"/>
                <a:cs typeface="Arial" charset="0"/>
              </a:rPr>
              <a:t>ABC </a:t>
            </a:r>
            <a:r>
              <a:rPr lang="es-CO" sz="2800" b="1" i="1" dirty="0" err="1">
                <a:solidFill>
                  <a:srgbClr val="002060"/>
                </a:solidFill>
                <a:latin typeface="Arial" charset="0"/>
                <a:ea typeface="Arial" charset="0"/>
                <a:cs typeface="Arial" charset="0"/>
              </a:rPr>
              <a:t>Minimarket</a:t>
            </a:r>
            <a:endParaRPr lang="es-CO" sz="2800" b="1" i="1" dirty="0">
              <a:solidFill>
                <a:srgbClr val="002060"/>
              </a:solidFill>
              <a:latin typeface="Arial" charset="0"/>
              <a:ea typeface="Arial" charset="0"/>
              <a:cs typeface="Arial" charset="0"/>
            </a:endParaRPr>
          </a:p>
          <a:p>
            <a:endParaRPr lang="es-CO" sz="2800" b="1" i="1" dirty="0">
              <a:solidFill>
                <a:srgbClr val="002060"/>
              </a:solidFill>
              <a:latin typeface="Arial" charset="0"/>
              <a:ea typeface="Arial" charset="0"/>
              <a:cs typeface="Arial" charset="0"/>
            </a:endParaRPr>
          </a:p>
          <a:p>
            <a:r>
              <a:rPr lang="es-CO" sz="2800" b="1" i="1" dirty="0">
                <a:solidFill>
                  <a:srgbClr val="002060"/>
                </a:solidFill>
                <a:latin typeface="Arial" charset="0"/>
                <a:ea typeface="Arial" charset="0"/>
                <a:cs typeface="Arial" charset="0"/>
              </a:rPr>
              <a:t>Año 2022</a:t>
            </a:r>
          </a:p>
        </p:txBody>
      </p:sp>
    </p:spTree>
    <p:extLst>
      <p:ext uri="{BB962C8B-B14F-4D97-AF65-F5344CB8AC3E}">
        <p14:creationId xmlns:p14="http://schemas.microsoft.com/office/powerpoint/2010/main" val="254381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09566" y="940240"/>
            <a:ext cx="8001000" cy="702171"/>
          </a:xfrm>
        </p:spPr>
        <p:txBody>
          <a:bodyPr/>
          <a:lstStyle/>
          <a:p>
            <a:pPr algn="ctr"/>
            <a:r>
              <a:rPr lang="es-CO" sz="1800" b="1" i="1" dirty="0">
                <a:solidFill>
                  <a:srgbClr val="5D7B9A"/>
                </a:solidFill>
                <a:latin typeface="Arial" charset="0"/>
                <a:ea typeface="Arial" charset="0"/>
                <a:cs typeface="Arial" charset="0"/>
              </a:rPr>
              <a:t>SITUACIONES IDENTIFICADAS AÑO </a:t>
            </a:r>
            <a:r>
              <a:rPr lang="es-CO" sz="1800" b="1" i="1" dirty="0">
                <a:solidFill>
                  <a:srgbClr val="C00000"/>
                </a:solidFill>
                <a:latin typeface="Arial" charset="0"/>
                <a:ea typeface="Arial" charset="0"/>
                <a:cs typeface="Arial" charset="0"/>
              </a:rPr>
              <a:t>2021</a:t>
            </a:r>
            <a:endParaRPr lang="es-CO" sz="1800" b="1" i="1" dirty="0">
              <a:solidFill>
                <a:srgbClr val="C00000"/>
              </a:solidFill>
            </a:endParaRPr>
          </a:p>
        </p:txBody>
      </p:sp>
      <p:pic>
        <p:nvPicPr>
          <p:cNvPr id="3" name="Picture 2"/>
          <p:cNvPicPr>
            <a:picLocks noChangeAspect="1"/>
          </p:cNvPicPr>
          <p:nvPr/>
        </p:nvPicPr>
        <p:blipFill>
          <a:blip r:embed="rId2"/>
          <a:stretch>
            <a:fillRect/>
          </a:stretch>
        </p:blipFill>
        <p:spPr>
          <a:xfrm>
            <a:off x="1843649" y="57499"/>
            <a:ext cx="8686238" cy="748270"/>
          </a:xfrm>
          <a:prstGeom prst="rect">
            <a:avLst/>
          </a:prstGeom>
        </p:spPr>
      </p:pic>
      <p:sp>
        <p:nvSpPr>
          <p:cNvPr id="77" name="Freeform 9"/>
          <p:cNvSpPr>
            <a:spLocks/>
          </p:cNvSpPr>
          <p:nvPr/>
        </p:nvSpPr>
        <p:spPr bwMode="auto">
          <a:xfrm>
            <a:off x="1862477" y="1764673"/>
            <a:ext cx="2471959" cy="1180680"/>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tx1">
              <a:lumMod val="60000"/>
              <a:lumOff val="40000"/>
            </a:schemeClr>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s-CO">
              <a:solidFill>
                <a:srgbClr val="898B8D"/>
              </a:solidFill>
            </a:endParaRPr>
          </a:p>
        </p:txBody>
      </p:sp>
      <p:sp>
        <p:nvSpPr>
          <p:cNvPr id="79" name="Freeform 9"/>
          <p:cNvSpPr>
            <a:spLocks/>
          </p:cNvSpPr>
          <p:nvPr/>
        </p:nvSpPr>
        <p:spPr bwMode="auto">
          <a:xfrm flipH="1">
            <a:off x="1848333" y="2769413"/>
            <a:ext cx="2471959" cy="1180680"/>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5D7B9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 name="Freeform 9"/>
          <p:cNvSpPr>
            <a:spLocks/>
          </p:cNvSpPr>
          <p:nvPr/>
        </p:nvSpPr>
        <p:spPr bwMode="auto">
          <a:xfrm>
            <a:off x="1848333" y="3773291"/>
            <a:ext cx="2486103" cy="1067653"/>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008193"/>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2" name="TextBox 1"/>
          <p:cNvSpPr txBox="1"/>
          <p:nvPr/>
        </p:nvSpPr>
        <p:spPr>
          <a:xfrm>
            <a:off x="2020445" y="2177515"/>
            <a:ext cx="2245659" cy="338554"/>
          </a:xfrm>
          <a:prstGeom prst="rect">
            <a:avLst/>
          </a:prstGeom>
          <a:noFill/>
        </p:spPr>
        <p:txBody>
          <a:bodyPr wrap="square" rtlCol="0">
            <a:spAutoFit/>
          </a:bodyPr>
          <a:lstStyle/>
          <a:p>
            <a:r>
              <a:rPr lang="es-CO" sz="1600">
                <a:solidFill>
                  <a:schemeClr val="bg1"/>
                </a:solidFill>
              </a:rPr>
              <a:t>Ambiente de control </a:t>
            </a:r>
          </a:p>
        </p:txBody>
      </p:sp>
      <p:sp>
        <p:nvSpPr>
          <p:cNvPr id="4" name="Line Callout 1 (Accent Bar) 3"/>
          <p:cNvSpPr/>
          <p:nvPr/>
        </p:nvSpPr>
        <p:spPr>
          <a:xfrm>
            <a:off x="5025377" y="1782311"/>
            <a:ext cx="2036638" cy="713942"/>
          </a:xfrm>
          <a:prstGeom prst="accentCallout1">
            <a:avLst>
              <a:gd name="adj1" fmla="val 18750"/>
              <a:gd name="adj2" fmla="val -8333"/>
              <a:gd name="adj3" fmla="val 113002"/>
              <a:gd name="adj4" fmla="val -35436"/>
            </a:avLst>
          </a:prstGeom>
          <a:solidFill>
            <a:schemeClr val="bg1"/>
          </a:solidFill>
          <a:ln>
            <a:solidFill>
              <a:srgbClr val="008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TextBox 81"/>
          <p:cNvSpPr txBox="1"/>
          <p:nvPr/>
        </p:nvSpPr>
        <p:spPr>
          <a:xfrm>
            <a:off x="2020446" y="3163582"/>
            <a:ext cx="2245659" cy="338554"/>
          </a:xfrm>
          <a:prstGeom prst="rect">
            <a:avLst/>
          </a:prstGeom>
          <a:noFill/>
        </p:spPr>
        <p:txBody>
          <a:bodyPr wrap="square" rtlCol="0">
            <a:spAutoFit/>
          </a:bodyPr>
          <a:lstStyle/>
          <a:p>
            <a:r>
              <a:rPr lang="es-CO" sz="1600">
                <a:solidFill>
                  <a:schemeClr val="bg1"/>
                </a:solidFill>
              </a:rPr>
              <a:t>Actividades de control </a:t>
            </a:r>
          </a:p>
        </p:txBody>
      </p:sp>
      <p:sp>
        <p:nvSpPr>
          <p:cNvPr id="83" name="TextBox 82"/>
          <p:cNvSpPr txBox="1"/>
          <p:nvPr/>
        </p:nvSpPr>
        <p:spPr>
          <a:xfrm>
            <a:off x="4911562" y="1727475"/>
            <a:ext cx="2596381" cy="1015663"/>
          </a:xfrm>
          <a:prstGeom prst="rect">
            <a:avLst/>
          </a:prstGeom>
          <a:noFill/>
        </p:spPr>
        <p:txBody>
          <a:bodyPr wrap="square" rtlCol="0">
            <a:spAutoFit/>
          </a:bodyPr>
          <a:lstStyle/>
          <a:p>
            <a:pPr marL="171450" indent="-171450">
              <a:buFont typeface="Arial" panose="020B0604020202020204" pitchFamily="34" charset="0"/>
              <a:buChar char="•"/>
            </a:pPr>
            <a:r>
              <a:rPr lang="es-CO" sz="1200" dirty="0">
                <a:latin typeface="Cambria" charset="0"/>
                <a:ea typeface="Cambria" charset="0"/>
                <a:cs typeface="Cambria" charset="0"/>
              </a:rPr>
              <a:t>Integración de procesos </a:t>
            </a:r>
          </a:p>
          <a:p>
            <a:pPr marL="171450" indent="-171450">
              <a:buFont typeface="Arial" panose="020B0604020202020204" pitchFamily="34" charset="0"/>
              <a:buChar char="•"/>
            </a:pPr>
            <a:r>
              <a:rPr lang="es-CO" sz="1200" dirty="0">
                <a:latin typeface="Cambria" charset="0"/>
                <a:ea typeface="Cambria" charset="0"/>
                <a:cs typeface="Cambria" charset="0"/>
              </a:rPr>
              <a:t>Código de buen gobierno, ética, conducta</a:t>
            </a:r>
          </a:p>
          <a:p>
            <a:pPr marL="171450" indent="-171450">
              <a:buFont typeface="Arial" panose="020B0604020202020204" pitchFamily="34" charset="0"/>
              <a:buChar char="•"/>
            </a:pPr>
            <a:r>
              <a:rPr lang="es-CO" sz="1200" dirty="0">
                <a:latin typeface="Cambria" charset="0"/>
                <a:ea typeface="Cambria" charset="0"/>
                <a:cs typeface="Cambria" charset="0"/>
              </a:rPr>
              <a:t>Definición de lineamientos (Políticas y procedimientos) </a:t>
            </a:r>
          </a:p>
        </p:txBody>
      </p:sp>
      <p:sp>
        <p:nvSpPr>
          <p:cNvPr id="85" name="TextBox 84"/>
          <p:cNvSpPr txBox="1"/>
          <p:nvPr/>
        </p:nvSpPr>
        <p:spPr>
          <a:xfrm>
            <a:off x="1975626" y="4167459"/>
            <a:ext cx="2245659" cy="338554"/>
          </a:xfrm>
          <a:prstGeom prst="rect">
            <a:avLst/>
          </a:prstGeom>
          <a:noFill/>
        </p:spPr>
        <p:txBody>
          <a:bodyPr wrap="square" rtlCol="0">
            <a:spAutoFit/>
          </a:bodyPr>
          <a:lstStyle/>
          <a:p>
            <a:r>
              <a:rPr lang="es-CO" sz="1600">
                <a:solidFill>
                  <a:schemeClr val="bg1"/>
                </a:solidFill>
              </a:rPr>
              <a:t>Fraude </a:t>
            </a:r>
          </a:p>
        </p:txBody>
      </p:sp>
      <p:sp>
        <p:nvSpPr>
          <p:cNvPr id="86" name="Line Callout 1 (Accent Bar) 85"/>
          <p:cNvSpPr/>
          <p:nvPr/>
        </p:nvSpPr>
        <p:spPr>
          <a:xfrm>
            <a:off x="5025377" y="2945354"/>
            <a:ext cx="2036638" cy="972873"/>
          </a:xfrm>
          <a:prstGeom prst="accentCallout1">
            <a:avLst>
              <a:gd name="adj1" fmla="val 18750"/>
              <a:gd name="adj2" fmla="val -8333"/>
              <a:gd name="adj3" fmla="val 71927"/>
              <a:gd name="adj4" fmla="val -34775"/>
            </a:avLst>
          </a:prstGeom>
          <a:solidFill>
            <a:schemeClr val="bg1"/>
          </a:solidFill>
          <a:ln>
            <a:solidFill>
              <a:srgbClr val="008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7" name="TextBox 86"/>
          <p:cNvSpPr txBox="1"/>
          <p:nvPr/>
        </p:nvSpPr>
        <p:spPr>
          <a:xfrm>
            <a:off x="4927249" y="2945354"/>
            <a:ext cx="2565004" cy="1015663"/>
          </a:xfrm>
          <a:prstGeom prst="rect">
            <a:avLst/>
          </a:prstGeom>
          <a:noFill/>
        </p:spPr>
        <p:txBody>
          <a:bodyPr wrap="square" rtlCol="0">
            <a:spAutoFit/>
          </a:bodyPr>
          <a:lstStyle/>
          <a:p>
            <a:pPr marL="171450" indent="-171450">
              <a:buFont typeface="Arial" panose="020B0604020202020204" pitchFamily="34" charset="0"/>
              <a:buChar char="•"/>
            </a:pPr>
            <a:r>
              <a:rPr lang="es-CO" sz="1200">
                <a:latin typeface="Cambria" charset="0"/>
                <a:ea typeface="Cambria" charset="0"/>
                <a:cs typeface="Cambria" charset="0"/>
              </a:rPr>
              <a:t>Gestión del inventario</a:t>
            </a:r>
          </a:p>
          <a:p>
            <a:pPr marL="171450" indent="-171450">
              <a:buFont typeface="Arial" panose="020B0604020202020204" pitchFamily="34" charset="0"/>
              <a:buChar char="•"/>
            </a:pPr>
            <a:r>
              <a:rPr lang="es-CO" sz="1200">
                <a:latin typeface="Cambria" charset="0"/>
                <a:ea typeface="Cambria" charset="0"/>
                <a:cs typeface="Cambria" charset="0"/>
              </a:rPr>
              <a:t>Formalización contractual</a:t>
            </a:r>
          </a:p>
          <a:p>
            <a:pPr marL="171450" indent="-171450">
              <a:buFont typeface="Arial" panose="020B0604020202020204" pitchFamily="34" charset="0"/>
              <a:buChar char="•"/>
            </a:pPr>
            <a:r>
              <a:rPr lang="es-CO" sz="1200">
                <a:latin typeface="Cambria" charset="0"/>
                <a:ea typeface="Cambria" charset="0"/>
                <a:cs typeface="Cambria" charset="0"/>
              </a:rPr>
              <a:t>Cumplimientos legales </a:t>
            </a:r>
          </a:p>
          <a:p>
            <a:pPr marL="171450" indent="-171450">
              <a:buFont typeface="Arial" panose="020B0604020202020204" pitchFamily="34" charset="0"/>
              <a:buChar char="•"/>
            </a:pPr>
            <a:r>
              <a:rPr lang="es-CO" sz="1200">
                <a:latin typeface="Cambria" charset="0"/>
                <a:ea typeface="Cambria" charset="0"/>
                <a:cs typeface="Cambria" charset="0"/>
              </a:rPr>
              <a:t>Niveles de autorización</a:t>
            </a:r>
          </a:p>
          <a:p>
            <a:pPr marL="171450" indent="-171450">
              <a:buFont typeface="Arial" panose="020B0604020202020204" pitchFamily="34" charset="0"/>
              <a:buChar char="•"/>
            </a:pPr>
            <a:r>
              <a:rPr lang="es-CO" sz="1200">
                <a:latin typeface="Cambria" charset="0"/>
                <a:ea typeface="Cambria" charset="0"/>
                <a:cs typeface="Cambria" charset="0"/>
              </a:rPr>
              <a:t>Segregación de funciones</a:t>
            </a:r>
          </a:p>
        </p:txBody>
      </p:sp>
      <p:sp>
        <p:nvSpPr>
          <p:cNvPr id="90" name="Line Callout 1 (Accent Bar) 89"/>
          <p:cNvSpPr/>
          <p:nvPr/>
        </p:nvSpPr>
        <p:spPr>
          <a:xfrm>
            <a:off x="5026519" y="4116433"/>
            <a:ext cx="2036638" cy="713942"/>
          </a:xfrm>
          <a:prstGeom prst="accentCallout1">
            <a:avLst>
              <a:gd name="adj1" fmla="val 18750"/>
              <a:gd name="adj2" fmla="val -8333"/>
              <a:gd name="adj3" fmla="val 60264"/>
              <a:gd name="adj4" fmla="val -36096"/>
            </a:avLst>
          </a:prstGeom>
          <a:solidFill>
            <a:schemeClr val="bg1"/>
          </a:solidFill>
          <a:ln>
            <a:solidFill>
              <a:srgbClr val="008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TextBox 90"/>
          <p:cNvSpPr txBox="1"/>
          <p:nvPr/>
        </p:nvSpPr>
        <p:spPr>
          <a:xfrm>
            <a:off x="4920867" y="4082942"/>
            <a:ext cx="2245659" cy="830997"/>
          </a:xfrm>
          <a:prstGeom prst="rect">
            <a:avLst/>
          </a:prstGeom>
          <a:noFill/>
        </p:spPr>
        <p:txBody>
          <a:bodyPr wrap="square" rtlCol="0">
            <a:spAutoFit/>
          </a:bodyPr>
          <a:lstStyle/>
          <a:p>
            <a:pPr marL="171450" indent="-171450">
              <a:buFont typeface="Arial" panose="020B0604020202020204" pitchFamily="34" charset="0"/>
              <a:buChar char="•"/>
            </a:pPr>
            <a:r>
              <a:rPr lang="es-CO" sz="1200" dirty="0">
                <a:latin typeface="Cambria" charset="0"/>
                <a:ea typeface="Cambria" charset="0"/>
                <a:cs typeface="Cambria" charset="0"/>
              </a:rPr>
              <a:t>Segregación de funciones</a:t>
            </a:r>
          </a:p>
          <a:p>
            <a:pPr marL="171450" indent="-171450">
              <a:buFont typeface="Arial" panose="020B0604020202020204" pitchFamily="34" charset="0"/>
              <a:buChar char="•"/>
            </a:pPr>
            <a:r>
              <a:rPr lang="es-CO" sz="1200" dirty="0">
                <a:latin typeface="Cambria" charset="0"/>
                <a:ea typeface="Cambria" charset="0"/>
                <a:cs typeface="Cambria" charset="0"/>
              </a:rPr>
              <a:t>Accesos a transacciones sensibles. </a:t>
            </a:r>
          </a:p>
          <a:p>
            <a:pPr marL="171450" indent="-171450">
              <a:buFont typeface="Arial" panose="020B0604020202020204" pitchFamily="34" charset="0"/>
              <a:buChar char="•"/>
            </a:pPr>
            <a:r>
              <a:rPr lang="es-CO" sz="1200" dirty="0">
                <a:latin typeface="Cambria" charset="0"/>
                <a:ea typeface="Cambria" charset="0"/>
                <a:cs typeface="Cambria" charset="0"/>
              </a:rPr>
              <a:t>Conflictos de interés </a:t>
            </a:r>
          </a:p>
        </p:txBody>
      </p:sp>
      <p:sp>
        <p:nvSpPr>
          <p:cNvPr id="92" name="Rounded Rectangle 91"/>
          <p:cNvSpPr/>
          <p:nvPr/>
        </p:nvSpPr>
        <p:spPr>
          <a:xfrm>
            <a:off x="7583711" y="2273951"/>
            <a:ext cx="2861524" cy="29674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CO" sz="800" b="1" dirty="0">
                <a:solidFill>
                  <a:srgbClr val="FFFFFF"/>
                </a:solidFill>
              </a:rPr>
              <a:t>Planes de acción definidos por la administración en el año 2021</a:t>
            </a:r>
          </a:p>
        </p:txBody>
      </p:sp>
      <p:sp>
        <p:nvSpPr>
          <p:cNvPr id="93" name="Freeform 9"/>
          <p:cNvSpPr>
            <a:spLocks/>
          </p:cNvSpPr>
          <p:nvPr/>
        </p:nvSpPr>
        <p:spPr bwMode="auto">
          <a:xfrm flipH="1">
            <a:off x="1852816" y="4683374"/>
            <a:ext cx="2471959" cy="1180680"/>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5D7B9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 name="TextBox 93"/>
          <p:cNvSpPr txBox="1"/>
          <p:nvPr/>
        </p:nvSpPr>
        <p:spPr>
          <a:xfrm>
            <a:off x="2018638" y="5015539"/>
            <a:ext cx="2245659" cy="584775"/>
          </a:xfrm>
          <a:prstGeom prst="rect">
            <a:avLst/>
          </a:prstGeom>
          <a:noFill/>
        </p:spPr>
        <p:txBody>
          <a:bodyPr wrap="square" rtlCol="0">
            <a:spAutoFit/>
          </a:bodyPr>
          <a:lstStyle/>
          <a:p>
            <a:r>
              <a:rPr lang="es-CO" sz="1600">
                <a:solidFill>
                  <a:schemeClr val="bg1"/>
                </a:solidFill>
              </a:rPr>
              <a:t>Integridad de la información </a:t>
            </a:r>
          </a:p>
        </p:txBody>
      </p:sp>
      <p:sp>
        <p:nvSpPr>
          <p:cNvPr id="95" name="Line Callout 1 (Accent Bar) 94"/>
          <p:cNvSpPr/>
          <p:nvPr/>
        </p:nvSpPr>
        <p:spPr>
          <a:xfrm>
            <a:off x="5029860" y="5150225"/>
            <a:ext cx="2036638" cy="681963"/>
          </a:xfrm>
          <a:prstGeom prst="accentCallout1">
            <a:avLst>
              <a:gd name="adj1" fmla="val 18750"/>
              <a:gd name="adj2" fmla="val -8333"/>
              <a:gd name="adj3" fmla="val 48265"/>
              <a:gd name="adj4" fmla="val -34775"/>
            </a:avLst>
          </a:prstGeom>
          <a:solidFill>
            <a:schemeClr val="bg1"/>
          </a:solidFill>
          <a:ln>
            <a:solidFill>
              <a:srgbClr val="008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 name="TextBox 95"/>
          <p:cNvSpPr txBox="1"/>
          <p:nvPr/>
        </p:nvSpPr>
        <p:spPr>
          <a:xfrm>
            <a:off x="4911561" y="5035864"/>
            <a:ext cx="2565004" cy="1200329"/>
          </a:xfrm>
          <a:prstGeom prst="rect">
            <a:avLst/>
          </a:prstGeom>
          <a:noFill/>
        </p:spPr>
        <p:txBody>
          <a:bodyPr wrap="square" rtlCol="0">
            <a:spAutoFit/>
          </a:bodyPr>
          <a:lstStyle/>
          <a:p>
            <a:pPr marL="171450" indent="-171450">
              <a:buFont typeface="Arial" panose="020B0604020202020204" pitchFamily="34" charset="0"/>
              <a:buChar char="•"/>
            </a:pPr>
            <a:r>
              <a:rPr lang="es-CO" sz="1200" dirty="0">
                <a:latin typeface="Cambria" charset="0"/>
                <a:ea typeface="Cambria" charset="0"/>
                <a:cs typeface="Cambria" charset="0"/>
              </a:rPr>
              <a:t>Transacciones manuales sin controles compensatorios</a:t>
            </a:r>
          </a:p>
          <a:p>
            <a:pPr marL="171450" indent="-171450">
              <a:buFont typeface="Arial" panose="020B0604020202020204" pitchFamily="34" charset="0"/>
              <a:buChar char="•"/>
            </a:pPr>
            <a:r>
              <a:rPr lang="es-CO" sz="1200" dirty="0">
                <a:latin typeface="Cambria" charset="0"/>
                <a:ea typeface="Cambria" charset="0"/>
                <a:cs typeface="Cambria" charset="0"/>
              </a:rPr>
              <a:t>Depuración de data de información </a:t>
            </a:r>
          </a:p>
          <a:p>
            <a:pPr marL="171450" indent="-171450">
              <a:buFont typeface="Arial" panose="020B0604020202020204" pitchFamily="34" charset="0"/>
              <a:buChar char="•"/>
            </a:pPr>
            <a:r>
              <a:rPr lang="es-CO" sz="1200" dirty="0">
                <a:latin typeface="Cambria" charset="0"/>
                <a:ea typeface="Cambria" charset="0"/>
                <a:cs typeface="Cambria" charset="0"/>
              </a:rPr>
              <a:t>Clasificación de hechos económicos</a:t>
            </a:r>
          </a:p>
        </p:txBody>
      </p:sp>
      <p:pic>
        <p:nvPicPr>
          <p:cNvPr id="6" name="Picture 5"/>
          <p:cNvPicPr>
            <a:picLocks noChangeAspect="1"/>
          </p:cNvPicPr>
          <p:nvPr/>
        </p:nvPicPr>
        <p:blipFill>
          <a:blip r:embed="rId3"/>
          <a:stretch>
            <a:fillRect/>
          </a:stretch>
        </p:blipFill>
        <p:spPr>
          <a:xfrm>
            <a:off x="7606635" y="2702126"/>
            <a:ext cx="2815676" cy="1228725"/>
          </a:xfrm>
          <a:prstGeom prst="rect">
            <a:avLst/>
          </a:prstGeom>
        </p:spPr>
      </p:pic>
      <p:pic>
        <p:nvPicPr>
          <p:cNvPr id="7" name="Picture 6"/>
          <p:cNvPicPr>
            <a:picLocks noChangeAspect="1"/>
          </p:cNvPicPr>
          <p:nvPr/>
        </p:nvPicPr>
        <p:blipFill>
          <a:blip r:embed="rId4"/>
          <a:stretch>
            <a:fillRect/>
          </a:stretch>
        </p:blipFill>
        <p:spPr>
          <a:xfrm>
            <a:off x="7583711" y="4513901"/>
            <a:ext cx="2838600" cy="1416250"/>
          </a:xfrm>
          <a:prstGeom prst="rect">
            <a:avLst/>
          </a:prstGeom>
        </p:spPr>
      </p:pic>
      <p:sp>
        <p:nvSpPr>
          <p:cNvPr id="23" name="Title 1">
            <a:extLst>
              <a:ext uri="{FF2B5EF4-FFF2-40B4-BE49-F238E27FC236}">
                <a16:creationId xmlns:a16="http://schemas.microsoft.com/office/drawing/2014/main" id="{AC46FB31-0A21-49B7-BDE6-070978266211}"/>
              </a:ext>
            </a:extLst>
          </p:cNvPr>
          <p:cNvSpPr txBox="1">
            <a:spLocks/>
          </p:cNvSpPr>
          <p:nvPr/>
        </p:nvSpPr>
        <p:spPr>
          <a:xfrm>
            <a:off x="1448794" y="5676516"/>
            <a:ext cx="6546752" cy="9869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i="1" dirty="0">
                <a:solidFill>
                  <a:schemeClr val="bg1">
                    <a:lumMod val="75000"/>
                  </a:schemeClr>
                </a:solidFill>
                <a:latin typeface="Cambria" panose="02040503050406030204" pitchFamily="18" charset="0"/>
              </a:rPr>
              <a:t>Los componentes son una sugerencia de Auditool de como se pueden categorizar o unificar las situaciones identificadas en los procesos evaluados en el año inmediatamente anterior. </a:t>
            </a:r>
            <a:endParaRPr lang="es-CO" sz="1050" dirty="0">
              <a:latin typeface="Cambria" panose="02040503050406030204" pitchFamily="18" charset="0"/>
            </a:endParaRPr>
          </a:p>
        </p:txBody>
      </p:sp>
      <p:cxnSp>
        <p:nvCxnSpPr>
          <p:cNvPr id="35" name="Conector recto 34"/>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83020" y="1850935"/>
            <a:ext cx="2324100" cy="1838325"/>
          </a:xfrm>
          <a:prstGeom prst="rect">
            <a:avLst/>
          </a:prstGeom>
        </p:spPr>
      </p:pic>
      <p:sp>
        <p:nvSpPr>
          <p:cNvPr id="27" name="Parallelogram 26"/>
          <p:cNvSpPr/>
          <p:nvPr/>
        </p:nvSpPr>
        <p:spPr bwMode="ltGray">
          <a:xfrm flipH="1">
            <a:off x="2927932" y="2986783"/>
            <a:ext cx="2912375" cy="2768234"/>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4" name="Rectangle 3"/>
          <p:cNvSpPr/>
          <p:nvPr/>
        </p:nvSpPr>
        <p:spPr>
          <a:xfrm>
            <a:off x="2788024" y="3993777"/>
            <a:ext cx="3738282" cy="1801906"/>
          </a:xfrm>
          <a:prstGeom prst="rect">
            <a:avLst/>
          </a:prstGeom>
          <a:solidFill>
            <a:schemeClr val="bg1">
              <a:lumMod val="65000"/>
            </a:schemeClr>
          </a:solidFill>
          <a:ln>
            <a:solidFill>
              <a:srgbClr val="5D7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itle 1"/>
          <p:cNvSpPr>
            <a:spLocks noGrp="1"/>
          </p:cNvSpPr>
          <p:nvPr>
            <p:ph type="title"/>
          </p:nvPr>
        </p:nvSpPr>
        <p:spPr>
          <a:xfrm>
            <a:off x="2309566" y="873005"/>
            <a:ext cx="8001000" cy="702171"/>
          </a:xfrm>
        </p:spPr>
        <p:txBody>
          <a:bodyPr/>
          <a:lstStyle/>
          <a:p>
            <a:pPr algn="ctr"/>
            <a:r>
              <a:rPr lang="es-CO" sz="1600" b="1" i="1" dirty="0">
                <a:solidFill>
                  <a:srgbClr val="5D7B9A"/>
                </a:solidFill>
                <a:latin typeface="Arial" charset="0"/>
                <a:ea typeface="Arial" charset="0"/>
                <a:cs typeface="Arial" charset="0"/>
              </a:rPr>
              <a:t>RIESGOS DE MAYOR IMPACTO QUE AFECTAN LOS OBJETIVOS ESTRATÉGICOS DEL AÑO </a:t>
            </a:r>
            <a:r>
              <a:rPr lang="es-CO" sz="1600" b="1" i="1" dirty="0">
                <a:solidFill>
                  <a:srgbClr val="C00000"/>
                </a:solidFill>
                <a:latin typeface="Arial" charset="0"/>
                <a:ea typeface="Arial" charset="0"/>
                <a:cs typeface="Arial" charset="0"/>
              </a:rPr>
              <a:t>2022</a:t>
            </a:r>
          </a:p>
        </p:txBody>
      </p:sp>
      <p:pic>
        <p:nvPicPr>
          <p:cNvPr id="3" name="Picture 2"/>
          <p:cNvPicPr>
            <a:picLocks noChangeAspect="1"/>
          </p:cNvPicPr>
          <p:nvPr/>
        </p:nvPicPr>
        <p:blipFill>
          <a:blip r:embed="rId3"/>
          <a:stretch>
            <a:fillRect/>
          </a:stretch>
        </p:blipFill>
        <p:spPr>
          <a:xfrm>
            <a:off x="1843649" y="57499"/>
            <a:ext cx="8686238" cy="748270"/>
          </a:xfrm>
          <a:prstGeom prst="rect">
            <a:avLst/>
          </a:prstGeom>
        </p:spPr>
      </p:pic>
      <p:sp>
        <p:nvSpPr>
          <p:cNvPr id="26" name="Rectangle 25"/>
          <p:cNvSpPr/>
          <p:nvPr/>
        </p:nvSpPr>
        <p:spPr>
          <a:xfrm>
            <a:off x="2139873" y="1642411"/>
            <a:ext cx="2597450" cy="497437"/>
          </a:xfrm>
          <a:prstGeom prst="rect">
            <a:avLst/>
          </a:prstGeom>
          <a:solidFill>
            <a:srgbClr val="FF0000"/>
          </a:solidFill>
          <a:ln w="25400" cap="flat" cmpd="sng" algn="ctr">
            <a:noFill/>
            <a:prstDash val="solid"/>
          </a:ln>
          <a:effectLst/>
        </p:spPr>
        <p:txBody>
          <a:bodyPr anchor="ctr"/>
          <a:lstStyle/>
          <a:p>
            <a:pPr algn="ctr">
              <a:defRPr/>
            </a:pPr>
            <a:r>
              <a:rPr lang="es-CO" sz="1400" kern="0">
                <a:solidFill>
                  <a:schemeClr val="bg1"/>
                </a:solidFill>
                <a:latin typeface="Arial" charset="0"/>
                <a:ea typeface="Arial" charset="0"/>
                <a:cs typeface="Arial" charset="0"/>
              </a:rPr>
              <a:t>Investigación y</a:t>
            </a:r>
          </a:p>
          <a:p>
            <a:pPr algn="ctr">
              <a:defRPr/>
            </a:pPr>
            <a:r>
              <a:rPr lang="es-CO" sz="1400" kern="0">
                <a:solidFill>
                  <a:schemeClr val="bg1"/>
                </a:solidFill>
                <a:latin typeface="Arial" charset="0"/>
                <a:ea typeface="Arial" charset="0"/>
                <a:cs typeface="Arial" charset="0"/>
              </a:rPr>
              <a:t> Desarrollo  </a:t>
            </a:r>
          </a:p>
        </p:txBody>
      </p:sp>
      <p:sp>
        <p:nvSpPr>
          <p:cNvPr id="28" name="Rectangle 2"/>
          <p:cNvSpPr/>
          <p:nvPr/>
        </p:nvSpPr>
        <p:spPr bwMode="ltGray">
          <a:xfrm>
            <a:off x="2309566" y="2804421"/>
            <a:ext cx="3733080" cy="720836"/>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5D7B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30" name="Title 1"/>
          <p:cNvSpPr txBox="1">
            <a:spLocks/>
          </p:cNvSpPr>
          <p:nvPr/>
        </p:nvSpPr>
        <p:spPr>
          <a:xfrm>
            <a:off x="2043110" y="2873400"/>
            <a:ext cx="3999537" cy="428459"/>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200" dirty="0">
                <a:solidFill>
                  <a:schemeClr val="bg1"/>
                </a:solidFill>
                <a:latin typeface="Cambria" panose="02040503050406030204" pitchFamily="18" charset="0"/>
              </a:rPr>
              <a:t>Riesgo legal por incumplimiento normativo en la definición de nuevos productos </a:t>
            </a:r>
          </a:p>
        </p:txBody>
      </p:sp>
      <p:sp>
        <p:nvSpPr>
          <p:cNvPr id="31" name="Title 1"/>
          <p:cNvSpPr txBox="1">
            <a:spLocks/>
          </p:cNvSpPr>
          <p:nvPr/>
        </p:nvSpPr>
        <p:spPr>
          <a:xfrm>
            <a:off x="2277296" y="5182549"/>
            <a:ext cx="4249010" cy="346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just"/>
            <a:r>
              <a:rPr lang="es-CO" sz="1200" dirty="0">
                <a:solidFill>
                  <a:schemeClr val="bg1"/>
                </a:solidFill>
                <a:latin typeface="Cambria" panose="02040503050406030204" pitchFamily="18" charset="0"/>
              </a:rPr>
              <a:t>Factores de riesgo:</a:t>
            </a:r>
          </a:p>
          <a:p>
            <a:pPr marL="538163" algn="l"/>
            <a:endParaRPr lang="es-CO" sz="1200" dirty="0">
              <a:solidFill>
                <a:schemeClr val="bg1"/>
              </a:solidFill>
              <a:latin typeface="Cambria" panose="02040503050406030204" pitchFamily="18" charset="0"/>
            </a:endParaRPr>
          </a:p>
          <a:p>
            <a:pPr marL="766763" indent="-228600" algn="l">
              <a:buAutoNum type="arabicPeriod"/>
            </a:pPr>
            <a:r>
              <a:rPr lang="es-CO" sz="1200" dirty="0">
                <a:solidFill>
                  <a:schemeClr val="bg1"/>
                </a:solidFill>
                <a:latin typeface="Cambria" panose="02040503050406030204" pitchFamily="18" charset="0"/>
              </a:rPr>
              <a:t>Personal especializado en regulación y/o registro de productos.</a:t>
            </a:r>
          </a:p>
          <a:p>
            <a:pPr marL="766763" indent="-228600" algn="l">
              <a:buAutoNum type="arabicPeriod"/>
            </a:pPr>
            <a:r>
              <a:rPr lang="es-CO" sz="1200" dirty="0">
                <a:solidFill>
                  <a:schemeClr val="bg1"/>
                </a:solidFill>
                <a:latin typeface="Cambria" panose="02040503050406030204" pitchFamily="18" charset="0"/>
              </a:rPr>
              <a:t>Cambios en regulaciones y tratados internacionales</a:t>
            </a:r>
          </a:p>
        </p:txBody>
      </p:sp>
      <p:sp>
        <p:nvSpPr>
          <p:cNvPr id="42" name="Round Single Corner Rectangle 41"/>
          <p:cNvSpPr/>
          <p:nvPr/>
        </p:nvSpPr>
        <p:spPr bwMode="ltGray">
          <a:xfrm>
            <a:off x="7013542" y="4510507"/>
            <a:ext cx="3018807" cy="390683"/>
          </a:xfrm>
          <a:prstGeom prst="round1Rect">
            <a:avLst>
              <a:gd name="adj" fmla="val 40802"/>
            </a:avLst>
          </a:prstGeom>
          <a:solidFill>
            <a:srgbClr val="FFFFFF"/>
          </a:solidFill>
          <a:ln w="3175" cap="flat" cmpd="sng" algn="ctr">
            <a:solidFill>
              <a:srgbClr val="000000"/>
            </a:solidFill>
            <a:prstDash val="solid"/>
          </a:ln>
          <a:effectLst/>
        </p:spPr>
        <p:txBody>
          <a:bodyPr rtlCol="0" anchor="ctr"/>
          <a:lstStyle/>
          <a:p>
            <a:pPr defTabSz="1018824">
              <a:defRPr/>
            </a:pPr>
            <a:r>
              <a:rPr lang="es-CO" sz="1000" b="1" i="1" kern="0" dirty="0">
                <a:solidFill>
                  <a:schemeClr val="tx1">
                    <a:lumMod val="75000"/>
                  </a:schemeClr>
                </a:solidFill>
                <a:latin typeface="Georgia" pitchFamily="18" charset="0"/>
              </a:rPr>
              <a:t>Plan de Auditoría </a:t>
            </a:r>
          </a:p>
        </p:txBody>
      </p:sp>
      <p:sp>
        <p:nvSpPr>
          <p:cNvPr id="43" name="Round Single Corner Rectangle 42"/>
          <p:cNvSpPr/>
          <p:nvPr/>
        </p:nvSpPr>
        <p:spPr bwMode="ltGray">
          <a:xfrm rot="10800000">
            <a:off x="7013541" y="4832523"/>
            <a:ext cx="3018807" cy="725555"/>
          </a:xfrm>
          <a:prstGeom prst="round1Rect">
            <a:avLst>
              <a:gd name="adj" fmla="val 26625"/>
            </a:avLst>
          </a:prstGeom>
          <a:solidFill>
            <a:srgbClr val="D8D8D9"/>
          </a:solidFill>
          <a:ln w="3175" cap="flat" cmpd="sng" algn="ctr">
            <a:solidFill>
              <a:srgbClr val="5D7B9A"/>
            </a:solidFill>
            <a:prstDash val="solid"/>
          </a:ln>
          <a:effectLst/>
        </p:spPr>
        <p:txBody>
          <a:bodyPr rtlCol="0" anchor="ctr"/>
          <a:lstStyle/>
          <a:p>
            <a:pPr algn="ctr" defTabSz="1018824">
              <a:defRPr/>
            </a:pPr>
            <a:endParaRPr lang="es-CO" sz="2000" kern="0">
              <a:solidFill>
                <a:schemeClr val="accent4">
                  <a:lumMod val="75000"/>
                </a:schemeClr>
              </a:solidFill>
              <a:latin typeface="Georgia" pitchFamily="18" charset="0"/>
            </a:endParaRPr>
          </a:p>
        </p:txBody>
      </p:sp>
      <p:sp>
        <p:nvSpPr>
          <p:cNvPr id="44" name="Rectangle 43"/>
          <p:cNvSpPr/>
          <p:nvPr/>
        </p:nvSpPr>
        <p:spPr>
          <a:xfrm>
            <a:off x="7022272" y="4898700"/>
            <a:ext cx="3001342" cy="415498"/>
          </a:xfrm>
          <a:prstGeom prst="rect">
            <a:avLst/>
          </a:prstGeom>
        </p:spPr>
        <p:txBody>
          <a:bodyPr wrap="square">
            <a:spAutoFit/>
          </a:bodyPr>
          <a:lstStyle/>
          <a:p>
            <a:pPr marL="93663" indent="-93663" defTabSz="798513" eaLnBrk="0" hangingPunct="0">
              <a:spcAft>
                <a:spcPts val="200"/>
              </a:spcAft>
              <a:defRPr/>
            </a:pPr>
            <a:r>
              <a:rPr lang="es-CO" sz="1050" kern="0" dirty="0">
                <a:solidFill>
                  <a:srgbClr val="465B74"/>
                </a:solidFill>
                <a:latin typeface="Georgia"/>
                <a:cs typeface="Arial" charset="0"/>
              </a:rPr>
              <a:t>1. Auditoría al Proceso de desarrollo de nuevos productos </a:t>
            </a:r>
          </a:p>
        </p:txBody>
      </p:sp>
      <p:sp>
        <p:nvSpPr>
          <p:cNvPr id="6" name="Hexagon 5"/>
          <p:cNvSpPr/>
          <p:nvPr/>
        </p:nvSpPr>
        <p:spPr>
          <a:xfrm>
            <a:off x="2190783" y="2688071"/>
            <a:ext cx="459892" cy="497437"/>
          </a:xfrm>
          <a:prstGeom prst="hexagon">
            <a:avLst/>
          </a:prstGeom>
          <a:solidFill>
            <a:schemeClr val="bg1"/>
          </a:solidFill>
          <a:ln>
            <a:solidFill>
              <a:srgbClr val="008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1</a:t>
            </a:r>
          </a:p>
        </p:txBody>
      </p:sp>
      <p:sp>
        <p:nvSpPr>
          <p:cNvPr id="45" name="Hexagon 44"/>
          <p:cNvSpPr/>
          <p:nvPr/>
        </p:nvSpPr>
        <p:spPr>
          <a:xfrm>
            <a:off x="9045828" y="2240523"/>
            <a:ext cx="383644" cy="30097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1</a:t>
            </a:r>
          </a:p>
        </p:txBody>
      </p:sp>
      <p:sp>
        <p:nvSpPr>
          <p:cNvPr id="46" name="Title 1"/>
          <p:cNvSpPr txBox="1">
            <a:spLocks/>
          </p:cNvSpPr>
          <p:nvPr/>
        </p:nvSpPr>
        <p:spPr>
          <a:xfrm>
            <a:off x="2190783" y="6035485"/>
            <a:ext cx="6395474" cy="369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dirty="0">
                <a:latin typeface="Cambria" panose="02040503050406030204" pitchFamily="18" charset="0"/>
              </a:rPr>
              <a:t>Resultado de la “</a:t>
            </a:r>
            <a:r>
              <a:rPr lang="es-CO" sz="1050" b="1" dirty="0">
                <a:latin typeface="Cambria" panose="02040503050406030204" pitchFamily="18" charset="0"/>
              </a:rPr>
              <a:t>matriz de análisis del plan de auditoría”.</a:t>
            </a:r>
            <a:endParaRPr lang="es-CO" sz="1050" dirty="0">
              <a:latin typeface="Cambria" panose="02040503050406030204" pitchFamily="18" charset="0"/>
            </a:endParaRPr>
          </a:p>
          <a:p>
            <a:pPr marL="538163" algn="l"/>
            <a:endParaRPr lang="es-CO" sz="1050" dirty="0">
              <a:latin typeface="Cambria" panose="02040503050406030204" pitchFamily="18" charset="0"/>
            </a:endParaRPr>
          </a:p>
          <a:p>
            <a:pPr marL="538163" algn="l"/>
            <a:endParaRPr lang="es-CO" sz="1050" dirty="0">
              <a:latin typeface="Cambria" panose="02040503050406030204" pitchFamily="18" charset="0"/>
            </a:endParaRPr>
          </a:p>
        </p:txBody>
      </p:sp>
      <p:sp>
        <p:nvSpPr>
          <p:cNvPr id="17" name="Title 1">
            <a:extLst>
              <a:ext uri="{FF2B5EF4-FFF2-40B4-BE49-F238E27FC236}">
                <a16:creationId xmlns:a16="http://schemas.microsoft.com/office/drawing/2014/main" id="{F8624877-AB01-4695-8BD2-9A5A70412D03}"/>
              </a:ext>
            </a:extLst>
          </p:cNvPr>
          <p:cNvSpPr txBox="1">
            <a:spLocks/>
          </p:cNvSpPr>
          <p:nvPr/>
        </p:nvSpPr>
        <p:spPr>
          <a:xfrm>
            <a:off x="1524000" y="5698640"/>
            <a:ext cx="6546752" cy="9869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i="1">
                <a:solidFill>
                  <a:schemeClr val="bg1">
                    <a:lumMod val="75000"/>
                  </a:schemeClr>
                </a:solidFill>
                <a:latin typeface="Cambria" panose="02040503050406030204" pitchFamily="18" charset="0"/>
              </a:rPr>
              <a:t>* Factores de Riesgos: Aspectos o causas que de acuerdo a su evaluación podrían materializar el riesgo identificado en los macroprocesos.</a:t>
            </a:r>
            <a:endParaRPr lang="es-CO" sz="1050">
              <a:latin typeface="Cambria" panose="02040503050406030204" pitchFamily="18" charset="0"/>
            </a:endParaRPr>
          </a:p>
        </p:txBody>
      </p:sp>
      <p:cxnSp>
        <p:nvCxnSpPr>
          <p:cNvPr id="24" name="Conector recto 23"/>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80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09950" y="1775435"/>
            <a:ext cx="2324100" cy="1838325"/>
          </a:xfrm>
          <a:prstGeom prst="rect">
            <a:avLst/>
          </a:prstGeom>
        </p:spPr>
      </p:pic>
      <p:sp>
        <p:nvSpPr>
          <p:cNvPr id="27" name="Parallelogram 26"/>
          <p:cNvSpPr/>
          <p:nvPr/>
        </p:nvSpPr>
        <p:spPr bwMode="ltGray">
          <a:xfrm flipH="1">
            <a:off x="2890474" y="2960381"/>
            <a:ext cx="2912375" cy="2768234"/>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4" name="Rectangle 3"/>
          <p:cNvSpPr/>
          <p:nvPr/>
        </p:nvSpPr>
        <p:spPr>
          <a:xfrm>
            <a:off x="2712356" y="3940659"/>
            <a:ext cx="3738282" cy="1801906"/>
          </a:xfrm>
          <a:prstGeom prst="rect">
            <a:avLst/>
          </a:prstGeom>
          <a:solidFill>
            <a:srgbClr val="A6A6A6"/>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Picture 2"/>
          <p:cNvPicPr>
            <a:picLocks noChangeAspect="1"/>
          </p:cNvPicPr>
          <p:nvPr/>
        </p:nvPicPr>
        <p:blipFill>
          <a:blip r:embed="rId3"/>
          <a:stretch>
            <a:fillRect/>
          </a:stretch>
        </p:blipFill>
        <p:spPr>
          <a:xfrm>
            <a:off x="1843649" y="57499"/>
            <a:ext cx="8686238" cy="748270"/>
          </a:xfrm>
          <a:prstGeom prst="rect">
            <a:avLst/>
          </a:prstGeom>
        </p:spPr>
      </p:pic>
      <p:sp>
        <p:nvSpPr>
          <p:cNvPr id="26" name="Rectangle 25"/>
          <p:cNvSpPr/>
          <p:nvPr/>
        </p:nvSpPr>
        <p:spPr>
          <a:xfrm>
            <a:off x="2139873" y="1642411"/>
            <a:ext cx="2597450" cy="497437"/>
          </a:xfrm>
          <a:prstGeom prst="rect">
            <a:avLst/>
          </a:prstGeom>
          <a:solidFill>
            <a:srgbClr val="FF0000"/>
          </a:solidFill>
          <a:ln w="25400" cap="flat" cmpd="sng" algn="ctr">
            <a:noFill/>
            <a:prstDash val="solid"/>
          </a:ln>
          <a:effectLst/>
        </p:spPr>
        <p:txBody>
          <a:bodyPr anchor="ctr"/>
          <a:lstStyle/>
          <a:p>
            <a:pPr algn="ctr">
              <a:defRPr/>
            </a:pPr>
            <a:r>
              <a:rPr lang="es-CO" sz="1400" kern="0" dirty="0">
                <a:solidFill>
                  <a:schemeClr val="bg1"/>
                </a:solidFill>
                <a:latin typeface="+mj-lt"/>
              </a:rPr>
              <a:t>Gestión de Manufactura</a:t>
            </a:r>
          </a:p>
        </p:txBody>
      </p:sp>
      <p:sp>
        <p:nvSpPr>
          <p:cNvPr id="28" name="Rectangle 2"/>
          <p:cNvSpPr/>
          <p:nvPr/>
        </p:nvSpPr>
        <p:spPr bwMode="ltGray">
          <a:xfrm>
            <a:off x="2309566" y="2885103"/>
            <a:ext cx="3733080" cy="720836"/>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5D7B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latin typeface="Cambria" charset="0"/>
              <a:ea typeface="Cambria" charset="0"/>
              <a:cs typeface="Cambria" charset="0"/>
            </a:endParaRPr>
          </a:p>
        </p:txBody>
      </p:sp>
      <p:sp>
        <p:nvSpPr>
          <p:cNvPr id="30" name="Title 1"/>
          <p:cNvSpPr txBox="1">
            <a:spLocks/>
          </p:cNvSpPr>
          <p:nvPr/>
        </p:nvSpPr>
        <p:spPr>
          <a:xfrm>
            <a:off x="2043110" y="2954082"/>
            <a:ext cx="3999537" cy="4284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200">
                <a:solidFill>
                  <a:schemeClr val="bg1"/>
                </a:solidFill>
                <a:latin typeface="Cambria" panose="02040503050406030204" pitchFamily="18" charset="0"/>
              </a:rPr>
              <a:t>Riesgo financiero por interrupción del proceso de producción. </a:t>
            </a:r>
          </a:p>
        </p:txBody>
      </p:sp>
      <p:sp>
        <p:nvSpPr>
          <p:cNvPr id="31" name="Title 1"/>
          <p:cNvSpPr txBox="1">
            <a:spLocks/>
          </p:cNvSpPr>
          <p:nvPr/>
        </p:nvSpPr>
        <p:spPr>
          <a:xfrm>
            <a:off x="2286027" y="5047674"/>
            <a:ext cx="3999537" cy="346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just"/>
            <a:r>
              <a:rPr lang="es-CO" sz="1200" dirty="0">
                <a:solidFill>
                  <a:schemeClr val="bg1"/>
                </a:solidFill>
                <a:latin typeface="Cambria" panose="02040503050406030204" pitchFamily="18" charset="0"/>
              </a:rPr>
              <a:t>Factores de riesgo:</a:t>
            </a:r>
          </a:p>
          <a:p>
            <a:pPr marL="538163" algn="l"/>
            <a:endParaRPr lang="es-CO" sz="1200" dirty="0">
              <a:solidFill>
                <a:schemeClr val="bg1"/>
              </a:solidFill>
              <a:latin typeface="Cambria" panose="02040503050406030204" pitchFamily="18" charset="0"/>
            </a:endParaRPr>
          </a:p>
          <a:p>
            <a:pPr marL="766763" indent="-228600" algn="l">
              <a:buAutoNum type="arabicPeriod"/>
            </a:pPr>
            <a:endParaRPr lang="es-CO" sz="1200" dirty="0">
              <a:solidFill>
                <a:schemeClr val="bg1"/>
              </a:solidFill>
              <a:latin typeface="Cambria" panose="02040503050406030204" pitchFamily="18" charset="0"/>
            </a:endParaRPr>
          </a:p>
          <a:p>
            <a:pPr marL="766763" indent="-228600" algn="l">
              <a:buAutoNum type="arabicPeriod"/>
            </a:pPr>
            <a:r>
              <a:rPr lang="es-CO" sz="1200" dirty="0">
                <a:solidFill>
                  <a:schemeClr val="bg1"/>
                </a:solidFill>
                <a:latin typeface="Cambria" panose="02040503050406030204" pitchFamily="18" charset="0"/>
              </a:rPr>
              <a:t>Administración del inventario (materia prima).</a:t>
            </a:r>
          </a:p>
          <a:p>
            <a:pPr marL="766763" indent="-228600" algn="l">
              <a:buAutoNum type="arabicPeriod"/>
            </a:pPr>
            <a:r>
              <a:rPr lang="es-CO" sz="1200" dirty="0">
                <a:solidFill>
                  <a:schemeClr val="bg1"/>
                </a:solidFill>
                <a:latin typeface="Cambria" panose="02040503050406030204" pitchFamily="18" charset="0"/>
              </a:rPr>
              <a:t>Mantenimiento de maquinaria.</a:t>
            </a:r>
          </a:p>
          <a:p>
            <a:pPr marL="766763" indent="-228600" algn="l">
              <a:buAutoNum type="arabicPeriod"/>
            </a:pPr>
            <a:r>
              <a:rPr lang="es-CO" sz="1200" dirty="0">
                <a:solidFill>
                  <a:schemeClr val="bg1"/>
                </a:solidFill>
                <a:latin typeface="Cambria" panose="02040503050406030204" pitchFamily="18" charset="0"/>
              </a:rPr>
              <a:t>Planes de acción no implementados y sin controles compensatorios.</a:t>
            </a:r>
          </a:p>
        </p:txBody>
      </p:sp>
      <p:sp>
        <p:nvSpPr>
          <p:cNvPr id="42" name="Round Single Corner Rectangle 41"/>
          <p:cNvSpPr/>
          <p:nvPr/>
        </p:nvSpPr>
        <p:spPr bwMode="ltGray">
          <a:xfrm>
            <a:off x="7013542" y="4510507"/>
            <a:ext cx="3018807" cy="390683"/>
          </a:xfrm>
          <a:prstGeom prst="round1Rect">
            <a:avLst>
              <a:gd name="adj" fmla="val 40802"/>
            </a:avLst>
          </a:prstGeom>
          <a:solidFill>
            <a:srgbClr val="FFFFFF"/>
          </a:solidFill>
          <a:ln w="3175" cap="flat" cmpd="sng" algn="ctr">
            <a:solidFill>
              <a:srgbClr val="000000"/>
            </a:solidFill>
            <a:prstDash val="solid"/>
          </a:ln>
          <a:effectLst/>
        </p:spPr>
        <p:txBody>
          <a:bodyPr rtlCol="0" anchor="ctr"/>
          <a:lstStyle/>
          <a:p>
            <a:pPr defTabSz="1018824">
              <a:defRPr/>
            </a:pPr>
            <a:r>
              <a:rPr lang="es-CO" sz="1000" b="1" i="1" kern="0" dirty="0">
                <a:solidFill>
                  <a:schemeClr val="tx1">
                    <a:lumMod val="75000"/>
                  </a:schemeClr>
                </a:solidFill>
                <a:latin typeface="Georgia" pitchFamily="18" charset="0"/>
              </a:rPr>
              <a:t>Plan de Auditoría </a:t>
            </a:r>
          </a:p>
        </p:txBody>
      </p:sp>
      <p:sp>
        <p:nvSpPr>
          <p:cNvPr id="43" name="Round Single Corner Rectangle 42"/>
          <p:cNvSpPr/>
          <p:nvPr/>
        </p:nvSpPr>
        <p:spPr bwMode="ltGray">
          <a:xfrm rot="10800000">
            <a:off x="7013541" y="4832523"/>
            <a:ext cx="3018807" cy="725555"/>
          </a:xfrm>
          <a:prstGeom prst="round1Rect">
            <a:avLst>
              <a:gd name="adj" fmla="val 26625"/>
            </a:avLst>
          </a:prstGeom>
          <a:solidFill>
            <a:srgbClr val="D8D8D9"/>
          </a:solidFill>
          <a:ln w="3175" cap="flat" cmpd="sng" algn="ctr">
            <a:solidFill>
              <a:srgbClr val="5D7B9A"/>
            </a:solidFill>
            <a:prstDash val="solid"/>
          </a:ln>
          <a:effectLst/>
        </p:spPr>
        <p:txBody>
          <a:bodyPr rtlCol="0" anchor="ctr"/>
          <a:lstStyle/>
          <a:p>
            <a:pPr algn="ctr" defTabSz="1018824">
              <a:defRPr/>
            </a:pPr>
            <a:endParaRPr lang="es-CO" sz="2000" kern="0">
              <a:solidFill>
                <a:schemeClr val="accent4">
                  <a:lumMod val="75000"/>
                </a:schemeClr>
              </a:solidFill>
              <a:latin typeface="Georgia" pitchFamily="18" charset="0"/>
            </a:endParaRPr>
          </a:p>
        </p:txBody>
      </p:sp>
      <p:sp>
        <p:nvSpPr>
          <p:cNvPr id="44" name="Rectangle 43"/>
          <p:cNvSpPr/>
          <p:nvPr/>
        </p:nvSpPr>
        <p:spPr>
          <a:xfrm>
            <a:off x="7022272" y="4898701"/>
            <a:ext cx="3001342" cy="628377"/>
          </a:xfrm>
          <a:prstGeom prst="rect">
            <a:avLst/>
          </a:prstGeom>
        </p:spPr>
        <p:txBody>
          <a:bodyPr wrap="square">
            <a:spAutoFit/>
          </a:bodyPr>
          <a:lstStyle/>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al proceso de producción.</a:t>
            </a:r>
          </a:p>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al proceso de inventarios.</a:t>
            </a:r>
          </a:p>
          <a:p>
            <a:pPr marL="228600" indent="-228600" defTabSz="798513" eaLnBrk="0" hangingPunct="0">
              <a:spcAft>
                <a:spcPts val="200"/>
              </a:spcAft>
              <a:buAutoNum type="arabicPeriod"/>
              <a:defRPr/>
            </a:pPr>
            <a:r>
              <a:rPr lang="es-CO" sz="1050" kern="0" dirty="0">
                <a:solidFill>
                  <a:srgbClr val="465B74"/>
                </a:solidFill>
                <a:latin typeface="Georgia"/>
                <a:cs typeface="Arial" charset="0"/>
              </a:rPr>
              <a:t>Seguimiento planes de acción.  </a:t>
            </a:r>
          </a:p>
        </p:txBody>
      </p:sp>
      <p:sp>
        <p:nvSpPr>
          <p:cNvPr id="6" name="Hexagon 5"/>
          <p:cNvSpPr/>
          <p:nvPr/>
        </p:nvSpPr>
        <p:spPr>
          <a:xfrm>
            <a:off x="2139873" y="2768753"/>
            <a:ext cx="510802" cy="497437"/>
          </a:xfrm>
          <a:prstGeom prst="hexagon">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2</a:t>
            </a:r>
          </a:p>
        </p:txBody>
      </p:sp>
      <p:sp>
        <p:nvSpPr>
          <p:cNvPr id="45" name="Hexagon 44"/>
          <p:cNvSpPr/>
          <p:nvPr/>
        </p:nvSpPr>
        <p:spPr>
          <a:xfrm>
            <a:off x="9804776" y="1839106"/>
            <a:ext cx="383644" cy="300973"/>
          </a:xfrm>
          <a:prstGeom prst="hexagon">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lumMod val="75000"/>
                  </a:schemeClr>
                </a:solidFill>
                <a:latin typeface="Arial" charset="0"/>
                <a:ea typeface="Arial" charset="0"/>
                <a:cs typeface="Arial" charset="0"/>
              </a:rPr>
              <a:t>2</a:t>
            </a:r>
          </a:p>
        </p:txBody>
      </p:sp>
      <p:sp>
        <p:nvSpPr>
          <p:cNvPr id="19" name="Title 1"/>
          <p:cNvSpPr txBox="1">
            <a:spLocks/>
          </p:cNvSpPr>
          <p:nvPr/>
        </p:nvSpPr>
        <p:spPr>
          <a:xfrm>
            <a:off x="2190783" y="6035485"/>
            <a:ext cx="6395474" cy="369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a:latin typeface="Cambria" panose="02040503050406030204" pitchFamily="18" charset="0"/>
              </a:rPr>
              <a:t>Resultado de la “</a:t>
            </a:r>
            <a:r>
              <a:rPr lang="es-CO" sz="1050" b="1">
                <a:latin typeface="Cambria" panose="02040503050406030204" pitchFamily="18" charset="0"/>
              </a:rPr>
              <a:t>matriz de análisis del plan de auditoría”.</a:t>
            </a:r>
            <a:endParaRPr lang="es-CO" sz="1050">
              <a:latin typeface="Cambria" panose="02040503050406030204" pitchFamily="18" charset="0"/>
            </a:endParaRPr>
          </a:p>
          <a:p>
            <a:pPr marL="538163" algn="l"/>
            <a:endParaRPr lang="es-CO" sz="1050">
              <a:latin typeface="Cambria" panose="02040503050406030204" pitchFamily="18" charset="0"/>
            </a:endParaRPr>
          </a:p>
          <a:p>
            <a:pPr marL="538163" algn="l"/>
            <a:endParaRPr lang="es-CO" sz="1050">
              <a:latin typeface="Cambria" panose="02040503050406030204" pitchFamily="18" charset="0"/>
            </a:endParaRPr>
          </a:p>
        </p:txBody>
      </p:sp>
      <p:sp>
        <p:nvSpPr>
          <p:cNvPr id="22" name="Title 1"/>
          <p:cNvSpPr>
            <a:spLocks noGrp="1"/>
          </p:cNvSpPr>
          <p:nvPr>
            <p:ph type="title"/>
          </p:nvPr>
        </p:nvSpPr>
        <p:spPr>
          <a:xfrm>
            <a:off x="2309566" y="873005"/>
            <a:ext cx="8001000" cy="702171"/>
          </a:xfrm>
        </p:spPr>
        <p:txBody>
          <a:bodyPr/>
          <a:lstStyle/>
          <a:p>
            <a:pPr algn="ctr"/>
            <a:r>
              <a:rPr lang="es-CO" sz="1600" b="1" i="1" dirty="0"/>
              <a:t>Riesgos de mayor impacto que afectan los objetivos estratégicos del año 2022</a:t>
            </a:r>
          </a:p>
        </p:txBody>
      </p:sp>
      <p:cxnSp>
        <p:nvCxnSpPr>
          <p:cNvPr id="23" name="Conector recto 22"/>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1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7491" y="1934180"/>
            <a:ext cx="2324100" cy="1838325"/>
          </a:xfrm>
          <a:prstGeom prst="rect">
            <a:avLst/>
          </a:prstGeom>
        </p:spPr>
      </p:pic>
      <p:sp>
        <p:nvSpPr>
          <p:cNvPr id="27" name="Parallelogram 26"/>
          <p:cNvSpPr/>
          <p:nvPr/>
        </p:nvSpPr>
        <p:spPr bwMode="ltGray">
          <a:xfrm flipH="1">
            <a:off x="2788021" y="3065426"/>
            <a:ext cx="2912375" cy="2768234"/>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4" name="Rectangle 3"/>
          <p:cNvSpPr/>
          <p:nvPr/>
        </p:nvSpPr>
        <p:spPr>
          <a:xfrm>
            <a:off x="2788024" y="4074459"/>
            <a:ext cx="3738282" cy="1801906"/>
          </a:xfrm>
          <a:prstGeom prst="rect">
            <a:avLst/>
          </a:prstGeom>
          <a:solidFill>
            <a:schemeClr val="bg1">
              <a:lumMod val="6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Picture 2"/>
          <p:cNvPicPr>
            <a:picLocks noChangeAspect="1"/>
          </p:cNvPicPr>
          <p:nvPr/>
        </p:nvPicPr>
        <p:blipFill>
          <a:blip r:embed="rId3"/>
          <a:stretch>
            <a:fillRect/>
          </a:stretch>
        </p:blipFill>
        <p:spPr>
          <a:xfrm>
            <a:off x="1843649" y="57499"/>
            <a:ext cx="8686238" cy="748270"/>
          </a:xfrm>
          <a:prstGeom prst="rect">
            <a:avLst/>
          </a:prstGeom>
        </p:spPr>
      </p:pic>
      <p:sp>
        <p:nvSpPr>
          <p:cNvPr id="26" name="Rectangle 25"/>
          <p:cNvSpPr/>
          <p:nvPr/>
        </p:nvSpPr>
        <p:spPr>
          <a:xfrm>
            <a:off x="2139873" y="1642411"/>
            <a:ext cx="2597450" cy="497437"/>
          </a:xfrm>
          <a:prstGeom prst="rect">
            <a:avLst/>
          </a:prstGeom>
          <a:solidFill>
            <a:srgbClr val="FFFF00"/>
          </a:solidFill>
          <a:ln w="25400" cap="flat" cmpd="sng" algn="ctr">
            <a:noFill/>
            <a:prstDash val="solid"/>
          </a:ln>
          <a:effectLst/>
        </p:spPr>
        <p:txBody>
          <a:bodyPr anchor="ctr"/>
          <a:lstStyle/>
          <a:p>
            <a:pPr algn="ctr">
              <a:defRPr/>
            </a:pPr>
            <a:r>
              <a:rPr lang="es-CO" sz="1400" kern="0" dirty="0">
                <a:solidFill>
                  <a:schemeClr val="tx1">
                    <a:lumMod val="75000"/>
                  </a:schemeClr>
                </a:solidFill>
                <a:latin typeface="Arial" charset="0"/>
                <a:ea typeface="Arial" charset="0"/>
                <a:cs typeface="Arial" charset="0"/>
              </a:rPr>
              <a:t>Gestión de Abastecimiento</a:t>
            </a:r>
          </a:p>
        </p:txBody>
      </p:sp>
      <p:sp>
        <p:nvSpPr>
          <p:cNvPr id="28" name="Rectangle 2"/>
          <p:cNvSpPr/>
          <p:nvPr/>
        </p:nvSpPr>
        <p:spPr bwMode="ltGray">
          <a:xfrm>
            <a:off x="2309566" y="2885103"/>
            <a:ext cx="3733080" cy="720836"/>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5D7B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30" name="Title 1"/>
          <p:cNvSpPr txBox="1">
            <a:spLocks/>
          </p:cNvSpPr>
          <p:nvPr/>
        </p:nvSpPr>
        <p:spPr>
          <a:xfrm>
            <a:off x="2043110" y="3035561"/>
            <a:ext cx="3999537" cy="4284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200" dirty="0">
                <a:solidFill>
                  <a:schemeClr val="bg1"/>
                </a:solidFill>
                <a:latin typeface="Cambria" panose="02040503050406030204" pitchFamily="18" charset="0"/>
              </a:rPr>
              <a:t>Riesgo financiero por  contrataciones no autorizadas y sin cumplimiento de los criterios técnicos y de calidad requeridos.  </a:t>
            </a:r>
          </a:p>
        </p:txBody>
      </p:sp>
      <p:sp>
        <p:nvSpPr>
          <p:cNvPr id="31" name="Title 1"/>
          <p:cNvSpPr txBox="1">
            <a:spLocks/>
          </p:cNvSpPr>
          <p:nvPr/>
        </p:nvSpPr>
        <p:spPr>
          <a:xfrm>
            <a:off x="2335935" y="5467609"/>
            <a:ext cx="4249010" cy="346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just"/>
            <a:r>
              <a:rPr lang="es-CO" sz="1200" dirty="0">
                <a:solidFill>
                  <a:schemeClr val="bg1"/>
                </a:solidFill>
                <a:latin typeface="Cambria" panose="02040503050406030204" pitchFamily="18" charset="0"/>
              </a:rPr>
              <a:t>Factores de riesgo:</a:t>
            </a:r>
          </a:p>
          <a:p>
            <a:pPr marL="538163" algn="l"/>
            <a:endParaRPr lang="es-CO" sz="1200" dirty="0">
              <a:solidFill>
                <a:schemeClr val="bg1"/>
              </a:solidFill>
              <a:latin typeface="Cambria" panose="02040503050406030204" pitchFamily="18" charset="0"/>
            </a:endParaRPr>
          </a:p>
          <a:p>
            <a:pPr marL="766763" indent="-228600" algn="l">
              <a:buAutoNum type="arabicPeriod"/>
            </a:pPr>
            <a:r>
              <a:rPr lang="es-CO" sz="1200" dirty="0">
                <a:solidFill>
                  <a:schemeClr val="bg1"/>
                </a:solidFill>
                <a:latin typeface="Cambria" panose="02040503050406030204" pitchFamily="18" charset="0"/>
              </a:rPr>
              <a:t>Planeación del abastecimiento </a:t>
            </a:r>
          </a:p>
          <a:p>
            <a:pPr marL="766763" indent="-228600" algn="l">
              <a:buAutoNum type="arabicPeriod"/>
            </a:pPr>
            <a:r>
              <a:rPr lang="es-CO" sz="1200" dirty="0">
                <a:solidFill>
                  <a:schemeClr val="bg1"/>
                </a:solidFill>
                <a:latin typeface="Cambria" panose="02040503050406030204" pitchFamily="18" charset="0"/>
              </a:rPr>
              <a:t>Centralización de compras </a:t>
            </a:r>
          </a:p>
          <a:p>
            <a:pPr marL="766763" indent="-228600" algn="l">
              <a:buAutoNum type="arabicPeriod"/>
            </a:pPr>
            <a:r>
              <a:rPr lang="es-CO" sz="1200" dirty="0">
                <a:solidFill>
                  <a:schemeClr val="bg1"/>
                </a:solidFill>
                <a:latin typeface="Cambria" panose="02040503050406030204" pitchFamily="18" charset="0"/>
              </a:rPr>
              <a:t>Evaluación, selección, vinculación y formalización contractual con proveedores </a:t>
            </a:r>
          </a:p>
          <a:p>
            <a:pPr marL="766763" indent="-228600" algn="l">
              <a:buFontTx/>
              <a:buAutoNum type="arabicPeriod"/>
            </a:pPr>
            <a:r>
              <a:rPr lang="es-CO" sz="1200" dirty="0">
                <a:solidFill>
                  <a:schemeClr val="bg1"/>
                </a:solidFill>
                <a:latin typeface="Cambria" panose="02040503050406030204" pitchFamily="18" charset="0"/>
              </a:rPr>
              <a:t>Niveles de autorización en el proceso de compras</a:t>
            </a:r>
          </a:p>
          <a:p>
            <a:pPr marL="766763" indent="-228600" algn="l">
              <a:buAutoNum type="arabicPeriod"/>
            </a:pPr>
            <a:r>
              <a:rPr lang="es-CO" sz="1200" dirty="0">
                <a:solidFill>
                  <a:schemeClr val="bg1"/>
                </a:solidFill>
                <a:latin typeface="Cambria" panose="02040503050406030204" pitchFamily="18" charset="0"/>
              </a:rPr>
              <a:t>Importaciones </a:t>
            </a:r>
          </a:p>
          <a:p>
            <a:pPr marL="766763" indent="-228600" algn="l">
              <a:buAutoNum type="arabicPeriod"/>
            </a:pPr>
            <a:endParaRPr lang="es-CO" sz="1200" dirty="0">
              <a:solidFill>
                <a:schemeClr val="bg1"/>
              </a:solidFill>
              <a:latin typeface="Cambria" panose="02040503050406030204" pitchFamily="18" charset="0"/>
            </a:endParaRPr>
          </a:p>
        </p:txBody>
      </p:sp>
      <p:sp>
        <p:nvSpPr>
          <p:cNvPr id="42" name="Round Single Corner Rectangle 41"/>
          <p:cNvSpPr/>
          <p:nvPr/>
        </p:nvSpPr>
        <p:spPr bwMode="ltGray">
          <a:xfrm>
            <a:off x="7013542" y="4510507"/>
            <a:ext cx="3503055" cy="390683"/>
          </a:xfrm>
          <a:prstGeom prst="round1Rect">
            <a:avLst>
              <a:gd name="adj" fmla="val 40802"/>
            </a:avLst>
          </a:prstGeom>
          <a:solidFill>
            <a:srgbClr val="FFFFFF"/>
          </a:solidFill>
          <a:ln w="3175" cap="flat" cmpd="sng" algn="ctr">
            <a:solidFill>
              <a:srgbClr val="000000"/>
            </a:solidFill>
            <a:prstDash val="solid"/>
          </a:ln>
          <a:effectLst/>
        </p:spPr>
        <p:txBody>
          <a:bodyPr rtlCol="0" anchor="ctr"/>
          <a:lstStyle/>
          <a:p>
            <a:pPr defTabSz="1018824">
              <a:defRPr/>
            </a:pPr>
            <a:r>
              <a:rPr lang="es-CO" sz="1000" b="1" i="1" kern="0" dirty="0">
                <a:solidFill>
                  <a:schemeClr val="tx1">
                    <a:lumMod val="75000"/>
                  </a:schemeClr>
                </a:solidFill>
                <a:latin typeface="Georgia" pitchFamily="18" charset="0"/>
              </a:rPr>
              <a:t>Plan de Auditoría </a:t>
            </a:r>
          </a:p>
        </p:txBody>
      </p:sp>
      <p:sp>
        <p:nvSpPr>
          <p:cNvPr id="43" name="Round Single Corner Rectangle 42"/>
          <p:cNvSpPr/>
          <p:nvPr/>
        </p:nvSpPr>
        <p:spPr bwMode="ltGray">
          <a:xfrm rot="10800000">
            <a:off x="7013537" y="4832521"/>
            <a:ext cx="3503055" cy="1043844"/>
          </a:xfrm>
          <a:prstGeom prst="round1Rect">
            <a:avLst>
              <a:gd name="adj" fmla="val 26625"/>
            </a:avLst>
          </a:prstGeom>
          <a:solidFill>
            <a:srgbClr val="D8D8D9"/>
          </a:solidFill>
          <a:ln w="3175" cap="flat" cmpd="sng" algn="ctr">
            <a:solidFill>
              <a:srgbClr val="007D8F"/>
            </a:solidFill>
            <a:prstDash val="solid"/>
          </a:ln>
          <a:effectLst/>
        </p:spPr>
        <p:txBody>
          <a:bodyPr rtlCol="0" anchor="ctr"/>
          <a:lstStyle/>
          <a:p>
            <a:pPr algn="ctr" defTabSz="1018824">
              <a:defRPr/>
            </a:pPr>
            <a:endParaRPr lang="es-CO" sz="2000" kern="0">
              <a:solidFill>
                <a:schemeClr val="accent4">
                  <a:lumMod val="75000"/>
                </a:schemeClr>
              </a:solidFill>
              <a:latin typeface="Georgia" pitchFamily="18" charset="0"/>
            </a:endParaRPr>
          </a:p>
        </p:txBody>
      </p:sp>
      <p:sp>
        <p:nvSpPr>
          <p:cNvPr id="44" name="Rectangle 43"/>
          <p:cNvSpPr/>
          <p:nvPr/>
        </p:nvSpPr>
        <p:spPr>
          <a:xfrm>
            <a:off x="7022272" y="4898701"/>
            <a:ext cx="3619058" cy="951543"/>
          </a:xfrm>
          <a:prstGeom prst="rect">
            <a:avLst/>
          </a:prstGeom>
          <a:noFill/>
        </p:spPr>
        <p:txBody>
          <a:bodyPr wrap="square">
            <a:spAutoFit/>
          </a:bodyPr>
          <a:lstStyle/>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al proceso de selección, evaluación y contratación de proveedores.</a:t>
            </a:r>
          </a:p>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al proceso de solicitud de pedido y ordenación de compras. </a:t>
            </a:r>
          </a:p>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al Proceso de importaciones (1). </a:t>
            </a:r>
          </a:p>
        </p:txBody>
      </p:sp>
      <p:sp>
        <p:nvSpPr>
          <p:cNvPr id="6" name="Hexagon 5"/>
          <p:cNvSpPr/>
          <p:nvPr/>
        </p:nvSpPr>
        <p:spPr>
          <a:xfrm>
            <a:off x="2139873" y="2768753"/>
            <a:ext cx="510802" cy="497437"/>
          </a:xfrm>
          <a:prstGeom prst="hexagon">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3</a:t>
            </a:r>
          </a:p>
        </p:txBody>
      </p:sp>
      <p:sp>
        <p:nvSpPr>
          <p:cNvPr id="45" name="Hexagon 44"/>
          <p:cNvSpPr/>
          <p:nvPr/>
        </p:nvSpPr>
        <p:spPr>
          <a:xfrm>
            <a:off x="8773640" y="2621830"/>
            <a:ext cx="383644" cy="30097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3</a:t>
            </a:r>
          </a:p>
        </p:txBody>
      </p:sp>
      <p:sp>
        <p:nvSpPr>
          <p:cNvPr id="19" name="Title 1"/>
          <p:cNvSpPr txBox="1">
            <a:spLocks/>
          </p:cNvSpPr>
          <p:nvPr/>
        </p:nvSpPr>
        <p:spPr>
          <a:xfrm>
            <a:off x="2190783" y="6075826"/>
            <a:ext cx="6395474" cy="369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a:latin typeface="Cambria" panose="02040503050406030204" pitchFamily="18" charset="0"/>
              </a:rPr>
              <a:t>Resultado de la “</a:t>
            </a:r>
            <a:r>
              <a:rPr lang="es-CO" sz="1050" b="1">
                <a:latin typeface="Cambria" panose="02040503050406030204" pitchFamily="18" charset="0"/>
              </a:rPr>
              <a:t>matriz de análisis del plan de auditoría”.</a:t>
            </a:r>
            <a:endParaRPr lang="es-CO" sz="1050">
              <a:latin typeface="Cambria" panose="02040503050406030204" pitchFamily="18" charset="0"/>
            </a:endParaRPr>
          </a:p>
          <a:p>
            <a:pPr marL="538163" algn="l"/>
            <a:endParaRPr lang="es-CO" sz="1050">
              <a:latin typeface="Cambria" panose="02040503050406030204" pitchFamily="18" charset="0"/>
            </a:endParaRPr>
          </a:p>
          <a:p>
            <a:pPr marL="538163" algn="l"/>
            <a:endParaRPr lang="es-CO" sz="1050">
              <a:latin typeface="Cambria" panose="02040503050406030204" pitchFamily="18" charset="0"/>
            </a:endParaRPr>
          </a:p>
        </p:txBody>
      </p:sp>
      <p:sp>
        <p:nvSpPr>
          <p:cNvPr id="22" name="Title 1"/>
          <p:cNvSpPr>
            <a:spLocks noGrp="1"/>
          </p:cNvSpPr>
          <p:nvPr>
            <p:ph type="title"/>
          </p:nvPr>
        </p:nvSpPr>
        <p:spPr>
          <a:xfrm>
            <a:off x="2323013" y="873005"/>
            <a:ext cx="8001000" cy="702171"/>
          </a:xfrm>
        </p:spPr>
        <p:txBody>
          <a:bodyPr/>
          <a:lstStyle/>
          <a:p>
            <a:pPr algn="ctr"/>
            <a:r>
              <a:rPr lang="es-CO" sz="1600" b="1" i="1" dirty="0"/>
              <a:t>Riesgos de mayor impacto que afectan los objetivos estratégicos del año </a:t>
            </a:r>
            <a:r>
              <a:rPr lang="es-CO" sz="1600" b="1" i="1" dirty="0">
                <a:solidFill>
                  <a:srgbClr val="C00000"/>
                </a:solidFill>
              </a:rPr>
              <a:t>2022</a:t>
            </a:r>
          </a:p>
        </p:txBody>
      </p:sp>
      <p:sp>
        <p:nvSpPr>
          <p:cNvPr id="25" name="Title 1"/>
          <p:cNvSpPr txBox="1">
            <a:spLocks/>
          </p:cNvSpPr>
          <p:nvPr/>
        </p:nvSpPr>
        <p:spPr>
          <a:xfrm>
            <a:off x="6418730" y="6053415"/>
            <a:ext cx="3482788" cy="369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a:latin typeface="Cambria" panose="02040503050406030204" pitchFamily="18" charset="0"/>
              </a:rPr>
              <a:t>(1) Involucramiento de especialistas </a:t>
            </a:r>
          </a:p>
          <a:p>
            <a:pPr marL="538163" algn="l"/>
            <a:endParaRPr lang="es-CO" sz="1050">
              <a:latin typeface="Cambria" panose="02040503050406030204" pitchFamily="18" charset="0"/>
            </a:endParaRPr>
          </a:p>
        </p:txBody>
      </p:sp>
      <p:cxnSp>
        <p:nvCxnSpPr>
          <p:cNvPr id="24" name="Conector recto 23"/>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1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83020" y="1850935"/>
            <a:ext cx="2324100" cy="1838325"/>
          </a:xfrm>
          <a:prstGeom prst="rect">
            <a:avLst/>
          </a:prstGeom>
        </p:spPr>
      </p:pic>
      <p:sp>
        <p:nvSpPr>
          <p:cNvPr id="27" name="Parallelogram 26"/>
          <p:cNvSpPr/>
          <p:nvPr/>
        </p:nvSpPr>
        <p:spPr bwMode="ltGray">
          <a:xfrm flipH="1">
            <a:off x="2769459" y="3038502"/>
            <a:ext cx="2912375" cy="2768234"/>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4" name="Rectangle 3"/>
          <p:cNvSpPr/>
          <p:nvPr/>
        </p:nvSpPr>
        <p:spPr>
          <a:xfrm>
            <a:off x="2759998" y="4084320"/>
            <a:ext cx="3666932" cy="1711540"/>
          </a:xfrm>
          <a:prstGeom prst="rect">
            <a:avLst/>
          </a:prstGeom>
          <a:solidFill>
            <a:schemeClr val="bg1">
              <a:lumMod val="6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itle 1"/>
          <p:cNvSpPr>
            <a:spLocks noGrp="1"/>
          </p:cNvSpPr>
          <p:nvPr>
            <p:ph type="title"/>
          </p:nvPr>
        </p:nvSpPr>
        <p:spPr>
          <a:xfrm>
            <a:off x="2149546" y="873005"/>
            <a:ext cx="8001000" cy="702171"/>
          </a:xfrm>
        </p:spPr>
        <p:txBody>
          <a:bodyPr/>
          <a:lstStyle/>
          <a:p>
            <a:pPr algn="ctr"/>
            <a:r>
              <a:rPr lang="es-CO" sz="1600" b="1" i="1" dirty="0">
                <a:solidFill>
                  <a:srgbClr val="5D7B9A"/>
                </a:solidFill>
                <a:latin typeface="Arial" charset="0"/>
                <a:ea typeface="Arial" charset="0"/>
                <a:cs typeface="Arial" charset="0"/>
              </a:rPr>
              <a:t>RIESGOS DE MAYOR IMPACTO QUE AFECTAN LOS OBJETIVOS ESTRATÉGICOS DEL AÑO </a:t>
            </a:r>
            <a:r>
              <a:rPr lang="es-CO" sz="1600" b="1" i="1" dirty="0">
                <a:solidFill>
                  <a:srgbClr val="C00000"/>
                </a:solidFill>
                <a:latin typeface="Arial" charset="0"/>
                <a:ea typeface="Arial" charset="0"/>
                <a:cs typeface="Arial" charset="0"/>
              </a:rPr>
              <a:t>2022</a:t>
            </a:r>
            <a:endParaRPr lang="es-CO" sz="1600" b="1" i="1" dirty="0">
              <a:solidFill>
                <a:schemeClr val="bg1">
                  <a:lumMod val="85000"/>
                </a:schemeClr>
              </a:solidFill>
              <a:latin typeface="Arial" charset="0"/>
              <a:ea typeface="Arial" charset="0"/>
              <a:cs typeface="Arial" charset="0"/>
            </a:endParaRPr>
          </a:p>
        </p:txBody>
      </p:sp>
      <p:pic>
        <p:nvPicPr>
          <p:cNvPr id="3" name="Picture 2"/>
          <p:cNvPicPr>
            <a:picLocks noChangeAspect="1"/>
          </p:cNvPicPr>
          <p:nvPr/>
        </p:nvPicPr>
        <p:blipFill>
          <a:blip r:embed="rId3"/>
          <a:stretch>
            <a:fillRect/>
          </a:stretch>
        </p:blipFill>
        <p:spPr>
          <a:xfrm>
            <a:off x="1843649" y="57499"/>
            <a:ext cx="8686238" cy="748270"/>
          </a:xfrm>
          <a:prstGeom prst="rect">
            <a:avLst/>
          </a:prstGeom>
        </p:spPr>
      </p:pic>
      <p:sp>
        <p:nvSpPr>
          <p:cNvPr id="26" name="Rectangle 25"/>
          <p:cNvSpPr/>
          <p:nvPr/>
        </p:nvSpPr>
        <p:spPr>
          <a:xfrm>
            <a:off x="2139873" y="1642411"/>
            <a:ext cx="2597450" cy="497437"/>
          </a:xfrm>
          <a:prstGeom prst="rect">
            <a:avLst/>
          </a:prstGeom>
          <a:solidFill>
            <a:srgbClr val="FF0000"/>
          </a:solidFill>
          <a:ln w="25400" cap="flat" cmpd="sng" algn="ctr">
            <a:noFill/>
            <a:prstDash val="solid"/>
          </a:ln>
          <a:effectLst/>
        </p:spPr>
        <p:txBody>
          <a:bodyPr anchor="ctr"/>
          <a:lstStyle/>
          <a:p>
            <a:pPr algn="ctr">
              <a:defRPr/>
            </a:pPr>
            <a:r>
              <a:rPr lang="es-CO" sz="1400" kern="0">
                <a:solidFill>
                  <a:schemeClr val="bg1"/>
                </a:solidFill>
                <a:latin typeface="Arial" charset="0"/>
                <a:ea typeface="Arial" charset="0"/>
                <a:cs typeface="Arial" charset="0"/>
              </a:rPr>
              <a:t>Gestión de Tecnología</a:t>
            </a:r>
          </a:p>
        </p:txBody>
      </p:sp>
      <p:sp>
        <p:nvSpPr>
          <p:cNvPr id="28" name="Rectangle 2"/>
          <p:cNvSpPr/>
          <p:nvPr/>
        </p:nvSpPr>
        <p:spPr bwMode="ltGray">
          <a:xfrm>
            <a:off x="2309566" y="2804421"/>
            <a:ext cx="3733080" cy="720836"/>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455684" y="722461"/>
                </a:lnTo>
                <a:lnTo>
                  <a:pt x="0" y="0"/>
                </a:lnTo>
                <a:close/>
              </a:path>
            </a:pathLst>
          </a:custGeom>
          <a:solidFill>
            <a:srgbClr val="5D7B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latin typeface="Georgia" pitchFamily="18" charset="0"/>
            </a:endParaRPr>
          </a:p>
        </p:txBody>
      </p:sp>
      <p:sp>
        <p:nvSpPr>
          <p:cNvPr id="30" name="Title 1"/>
          <p:cNvSpPr txBox="1">
            <a:spLocks/>
          </p:cNvSpPr>
          <p:nvPr/>
        </p:nvSpPr>
        <p:spPr>
          <a:xfrm>
            <a:off x="2150686" y="2873400"/>
            <a:ext cx="3999537" cy="4284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200" dirty="0">
                <a:solidFill>
                  <a:schemeClr val="bg1"/>
                </a:solidFill>
                <a:latin typeface="Cambria" panose="02040503050406030204" pitchFamily="18" charset="0"/>
              </a:rPr>
              <a:t>Riesgo económico por indisponibilidad de la plataforma tecnológica</a:t>
            </a:r>
          </a:p>
        </p:txBody>
      </p:sp>
      <p:sp>
        <p:nvSpPr>
          <p:cNvPr id="31" name="Title 1"/>
          <p:cNvSpPr txBox="1">
            <a:spLocks/>
          </p:cNvSpPr>
          <p:nvPr/>
        </p:nvSpPr>
        <p:spPr>
          <a:xfrm>
            <a:off x="2277296" y="5182549"/>
            <a:ext cx="4249010" cy="346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just"/>
            <a:r>
              <a:rPr lang="es-CO" sz="1200" dirty="0">
                <a:solidFill>
                  <a:schemeClr val="bg1"/>
                </a:solidFill>
                <a:latin typeface="Cambria" panose="02040503050406030204" pitchFamily="18" charset="0"/>
              </a:rPr>
              <a:t>Factores de riesgo:</a:t>
            </a:r>
          </a:p>
          <a:p>
            <a:pPr marL="538163" algn="l"/>
            <a:endParaRPr lang="es-CO" sz="1200" dirty="0">
              <a:solidFill>
                <a:schemeClr val="bg1"/>
              </a:solidFill>
              <a:latin typeface="Cambria" panose="02040503050406030204" pitchFamily="18" charset="0"/>
            </a:endParaRPr>
          </a:p>
          <a:p>
            <a:pPr marL="766763" indent="-228600" algn="l">
              <a:buAutoNum type="arabicPeriod"/>
            </a:pPr>
            <a:r>
              <a:rPr lang="es-CO" sz="1200" dirty="0">
                <a:solidFill>
                  <a:schemeClr val="bg1"/>
                </a:solidFill>
                <a:latin typeface="Cambria" panose="02040503050406030204" pitchFamily="18" charset="0"/>
              </a:rPr>
              <a:t>Servidores administrados por terceros.</a:t>
            </a:r>
          </a:p>
          <a:p>
            <a:pPr marL="766763" indent="-228600" algn="l">
              <a:buAutoNum type="arabicPeriod"/>
            </a:pPr>
            <a:r>
              <a:rPr lang="es-CO" sz="1200" dirty="0">
                <a:solidFill>
                  <a:schemeClr val="bg1"/>
                </a:solidFill>
                <a:latin typeface="Cambria" panose="02040503050406030204" pitchFamily="18" charset="0"/>
              </a:rPr>
              <a:t>Planes de acción  con un nivel de implementación bajo en  el diseño de roles y perfiles </a:t>
            </a:r>
          </a:p>
          <a:p>
            <a:pPr marL="766763" indent="-228600" algn="l">
              <a:buAutoNum type="arabicPeriod"/>
            </a:pPr>
            <a:r>
              <a:rPr lang="es-CO" sz="1200" dirty="0">
                <a:solidFill>
                  <a:schemeClr val="bg1"/>
                </a:solidFill>
                <a:latin typeface="Cambria" panose="02040503050406030204" pitchFamily="18" charset="0"/>
              </a:rPr>
              <a:t>Mantenimiento de equipos de tecnología soportado por terceros.</a:t>
            </a:r>
          </a:p>
          <a:p>
            <a:pPr marL="766763" indent="-228600" algn="l">
              <a:buAutoNum type="arabicPeriod"/>
            </a:pPr>
            <a:r>
              <a:rPr lang="es-CO" sz="1200" dirty="0">
                <a:solidFill>
                  <a:schemeClr val="bg1"/>
                </a:solidFill>
                <a:latin typeface="Cambria" panose="02040503050406030204" pitchFamily="18" charset="0"/>
              </a:rPr>
              <a:t>Transacciones no autorizadas en los sistemas.    </a:t>
            </a:r>
          </a:p>
        </p:txBody>
      </p:sp>
      <p:sp>
        <p:nvSpPr>
          <p:cNvPr id="42" name="Round Single Corner Rectangle 41"/>
          <p:cNvSpPr/>
          <p:nvPr/>
        </p:nvSpPr>
        <p:spPr bwMode="ltGray">
          <a:xfrm>
            <a:off x="7013542" y="4510507"/>
            <a:ext cx="3018807" cy="390683"/>
          </a:xfrm>
          <a:prstGeom prst="round1Rect">
            <a:avLst>
              <a:gd name="adj" fmla="val 40802"/>
            </a:avLst>
          </a:prstGeom>
          <a:solidFill>
            <a:srgbClr val="FFFFFF"/>
          </a:solidFill>
          <a:ln w="3175" cap="flat" cmpd="sng" algn="ctr">
            <a:solidFill>
              <a:srgbClr val="000000"/>
            </a:solidFill>
            <a:prstDash val="solid"/>
          </a:ln>
          <a:effectLst/>
        </p:spPr>
        <p:txBody>
          <a:bodyPr rtlCol="0" anchor="ctr"/>
          <a:lstStyle/>
          <a:p>
            <a:pPr defTabSz="1018824">
              <a:defRPr/>
            </a:pPr>
            <a:r>
              <a:rPr lang="es-CO" sz="1000" b="1" i="1" kern="0" dirty="0">
                <a:solidFill>
                  <a:schemeClr val="tx1">
                    <a:lumMod val="75000"/>
                  </a:schemeClr>
                </a:solidFill>
                <a:latin typeface="Georgia" pitchFamily="18" charset="0"/>
              </a:rPr>
              <a:t>Plan de Auditoría </a:t>
            </a:r>
          </a:p>
        </p:txBody>
      </p:sp>
      <p:sp>
        <p:nvSpPr>
          <p:cNvPr id="43" name="Round Single Corner Rectangle 42"/>
          <p:cNvSpPr/>
          <p:nvPr/>
        </p:nvSpPr>
        <p:spPr bwMode="ltGray">
          <a:xfrm rot="10800000">
            <a:off x="7013540" y="4832522"/>
            <a:ext cx="3018807" cy="869656"/>
          </a:xfrm>
          <a:prstGeom prst="round1Rect">
            <a:avLst>
              <a:gd name="adj" fmla="val 26625"/>
            </a:avLst>
          </a:prstGeom>
          <a:solidFill>
            <a:srgbClr val="D8D8D9"/>
          </a:solidFill>
          <a:ln w="3175" cap="flat" cmpd="sng" algn="ctr">
            <a:solidFill>
              <a:srgbClr val="5D7B9A"/>
            </a:solidFill>
            <a:prstDash val="solid"/>
          </a:ln>
          <a:effectLst/>
        </p:spPr>
        <p:txBody>
          <a:bodyPr rtlCol="0" anchor="ctr"/>
          <a:lstStyle/>
          <a:p>
            <a:pPr algn="ctr" defTabSz="1018824">
              <a:defRPr/>
            </a:pPr>
            <a:endParaRPr lang="es-CO" sz="2000" kern="0">
              <a:solidFill>
                <a:schemeClr val="accent4">
                  <a:lumMod val="75000"/>
                </a:schemeClr>
              </a:solidFill>
              <a:latin typeface="Georgia" pitchFamily="18" charset="0"/>
            </a:endParaRPr>
          </a:p>
        </p:txBody>
      </p:sp>
      <p:sp>
        <p:nvSpPr>
          <p:cNvPr id="44" name="Rectangle 43"/>
          <p:cNvSpPr/>
          <p:nvPr/>
        </p:nvSpPr>
        <p:spPr>
          <a:xfrm>
            <a:off x="7022272" y="4898700"/>
            <a:ext cx="3001342" cy="815608"/>
          </a:xfrm>
          <a:prstGeom prst="rect">
            <a:avLst/>
          </a:prstGeom>
        </p:spPr>
        <p:txBody>
          <a:bodyPr wrap="square">
            <a:spAutoFit/>
          </a:bodyPr>
          <a:lstStyle/>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de controles de tecnología </a:t>
            </a:r>
            <a:r>
              <a:rPr lang="es-CO" sz="1050" kern="0" dirty="0" err="1">
                <a:solidFill>
                  <a:srgbClr val="465B74"/>
                </a:solidFill>
                <a:latin typeface="Georgia"/>
                <a:cs typeface="Arial" charset="0"/>
              </a:rPr>
              <a:t>ITGC´s</a:t>
            </a:r>
            <a:endParaRPr lang="es-CO" sz="1050" kern="0" dirty="0">
              <a:solidFill>
                <a:srgbClr val="465B74"/>
              </a:solidFill>
              <a:latin typeface="Georgia"/>
              <a:cs typeface="Arial" charset="0"/>
            </a:endParaRPr>
          </a:p>
          <a:p>
            <a:pPr marL="228600" indent="-228600" defTabSz="798513" eaLnBrk="0" hangingPunct="0">
              <a:spcAft>
                <a:spcPts val="200"/>
              </a:spcAft>
              <a:buAutoNum type="arabicPeriod"/>
              <a:defRPr/>
            </a:pPr>
            <a:r>
              <a:rPr lang="es-CO" sz="1050" kern="0" dirty="0">
                <a:solidFill>
                  <a:srgbClr val="465B74"/>
                </a:solidFill>
                <a:latin typeface="Georgia"/>
                <a:cs typeface="Arial" charset="0"/>
              </a:rPr>
              <a:t>Auditoría de los accesos</a:t>
            </a:r>
          </a:p>
          <a:p>
            <a:pPr marL="228600" indent="-228600" defTabSz="798513" eaLnBrk="0" hangingPunct="0">
              <a:spcAft>
                <a:spcPts val="200"/>
              </a:spcAft>
              <a:buFontTx/>
              <a:buAutoNum type="arabicPeriod"/>
              <a:defRPr/>
            </a:pPr>
            <a:r>
              <a:rPr lang="es-CO" sz="1050" kern="0" dirty="0">
                <a:solidFill>
                  <a:srgbClr val="465B74"/>
                </a:solidFill>
                <a:latin typeface="Georgia"/>
                <a:cs typeface="Arial" charset="0"/>
              </a:rPr>
              <a:t>Auditoría a la segregación de funciones.</a:t>
            </a:r>
          </a:p>
          <a:p>
            <a:pPr marL="228600" indent="-228600" defTabSz="798513" eaLnBrk="0" hangingPunct="0">
              <a:spcAft>
                <a:spcPts val="200"/>
              </a:spcAft>
              <a:buAutoNum type="arabicPeriod"/>
              <a:defRPr/>
            </a:pPr>
            <a:endParaRPr lang="es-CO" sz="1050" kern="0" dirty="0">
              <a:solidFill>
                <a:srgbClr val="465B74"/>
              </a:solidFill>
              <a:latin typeface="Georgia"/>
              <a:cs typeface="Arial" charset="0"/>
            </a:endParaRPr>
          </a:p>
        </p:txBody>
      </p:sp>
      <p:sp>
        <p:nvSpPr>
          <p:cNvPr id="6" name="Hexagon 5"/>
          <p:cNvSpPr/>
          <p:nvPr/>
        </p:nvSpPr>
        <p:spPr>
          <a:xfrm>
            <a:off x="2150686" y="2688071"/>
            <a:ext cx="499989" cy="497437"/>
          </a:xfrm>
          <a:prstGeom prst="hexagon">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4</a:t>
            </a:r>
          </a:p>
        </p:txBody>
      </p:sp>
      <p:sp>
        <p:nvSpPr>
          <p:cNvPr id="45" name="Hexagon 44"/>
          <p:cNvSpPr/>
          <p:nvPr/>
        </p:nvSpPr>
        <p:spPr>
          <a:xfrm>
            <a:off x="9477846" y="1923314"/>
            <a:ext cx="383644" cy="30097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1">
                    <a:lumMod val="75000"/>
                  </a:schemeClr>
                </a:solidFill>
              </a:rPr>
              <a:t>4</a:t>
            </a:r>
          </a:p>
        </p:txBody>
      </p:sp>
      <p:sp>
        <p:nvSpPr>
          <p:cNvPr id="46" name="Title 1"/>
          <p:cNvSpPr txBox="1">
            <a:spLocks/>
          </p:cNvSpPr>
          <p:nvPr/>
        </p:nvSpPr>
        <p:spPr>
          <a:xfrm>
            <a:off x="2190783" y="6035485"/>
            <a:ext cx="6395474" cy="369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a:latin typeface="Cambria" panose="02040503050406030204" pitchFamily="18" charset="0"/>
              </a:rPr>
              <a:t>Resultado de la “ </a:t>
            </a:r>
            <a:r>
              <a:rPr lang="es-CO" sz="1050" b="1">
                <a:latin typeface="Cambria" panose="02040503050406030204" pitchFamily="18" charset="0"/>
              </a:rPr>
              <a:t>matriz de análisis del plan de auditoría”.</a:t>
            </a:r>
            <a:endParaRPr lang="es-CO" sz="1050">
              <a:latin typeface="Cambria" panose="02040503050406030204" pitchFamily="18" charset="0"/>
            </a:endParaRPr>
          </a:p>
          <a:p>
            <a:pPr marL="538163" algn="l"/>
            <a:endParaRPr lang="es-CO" sz="1050">
              <a:latin typeface="Cambria" panose="02040503050406030204" pitchFamily="18" charset="0"/>
            </a:endParaRPr>
          </a:p>
          <a:p>
            <a:pPr marL="538163" algn="l"/>
            <a:endParaRPr lang="es-CO" sz="1050">
              <a:latin typeface="Cambria" panose="02040503050406030204" pitchFamily="18" charset="0"/>
            </a:endParaRPr>
          </a:p>
        </p:txBody>
      </p:sp>
      <p:cxnSp>
        <p:nvCxnSpPr>
          <p:cNvPr id="21" name="Conector recto 20"/>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a:spLocks noChangeArrowheads="1"/>
          </p:cNvSpPr>
          <p:nvPr/>
        </p:nvSpPr>
        <p:spPr bwMode="auto">
          <a:xfrm>
            <a:off x="1999850" y="708042"/>
            <a:ext cx="1483191" cy="210551"/>
          </a:xfrm>
          <a:prstGeom prst="rect">
            <a:avLst/>
          </a:prstGeom>
          <a:solidFill>
            <a:schemeClr val="bg1">
              <a:lumMod val="75000"/>
            </a:schemeClr>
          </a:solidFill>
          <a:ln w="9525">
            <a:solidFill>
              <a:srgbClr val="BFBFBF"/>
            </a:solid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63" name="Rectangle 44"/>
          <p:cNvSpPr>
            <a:spLocks noChangeArrowheads="1"/>
          </p:cNvSpPr>
          <p:nvPr/>
        </p:nvSpPr>
        <p:spPr bwMode="auto">
          <a:xfrm>
            <a:off x="2096682" y="960984"/>
            <a:ext cx="131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sz="1000" b="1" dirty="0">
                <a:latin typeface="Arial" charset="0"/>
                <a:ea typeface="Arial" charset="0"/>
                <a:cs typeface="Arial" charset="0"/>
              </a:rPr>
              <a:t>1. </a:t>
            </a:r>
            <a:r>
              <a:rPr lang="es-CO" sz="1000" b="1" i="1" dirty="0">
                <a:latin typeface="Arial" charset="0"/>
                <a:ea typeface="Arial" charset="0"/>
                <a:cs typeface="Arial" charset="0"/>
              </a:rPr>
              <a:t>Proceso de desarrollo de nuevos productos. </a:t>
            </a:r>
          </a:p>
        </p:txBody>
      </p:sp>
      <p:sp>
        <p:nvSpPr>
          <p:cNvPr id="64" name="Rectangle 47"/>
          <p:cNvSpPr>
            <a:spLocks noChangeArrowheads="1"/>
          </p:cNvSpPr>
          <p:nvPr/>
        </p:nvSpPr>
        <p:spPr bwMode="auto">
          <a:xfrm>
            <a:off x="2301809" y="721027"/>
            <a:ext cx="937757"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AUDITORÍAS </a:t>
            </a:r>
            <a:endParaRPr lang="es-CO" altLang="es-CO" dirty="0"/>
          </a:p>
        </p:txBody>
      </p:sp>
      <p:sp>
        <p:nvSpPr>
          <p:cNvPr id="65" name="Line 54"/>
          <p:cNvSpPr>
            <a:spLocks noChangeShapeType="1"/>
          </p:cNvSpPr>
          <p:nvPr/>
        </p:nvSpPr>
        <p:spPr bwMode="auto">
          <a:xfrm>
            <a:off x="3514324" y="708041"/>
            <a:ext cx="6825375" cy="0"/>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8" name="Right Arrow 67"/>
          <p:cNvSpPr/>
          <p:nvPr/>
        </p:nvSpPr>
        <p:spPr bwMode="black">
          <a:xfrm>
            <a:off x="3548725" y="1172618"/>
            <a:ext cx="935520" cy="212631"/>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69" name="Line 54"/>
          <p:cNvSpPr>
            <a:spLocks noChangeShapeType="1"/>
          </p:cNvSpPr>
          <p:nvPr/>
        </p:nvSpPr>
        <p:spPr bwMode="auto">
          <a:xfrm>
            <a:off x="3543410" y="908720"/>
            <a:ext cx="6874834" cy="0"/>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Line 86"/>
          <p:cNvSpPr>
            <a:spLocks noChangeShapeType="1"/>
          </p:cNvSpPr>
          <p:nvPr/>
        </p:nvSpPr>
        <p:spPr bwMode="auto">
          <a:xfrm flipH="1">
            <a:off x="10398135" y="708042"/>
            <a:ext cx="13571" cy="5539143"/>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1" name="Line 86"/>
          <p:cNvSpPr>
            <a:spLocks noChangeShapeType="1"/>
          </p:cNvSpPr>
          <p:nvPr/>
        </p:nvSpPr>
        <p:spPr bwMode="auto">
          <a:xfrm flipH="1">
            <a:off x="3505646" y="653898"/>
            <a:ext cx="0" cy="5544616"/>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2" name="Line 86"/>
          <p:cNvSpPr>
            <a:spLocks noChangeShapeType="1"/>
          </p:cNvSpPr>
          <p:nvPr/>
        </p:nvSpPr>
        <p:spPr bwMode="auto">
          <a:xfrm>
            <a:off x="4081540" y="692696"/>
            <a:ext cx="2" cy="5544616"/>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3" name="Line 86"/>
          <p:cNvSpPr>
            <a:spLocks noChangeShapeType="1"/>
          </p:cNvSpPr>
          <p:nvPr/>
        </p:nvSpPr>
        <p:spPr bwMode="auto">
          <a:xfrm flipH="1">
            <a:off x="4673629" y="721028"/>
            <a:ext cx="0" cy="5539143"/>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4" name="Line 86"/>
          <p:cNvSpPr>
            <a:spLocks noChangeShapeType="1"/>
          </p:cNvSpPr>
          <p:nvPr/>
        </p:nvSpPr>
        <p:spPr bwMode="auto">
          <a:xfrm>
            <a:off x="5227131" y="708042"/>
            <a:ext cx="6538" cy="5539143"/>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5" name="Line 86"/>
          <p:cNvSpPr>
            <a:spLocks noChangeShapeType="1"/>
          </p:cNvSpPr>
          <p:nvPr/>
        </p:nvSpPr>
        <p:spPr bwMode="auto">
          <a:xfrm>
            <a:off x="5803195" y="708042"/>
            <a:ext cx="6537" cy="5529271"/>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6" name="Line 86"/>
          <p:cNvSpPr>
            <a:spLocks noChangeShapeType="1"/>
          </p:cNvSpPr>
          <p:nvPr/>
        </p:nvSpPr>
        <p:spPr bwMode="auto">
          <a:xfrm flipH="1">
            <a:off x="6385797" y="692696"/>
            <a:ext cx="0" cy="5554488"/>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7" name="Line 86"/>
          <p:cNvSpPr>
            <a:spLocks noChangeShapeType="1"/>
          </p:cNvSpPr>
          <p:nvPr/>
        </p:nvSpPr>
        <p:spPr bwMode="auto">
          <a:xfrm flipH="1">
            <a:off x="6955323" y="692696"/>
            <a:ext cx="0" cy="5544616"/>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8" name="Line 86"/>
          <p:cNvSpPr>
            <a:spLocks noChangeShapeType="1"/>
          </p:cNvSpPr>
          <p:nvPr/>
        </p:nvSpPr>
        <p:spPr bwMode="auto">
          <a:xfrm flipH="1">
            <a:off x="7528117" y="692696"/>
            <a:ext cx="3269" cy="5538042"/>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9" name="Line 86"/>
          <p:cNvSpPr>
            <a:spLocks noChangeShapeType="1"/>
          </p:cNvSpPr>
          <p:nvPr/>
        </p:nvSpPr>
        <p:spPr bwMode="auto">
          <a:xfrm>
            <a:off x="8107451" y="692696"/>
            <a:ext cx="6537" cy="5538042"/>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0" name="Line 86"/>
          <p:cNvSpPr>
            <a:spLocks noChangeShapeType="1"/>
          </p:cNvSpPr>
          <p:nvPr/>
        </p:nvSpPr>
        <p:spPr bwMode="auto">
          <a:xfrm flipH="1">
            <a:off x="8686785" y="708041"/>
            <a:ext cx="3269" cy="5522697"/>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1" name="Line 86"/>
          <p:cNvSpPr>
            <a:spLocks noChangeShapeType="1"/>
          </p:cNvSpPr>
          <p:nvPr/>
        </p:nvSpPr>
        <p:spPr bwMode="auto">
          <a:xfrm>
            <a:off x="9259579" y="692696"/>
            <a:ext cx="9126" cy="5538041"/>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2" name="Line 86"/>
          <p:cNvSpPr>
            <a:spLocks noChangeShapeType="1"/>
          </p:cNvSpPr>
          <p:nvPr/>
        </p:nvSpPr>
        <p:spPr bwMode="auto">
          <a:xfrm flipH="1">
            <a:off x="9835642" y="692696"/>
            <a:ext cx="1" cy="5544616"/>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3" name="Rectangle 5"/>
          <p:cNvSpPr>
            <a:spLocks noChangeArrowheads="1"/>
          </p:cNvSpPr>
          <p:nvPr/>
        </p:nvSpPr>
        <p:spPr bwMode="auto">
          <a:xfrm>
            <a:off x="3498940" y="692697"/>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84" name="Rectangle 5"/>
          <p:cNvSpPr>
            <a:spLocks noChangeArrowheads="1"/>
          </p:cNvSpPr>
          <p:nvPr/>
        </p:nvSpPr>
        <p:spPr bwMode="auto">
          <a:xfrm>
            <a:off x="4075003" y="692697"/>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85" name="Rectangle 5"/>
          <p:cNvSpPr>
            <a:spLocks noChangeArrowheads="1"/>
          </p:cNvSpPr>
          <p:nvPr/>
        </p:nvSpPr>
        <p:spPr bwMode="auto">
          <a:xfrm>
            <a:off x="4651067" y="692697"/>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86" name="Rectangle 5"/>
          <p:cNvSpPr>
            <a:spLocks noChangeArrowheads="1"/>
          </p:cNvSpPr>
          <p:nvPr/>
        </p:nvSpPr>
        <p:spPr bwMode="auto">
          <a:xfrm>
            <a:off x="5227130" y="692697"/>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87" name="Rectangle 5"/>
          <p:cNvSpPr>
            <a:spLocks noChangeArrowheads="1"/>
          </p:cNvSpPr>
          <p:nvPr/>
        </p:nvSpPr>
        <p:spPr bwMode="auto">
          <a:xfrm>
            <a:off x="5803195" y="698170"/>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88" name="Rectangle 5"/>
          <p:cNvSpPr>
            <a:spLocks noChangeArrowheads="1"/>
          </p:cNvSpPr>
          <p:nvPr/>
        </p:nvSpPr>
        <p:spPr bwMode="auto">
          <a:xfrm>
            <a:off x="6379258" y="698170"/>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89" name="Rectangle 5"/>
          <p:cNvSpPr>
            <a:spLocks noChangeArrowheads="1"/>
          </p:cNvSpPr>
          <p:nvPr/>
        </p:nvSpPr>
        <p:spPr bwMode="auto">
          <a:xfrm>
            <a:off x="6955323" y="692697"/>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90" name="Rectangle 5"/>
          <p:cNvSpPr>
            <a:spLocks noChangeArrowheads="1"/>
          </p:cNvSpPr>
          <p:nvPr/>
        </p:nvSpPr>
        <p:spPr bwMode="auto">
          <a:xfrm>
            <a:off x="7531386" y="692697"/>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91" name="Rectangle 5"/>
          <p:cNvSpPr>
            <a:spLocks noChangeArrowheads="1"/>
          </p:cNvSpPr>
          <p:nvPr/>
        </p:nvSpPr>
        <p:spPr bwMode="auto">
          <a:xfrm>
            <a:off x="8107451" y="692697"/>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92" name="Rectangle 5"/>
          <p:cNvSpPr>
            <a:spLocks noChangeArrowheads="1"/>
          </p:cNvSpPr>
          <p:nvPr/>
        </p:nvSpPr>
        <p:spPr bwMode="auto">
          <a:xfrm>
            <a:off x="8683514" y="692697"/>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93" name="Rectangle 5"/>
          <p:cNvSpPr>
            <a:spLocks noChangeArrowheads="1"/>
          </p:cNvSpPr>
          <p:nvPr/>
        </p:nvSpPr>
        <p:spPr bwMode="auto">
          <a:xfrm>
            <a:off x="9259579" y="692697"/>
            <a:ext cx="582602" cy="210551"/>
          </a:xfrm>
          <a:prstGeom prst="rect">
            <a:avLst/>
          </a:prstGeom>
          <a:solidFill>
            <a:srgbClr val="007D8F"/>
          </a:solidFill>
          <a:ln>
            <a:solidFill>
              <a:srgbClr val="5D7B9A"/>
            </a:solidFill>
          </a:ln>
        </p:spPr>
        <p:txBody>
          <a:bodyPr vert="horz" wrap="square" lIns="91440" tIns="45720" rIns="91440" bIns="45720" numCol="1" anchor="t" anchorCtr="0" compatLnSpc="1">
            <a:prstTxWarp prst="textNoShape">
              <a:avLst/>
            </a:prstTxWarp>
          </a:bodyPr>
          <a:lstStyle/>
          <a:p>
            <a:endParaRPr lang="es-CO"/>
          </a:p>
        </p:txBody>
      </p:sp>
      <p:sp>
        <p:nvSpPr>
          <p:cNvPr id="94" name="Rectangle 5"/>
          <p:cNvSpPr>
            <a:spLocks noChangeArrowheads="1"/>
          </p:cNvSpPr>
          <p:nvPr/>
        </p:nvSpPr>
        <p:spPr bwMode="auto">
          <a:xfrm>
            <a:off x="9835642" y="692697"/>
            <a:ext cx="582602" cy="210551"/>
          </a:xfrm>
          <a:prstGeom prst="rect">
            <a:avLst/>
          </a:prstGeom>
          <a:solidFill>
            <a:schemeClr val="bg1">
              <a:lumMod val="75000"/>
            </a:schemeClr>
          </a:solid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es-CO"/>
          </a:p>
        </p:txBody>
      </p:sp>
      <p:sp>
        <p:nvSpPr>
          <p:cNvPr id="95" name="Rectangle 47"/>
          <p:cNvSpPr>
            <a:spLocks noChangeArrowheads="1"/>
          </p:cNvSpPr>
          <p:nvPr/>
        </p:nvSpPr>
        <p:spPr bwMode="auto">
          <a:xfrm>
            <a:off x="3522590" y="708041"/>
            <a:ext cx="501740" cy="153888"/>
          </a:xfrm>
          <a:prstGeom prst="rect">
            <a:avLst/>
          </a:prstGeom>
          <a:solidFill>
            <a:srgbClr val="007D8F"/>
          </a:solidFill>
          <a:ln w="9525">
            <a:solidFill>
              <a:srgbClr val="007D8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ENERO</a:t>
            </a:r>
            <a:endParaRPr lang="es-CO" altLang="es-CO" dirty="0"/>
          </a:p>
        </p:txBody>
      </p:sp>
      <p:sp>
        <p:nvSpPr>
          <p:cNvPr id="96" name="Rectangle 47"/>
          <p:cNvSpPr>
            <a:spLocks noChangeArrowheads="1"/>
          </p:cNvSpPr>
          <p:nvPr/>
        </p:nvSpPr>
        <p:spPr bwMode="auto">
          <a:xfrm>
            <a:off x="4178889" y="723319"/>
            <a:ext cx="379912"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FEBR</a:t>
            </a:r>
            <a:endParaRPr lang="es-CO" altLang="es-CO" dirty="0"/>
          </a:p>
        </p:txBody>
      </p:sp>
      <p:sp>
        <p:nvSpPr>
          <p:cNvPr id="97" name="Rectangle 47"/>
          <p:cNvSpPr>
            <a:spLocks noChangeArrowheads="1"/>
          </p:cNvSpPr>
          <p:nvPr/>
        </p:nvSpPr>
        <p:spPr bwMode="auto">
          <a:xfrm>
            <a:off x="4691781" y="708041"/>
            <a:ext cx="525785" cy="153888"/>
          </a:xfrm>
          <a:prstGeom prst="rect">
            <a:avLst/>
          </a:prstGeom>
          <a:solidFill>
            <a:srgbClr val="007D8F"/>
          </a:solidFill>
          <a:ln w="9525">
            <a:solidFill>
              <a:srgbClr val="007D8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MARZO</a:t>
            </a:r>
            <a:endParaRPr lang="es-CO" altLang="es-CO" dirty="0"/>
          </a:p>
        </p:txBody>
      </p:sp>
      <p:sp>
        <p:nvSpPr>
          <p:cNvPr id="98" name="Rectangle 47"/>
          <p:cNvSpPr>
            <a:spLocks noChangeArrowheads="1"/>
          </p:cNvSpPr>
          <p:nvPr/>
        </p:nvSpPr>
        <p:spPr bwMode="auto">
          <a:xfrm>
            <a:off x="5296415" y="718542"/>
            <a:ext cx="444032"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ABRIL</a:t>
            </a:r>
            <a:endParaRPr lang="es-CO" altLang="es-CO" dirty="0"/>
          </a:p>
        </p:txBody>
      </p:sp>
      <p:sp>
        <p:nvSpPr>
          <p:cNvPr id="99" name="Rectangle 47"/>
          <p:cNvSpPr>
            <a:spLocks noChangeArrowheads="1"/>
          </p:cNvSpPr>
          <p:nvPr/>
        </p:nvSpPr>
        <p:spPr bwMode="auto">
          <a:xfrm>
            <a:off x="5896544" y="708041"/>
            <a:ext cx="429605" cy="153888"/>
          </a:xfrm>
          <a:prstGeom prst="rect">
            <a:avLst/>
          </a:prstGeom>
          <a:solidFill>
            <a:srgbClr val="007D8F"/>
          </a:solidFill>
          <a:ln>
            <a:solidFill>
              <a:srgbClr val="007D8F"/>
            </a:solid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MAYO</a:t>
            </a:r>
            <a:endParaRPr lang="es-CO" altLang="es-CO" dirty="0"/>
          </a:p>
        </p:txBody>
      </p:sp>
      <p:sp>
        <p:nvSpPr>
          <p:cNvPr id="100" name="Rectangle 47"/>
          <p:cNvSpPr>
            <a:spLocks noChangeArrowheads="1"/>
          </p:cNvSpPr>
          <p:nvPr/>
        </p:nvSpPr>
        <p:spPr bwMode="auto">
          <a:xfrm>
            <a:off x="6451267" y="713487"/>
            <a:ext cx="455253"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JUNIO</a:t>
            </a:r>
            <a:endParaRPr lang="es-CO" altLang="es-CO" dirty="0"/>
          </a:p>
        </p:txBody>
      </p:sp>
      <p:sp>
        <p:nvSpPr>
          <p:cNvPr id="101" name="Rectangle 47"/>
          <p:cNvSpPr>
            <a:spLocks noChangeArrowheads="1"/>
          </p:cNvSpPr>
          <p:nvPr/>
        </p:nvSpPr>
        <p:spPr bwMode="auto">
          <a:xfrm>
            <a:off x="7052805" y="698169"/>
            <a:ext cx="436017" cy="153888"/>
          </a:xfrm>
          <a:prstGeom prst="rect">
            <a:avLst/>
          </a:prstGeom>
          <a:solidFill>
            <a:srgbClr val="007D8F"/>
          </a:solidFill>
          <a:ln w="9525">
            <a:solidFill>
              <a:srgbClr val="007D8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JULIO</a:t>
            </a:r>
            <a:endParaRPr lang="es-CO" altLang="es-CO" dirty="0"/>
          </a:p>
        </p:txBody>
      </p:sp>
      <p:sp>
        <p:nvSpPr>
          <p:cNvPr id="102" name="Rectangle 47"/>
          <p:cNvSpPr>
            <a:spLocks noChangeArrowheads="1"/>
          </p:cNvSpPr>
          <p:nvPr/>
        </p:nvSpPr>
        <p:spPr bwMode="auto">
          <a:xfrm>
            <a:off x="7583751" y="707028"/>
            <a:ext cx="479298"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AGOST</a:t>
            </a:r>
            <a:endParaRPr lang="es-CO" altLang="es-CO" dirty="0"/>
          </a:p>
        </p:txBody>
      </p:sp>
      <p:sp>
        <p:nvSpPr>
          <p:cNvPr id="103" name="Rectangle 47"/>
          <p:cNvSpPr>
            <a:spLocks noChangeArrowheads="1"/>
          </p:cNvSpPr>
          <p:nvPr/>
        </p:nvSpPr>
        <p:spPr bwMode="auto">
          <a:xfrm>
            <a:off x="8212101" y="707028"/>
            <a:ext cx="354264" cy="153888"/>
          </a:xfrm>
          <a:prstGeom prst="rect">
            <a:avLst/>
          </a:prstGeom>
          <a:solidFill>
            <a:srgbClr val="007D8F"/>
          </a:solidFill>
          <a:ln w="9525">
            <a:solidFill>
              <a:srgbClr val="007D8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SEPT</a:t>
            </a:r>
            <a:endParaRPr lang="es-CO" altLang="es-CO" dirty="0"/>
          </a:p>
        </p:txBody>
      </p:sp>
      <p:sp>
        <p:nvSpPr>
          <p:cNvPr id="104" name="Rectangle 47"/>
          <p:cNvSpPr>
            <a:spLocks noChangeArrowheads="1"/>
          </p:cNvSpPr>
          <p:nvPr/>
        </p:nvSpPr>
        <p:spPr bwMode="auto">
          <a:xfrm>
            <a:off x="8745813" y="713487"/>
            <a:ext cx="490519"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OCTUB</a:t>
            </a:r>
            <a:endParaRPr lang="es-CO" altLang="es-CO" dirty="0"/>
          </a:p>
        </p:txBody>
      </p:sp>
      <p:sp>
        <p:nvSpPr>
          <p:cNvPr id="105" name="Rectangle 47"/>
          <p:cNvSpPr>
            <a:spLocks noChangeArrowheads="1"/>
          </p:cNvSpPr>
          <p:nvPr/>
        </p:nvSpPr>
        <p:spPr bwMode="auto">
          <a:xfrm>
            <a:off x="9380645" y="692696"/>
            <a:ext cx="310983" cy="153888"/>
          </a:xfrm>
          <a:prstGeom prst="rect">
            <a:avLst/>
          </a:prstGeom>
          <a:solidFill>
            <a:srgbClr val="007D8F"/>
          </a:solidFill>
          <a:ln w="9525">
            <a:solidFill>
              <a:srgbClr val="007D8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dirty="0">
                <a:solidFill>
                  <a:srgbClr val="FFFFFF"/>
                </a:solidFill>
                <a:latin typeface="Georgia" pitchFamily="18" charset="0"/>
              </a:rPr>
              <a:t>NOV</a:t>
            </a:r>
            <a:endParaRPr lang="es-CO" altLang="es-CO" dirty="0"/>
          </a:p>
        </p:txBody>
      </p:sp>
      <p:sp>
        <p:nvSpPr>
          <p:cNvPr id="106" name="Rectangle 47"/>
          <p:cNvSpPr>
            <a:spLocks noChangeArrowheads="1"/>
          </p:cNvSpPr>
          <p:nvPr/>
        </p:nvSpPr>
        <p:spPr bwMode="auto">
          <a:xfrm>
            <a:off x="9956709" y="692696"/>
            <a:ext cx="288541" cy="153888"/>
          </a:xfrm>
          <a:prstGeom prst="rect">
            <a:avLst/>
          </a:prstGeom>
          <a:solidFill>
            <a:schemeClr val="bg1">
              <a:lumMod val="75000"/>
            </a:schemeClr>
          </a:solidFill>
          <a:ln w="9525">
            <a:solidFill>
              <a:srgbClr val="BFBFBF"/>
            </a:solid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s-CO" altLang="es-CO" sz="1000" b="1">
                <a:solidFill>
                  <a:srgbClr val="FFFFFF"/>
                </a:solidFill>
                <a:latin typeface="Georgia" pitchFamily="18" charset="0"/>
              </a:rPr>
              <a:t>DIC </a:t>
            </a:r>
            <a:endParaRPr lang="es-CO" altLang="es-CO"/>
          </a:p>
        </p:txBody>
      </p:sp>
      <p:sp>
        <p:nvSpPr>
          <p:cNvPr id="108" name="Rectangle 44"/>
          <p:cNvSpPr>
            <a:spLocks noChangeArrowheads="1"/>
          </p:cNvSpPr>
          <p:nvPr/>
        </p:nvSpPr>
        <p:spPr bwMode="auto">
          <a:xfrm>
            <a:off x="2103891" y="1534672"/>
            <a:ext cx="131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2. Proceso de Producción. </a:t>
            </a:r>
            <a:endParaRPr lang="es-CO" sz="1000" b="1" i="1" dirty="0">
              <a:latin typeface="Arial" charset="0"/>
              <a:ea typeface="Arial" charset="0"/>
              <a:cs typeface="Arial" charset="0"/>
            </a:endParaRPr>
          </a:p>
          <a:p>
            <a:pPr fontAlgn="ctr"/>
            <a:r>
              <a:rPr lang="es-CO" altLang="es-CO" sz="1000" b="1" i="1" dirty="0">
                <a:latin typeface="Arial" charset="0"/>
                <a:ea typeface="Arial" charset="0"/>
                <a:cs typeface="Arial" charset="0"/>
              </a:rPr>
              <a:t> </a:t>
            </a:r>
            <a:endParaRPr lang="es-CO" sz="1000" b="1" i="1" dirty="0">
              <a:latin typeface="Arial" charset="0"/>
              <a:ea typeface="Arial" charset="0"/>
              <a:cs typeface="Arial" charset="0"/>
            </a:endParaRPr>
          </a:p>
        </p:txBody>
      </p:sp>
      <p:sp>
        <p:nvSpPr>
          <p:cNvPr id="109" name="Line 80"/>
          <p:cNvSpPr>
            <a:spLocks noChangeShapeType="1"/>
          </p:cNvSpPr>
          <p:nvPr/>
        </p:nvSpPr>
        <p:spPr bwMode="auto">
          <a:xfrm>
            <a:off x="2011669" y="1502231"/>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0" name="Line 80"/>
          <p:cNvSpPr>
            <a:spLocks noChangeShapeType="1"/>
          </p:cNvSpPr>
          <p:nvPr/>
        </p:nvSpPr>
        <p:spPr bwMode="auto">
          <a:xfrm>
            <a:off x="2011666" y="1903652"/>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1" name="Rectangle 44"/>
          <p:cNvSpPr>
            <a:spLocks noChangeArrowheads="1"/>
          </p:cNvSpPr>
          <p:nvPr/>
        </p:nvSpPr>
        <p:spPr bwMode="auto">
          <a:xfrm>
            <a:off x="2036655" y="1948500"/>
            <a:ext cx="1440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3. Proceso de inventarios trasversal.</a:t>
            </a:r>
            <a:endParaRPr lang="es-CO" sz="1000" b="1" i="1" dirty="0">
              <a:latin typeface="Arial" charset="0"/>
              <a:ea typeface="Arial" charset="0"/>
              <a:cs typeface="Arial" charset="0"/>
            </a:endParaRPr>
          </a:p>
        </p:txBody>
      </p:sp>
      <p:sp>
        <p:nvSpPr>
          <p:cNvPr id="112" name="Line 80"/>
          <p:cNvSpPr>
            <a:spLocks noChangeShapeType="1"/>
          </p:cNvSpPr>
          <p:nvPr/>
        </p:nvSpPr>
        <p:spPr bwMode="auto">
          <a:xfrm>
            <a:off x="2025241" y="2344107"/>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3" name="Rectangle 44"/>
          <p:cNvSpPr>
            <a:spLocks noChangeArrowheads="1"/>
          </p:cNvSpPr>
          <p:nvPr/>
        </p:nvSpPr>
        <p:spPr bwMode="auto">
          <a:xfrm>
            <a:off x="2036656" y="2363180"/>
            <a:ext cx="14938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4. Proceso de selección, evaluación y contratación de proveedores. </a:t>
            </a:r>
          </a:p>
          <a:p>
            <a:pPr fontAlgn="ctr"/>
            <a:r>
              <a:rPr lang="es-CO" altLang="es-CO" sz="1000" b="1" i="1" dirty="0">
                <a:latin typeface="Arial" charset="0"/>
                <a:ea typeface="Arial" charset="0"/>
                <a:cs typeface="Arial" charset="0"/>
              </a:rPr>
              <a:t> </a:t>
            </a:r>
          </a:p>
        </p:txBody>
      </p:sp>
      <p:sp>
        <p:nvSpPr>
          <p:cNvPr id="116" name="Line 80"/>
          <p:cNvSpPr>
            <a:spLocks noChangeShapeType="1"/>
          </p:cNvSpPr>
          <p:nvPr/>
        </p:nvSpPr>
        <p:spPr bwMode="auto">
          <a:xfrm>
            <a:off x="1986771" y="3046839"/>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7" name="Rectangle 44"/>
          <p:cNvSpPr>
            <a:spLocks noChangeArrowheads="1"/>
          </p:cNvSpPr>
          <p:nvPr/>
        </p:nvSpPr>
        <p:spPr bwMode="auto">
          <a:xfrm>
            <a:off x="2103891" y="3118848"/>
            <a:ext cx="131855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sz="1000" b="1" i="1">
                <a:latin typeface="Arial" charset="0"/>
                <a:ea typeface="Arial" charset="0"/>
                <a:cs typeface="Arial" charset="0"/>
              </a:rPr>
              <a:t>5. Proceso de solicitud de pedido y ordenación de compras.</a:t>
            </a:r>
          </a:p>
        </p:txBody>
      </p:sp>
      <p:sp>
        <p:nvSpPr>
          <p:cNvPr id="121" name="Line 80"/>
          <p:cNvSpPr>
            <a:spLocks noChangeShapeType="1"/>
          </p:cNvSpPr>
          <p:nvPr/>
        </p:nvSpPr>
        <p:spPr bwMode="auto">
          <a:xfrm>
            <a:off x="1986771" y="5941891"/>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3" name="Line 80"/>
          <p:cNvSpPr>
            <a:spLocks noChangeShapeType="1"/>
          </p:cNvSpPr>
          <p:nvPr/>
        </p:nvSpPr>
        <p:spPr bwMode="auto">
          <a:xfrm>
            <a:off x="2025241" y="3766919"/>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Right Arrow 127"/>
          <p:cNvSpPr/>
          <p:nvPr/>
        </p:nvSpPr>
        <p:spPr bwMode="black">
          <a:xfrm>
            <a:off x="5490314" y="2057332"/>
            <a:ext cx="922674" cy="16289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29" name="Right Arrow 128"/>
          <p:cNvSpPr/>
          <p:nvPr/>
        </p:nvSpPr>
        <p:spPr bwMode="black">
          <a:xfrm>
            <a:off x="4835796" y="5260812"/>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0" name="Right Arrow 129"/>
          <p:cNvSpPr/>
          <p:nvPr/>
        </p:nvSpPr>
        <p:spPr bwMode="black">
          <a:xfrm>
            <a:off x="6629458" y="5260812"/>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1" name="Right Arrow 130"/>
          <p:cNvSpPr/>
          <p:nvPr/>
        </p:nvSpPr>
        <p:spPr bwMode="black">
          <a:xfrm>
            <a:off x="8232857" y="5260812"/>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2" name="Right Arrow 131"/>
          <p:cNvSpPr/>
          <p:nvPr/>
        </p:nvSpPr>
        <p:spPr bwMode="black">
          <a:xfrm>
            <a:off x="7803666" y="4899011"/>
            <a:ext cx="1083389"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3" name="Right Arrow 132"/>
          <p:cNvSpPr/>
          <p:nvPr/>
        </p:nvSpPr>
        <p:spPr bwMode="black">
          <a:xfrm>
            <a:off x="6162858" y="2687506"/>
            <a:ext cx="999283" cy="141769"/>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4" name="Right Arrow 133"/>
          <p:cNvSpPr/>
          <p:nvPr/>
        </p:nvSpPr>
        <p:spPr bwMode="black">
          <a:xfrm>
            <a:off x="6982465" y="3291443"/>
            <a:ext cx="1028220" cy="170683"/>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36" name="Right Arrow 135"/>
          <p:cNvSpPr/>
          <p:nvPr/>
        </p:nvSpPr>
        <p:spPr bwMode="black">
          <a:xfrm>
            <a:off x="8290817" y="5717073"/>
            <a:ext cx="1155397"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grpSp>
        <p:nvGrpSpPr>
          <p:cNvPr id="140" name="Group 139"/>
          <p:cNvGrpSpPr/>
          <p:nvPr/>
        </p:nvGrpSpPr>
        <p:grpSpPr>
          <a:xfrm>
            <a:off x="4394739" y="6427359"/>
            <a:ext cx="225033" cy="157542"/>
            <a:chOff x="9617181" y="4690710"/>
            <a:chExt cx="612000" cy="612000"/>
          </a:xfrm>
          <a:solidFill>
            <a:srgbClr val="007D8F"/>
          </a:solidFill>
        </p:grpSpPr>
        <p:sp>
          <p:nvSpPr>
            <p:cNvPr id="141" name="Oval 140"/>
            <p:cNvSpPr/>
            <p:nvPr/>
          </p:nvSpPr>
          <p:spPr bwMode="ltGray">
            <a:xfrm>
              <a:off x="9617181" y="4690710"/>
              <a:ext cx="612000" cy="612000"/>
            </a:xfrm>
            <a:prstGeom prst="ellipse">
              <a:avLst/>
            </a:prstGeom>
            <a:grpFill/>
            <a:ln w="3175">
              <a:solidFill>
                <a:srgbClr val="5D7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39">
                <a:solidFill>
                  <a:schemeClr val="bg1"/>
                </a:solidFill>
                <a:latin typeface="Georgia" pitchFamily="18" charset="0"/>
              </a:endParaRPr>
            </a:p>
          </p:txBody>
        </p:sp>
        <p:sp>
          <p:nvSpPr>
            <p:cNvPr id="142"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grpFill/>
            <a:ln w="9525">
              <a:solidFill>
                <a:srgbClr val="5D7B9A"/>
              </a:solidFill>
              <a:round/>
              <a:headEnd/>
              <a:tailEnd/>
            </a:ln>
          </p:spPr>
          <p:txBody>
            <a:bodyPr vert="horz" wrap="square" lIns="78191" tIns="39095" rIns="78191" bIns="39095" numCol="1" anchor="t" anchorCtr="0" compatLnSpc="1">
              <a:prstTxWarp prst="textNoShape">
                <a:avLst/>
              </a:prstTxWarp>
            </a:bodyPr>
            <a:lstStyle/>
            <a:p>
              <a:endParaRPr lang="es-CO" sz="1539"/>
            </a:p>
          </p:txBody>
        </p:sp>
      </p:grpSp>
      <p:grpSp>
        <p:nvGrpSpPr>
          <p:cNvPr id="143" name="Group 142"/>
          <p:cNvGrpSpPr/>
          <p:nvPr/>
        </p:nvGrpSpPr>
        <p:grpSpPr>
          <a:xfrm>
            <a:off x="6122932" y="6427359"/>
            <a:ext cx="225033" cy="157542"/>
            <a:chOff x="9617181" y="4690710"/>
            <a:chExt cx="612000" cy="612000"/>
          </a:xfrm>
          <a:solidFill>
            <a:srgbClr val="007D8F"/>
          </a:solidFill>
        </p:grpSpPr>
        <p:sp>
          <p:nvSpPr>
            <p:cNvPr id="144" name="Oval 143"/>
            <p:cNvSpPr/>
            <p:nvPr/>
          </p:nvSpPr>
          <p:spPr bwMode="ltGray">
            <a:xfrm>
              <a:off x="9617181" y="4690710"/>
              <a:ext cx="612000" cy="612000"/>
            </a:xfrm>
            <a:prstGeom prst="ellipse">
              <a:avLst/>
            </a:prstGeom>
            <a:grpFill/>
            <a:ln w="3175">
              <a:solidFill>
                <a:srgbClr val="5D7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39">
                <a:solidFill>
                  <a:schemeClr val="bg1"/>
                </a:solidFill>
                <a:latin typeface="Georgia" pitchFamily="18" charset="0"/>
              </a:endParaRPr>
            </a:p>
          </p:txBody>
        </p:sp>
        <p:sp>
          <p:nvSpPr>
            <p:cNvPr id="145"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grpFill/>
            <a:ln w="9525">
              <a:solidFill>
                <a:srgbClr val="5D7B9A"/>
              </a:solidFill>
              <a:round/>
              <a:headEnd/>
              <a:tailEnd/>
            </a:ln>
          </p:spPr>
          <p:txBody>
            <a:bodyPr vert="horz" wrap="square" lIns="78191" tIns="39095" rIns="78191" bIns="39095" numCol="1" anchor="t" anchorCtr="0" compatLnSpc="1">
              <a:prstTxWarp prst="textNoShape">
                <a:avLst/>
              </a:prstTxWarp>
            </a:bodyPr>
            <a:lstStyle/>
            <a:p>
              <a:endParaRPr lang="es-CO" sz="1539"/>
            </a:p>
          </p:txBody>
        </p:sp>
      </p:grpSp>
      <p:grpSp>
        <p:nvGrpSpPr>
          <p:cNvPr id="146" name="Group 145"/>
          <p:cNvGrpSpPr/>
          <p:nvPr/>
        </p:nvGrpSpPr>
        <p:grpSpPr>
          <a:xfrm>
            <a:off x="7851124" y="6427359"/>
            <a:ext cx="225033" cy="157542"/>
            <a:chOff x="9617181" y="4690710"/>
            <a:chExt cx="612000" cy="612000"/>
          </a:xfrm>
          <a:solidFill>
            <a:srgbClr val="007D8F"/>
          </a:solidFill>
        </p:grpSpPr>
        <p:sp>
          <p:nvSpPr>
            <p:cNvPr id="147" name="Oval 146"/>
            <p:cNvSpPr/>
            <p:nvPr/>
          </p:nvSpPr>
          <p:spPr bwMode="ltGray">
            <a:xfrm>
              <a:off x="9617181" y="4690710"/>
              <a:ext cx="612000" cy="612000"/>
            </a:xfrm>
            <a:prstGeom prst="ellipse">
              <a:avLst/>
            </a:prstGeom>
            <a:grpFill/>
            <a:ln w="3175">
              <a:solidFill>
                <a:srgbClr val="5D7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39">
                <a:solidFill>
                  <a:schemeClr val="bg1"/>
                </a:solidFill>
                <a:latin typeface="Georgia" pitchFamily="18" charset="0"/>
              </a:endParaRPr>
            </a:p>
          </p:txBody>
        </p:sp>
        <p:sp>
          <p:nvSpPr>
            <p:cNvPr id="148"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grpFill/>
            <a:ln w="9525">
              <a:solidFill>
                <a:srgbClr val="5D7B9A"/>
              </a:solidFill>
              <a:round/>
              <a:headEnd/>
              <a:tailEnd/>
            </a:ln>
          </p:spPr>
          <p:txBody>
            <a:bodyPr vert="horz" wrap="square" lIns="78191" tIns="39095" rIns="78191" bIns="39095" numCol="1" anchor="t" anchorCtr="0" compatLnSpc="1">
              <a:prstTxWarp prst="textNoShape">
                <a:avLst/>
              </a:prstTxWarp>
            </a:bodyPr>
            <a:lstStyle/>
            <a:p>
              <a:endParaRPr lang="es-CO" sz="1539"/>
            </a:p>
          </p:txBody>
        </p:sp>
      </p:grpSp>
      <p:grpSp>
        <p:nvGrpSpPr>
          <p:cNvPr id="149" name="Group 148"/>
          <p:cNvGrpSpPr/>
          <p:nvPr/>
        </p:nvGrpSpPr>
        <p:grpSpPr>
          <a:xfrm>
            <a:off x="9579316" y="6427359"/>
            <a:ext cx="225033" cy="157542"/>
            <a:chOff x="9617181" y="4690710"/>
            <a:chExt cx="612000" cy="612000"/>
          </a:xfrm>
          <a:solidFill>
            <a:srgbClr val="007D8F"/>
          </a:solidFill>
        </p:grpSpPr>
        <p:sp>
          <p:nvSpPr>
            <p:cNvPr id="150" name="Oval 149"/>
            <p:cNvSpPr/>
            <p:nvPr/>
          </p:nvSpPr>
          <p:spPr bwMode="ltGray">
            <a:xfrm>
              <a:off x="9617181" y="4690710"/>
              <a:ext cx="612000" cy="612000"/>
            </a:xfrm>
            <a:prstGeom prst="ellipse">
              <a:avLst/>
            </a:prstGeom>
            <a:grpFill/>
            <a:ln w="3175">
              <a:solidFill>
                <a:srgbClr val="5D7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39">
                <a:solidFill>
                  <a:schemeClr val="bg1"/>
                </a:solidFill>
                <a:latin typeface="Georgia" pitchFamily="18" charset="0"/>
              </a:endParaRPr>
            </a:p>
          </p:txBody>
        </p:sp>
        <p:sp>
          <p:nvSpPr>
            <p:cNvPr id="151"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grpFill/>
            <a:ln w="9525">
              <a:solidFill>
                <a:srgbClr val="5D7B9A"/>
              </a:solidFill>
              <a:round/>
              <a:headEnd/>
              <a:tailEnd/>
            </a:ln>
          </p:spPr>
          <p:txBody>
            <a:bodyPr vert="horz" wrap="square" lIns="78191" tIns="39095" rIns="78191" bIns="39095" numCol="1" anchor="t" anchorCtr="0" compatLnSpc="1">
              <a:prstTxWarp prst="textNoShape">
                <a:avLst/>
              </a:prstTxWarp>
            </a:bodyPr>
            <a:lstStyle/>
            <a:p>
              <a:endParaRPr lang="es-CO" sz="1539"/>
            </a:p>
          </p:txBody>
        </p:sp>
      </p:grpSp>
      <p:sp>
        <p:nvSpPr>
          <p:cNvPr id="152" name="Rectangle 44"/>
          <p:cNvSpPr>
            <a:spLocks noChangeArrowheads="1"/>
          </p:cNvSpPr>
          <p:nvPr/>
        </p:nvSpPr>
        <p:spPr bwMode="auto">
          <a:xfrm>
            <a:off x="2085086" y="4342025"/>
            <a:ext cx="131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7. Seguimiento a Planes de Acción.</a:t>
            </a:r>
            <a:endParaRPr lang="es-CO" sz="1000" b="1" i="1" dirty="0">
              <a:latin typeface="Arial" charset="0"/>
              <a:ea typeface="Arial" charset="0"/>
              <a:cs typeface="Arial" charset="0"/>
            </a:endParaRPr>
          </a:p>
          <a:p>
            <a:pPr fontAlgn="ctr"/>
            <a:endParaRPr lang="es-CO" sz="1000" b="1" i="1" dirty="0">
              <a:latin typeface="Arial" charset="0"/>
              <a:ea typeface="Arial" charset="0"/>
              <a:cs typeface="Arial" charset="0"/>
            </a:endParaRPr>
          </a:p>
        </p:txBody>
      </p:sp>
      <p:sp>
        <p:nvSpPr>
          <p:cNvPr id="153" name="Right Arrow 152"/>
          <p:cNvSpPr/>
          <p:nvPr/>
        </p:nvSpPr>
        <p:spPr bwMode="black">
          <a:xfrm>
            <a:off x="4423295" y="1673142"/>
            <a:ext cx="1039466"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54" name="Line 80"/>
          <p:cNvSpPr>
            <a:spLocks noChangeShapeType="1"/>
          </p:cNvSpPr>
          <p:nvPr/>
        </p:nvSpPr>
        <p:spPr bwMode="auto">
          <a:xfrm>
            <a:off x="2025241" y="5122037"/>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5" name="Rectangle 44"/>
          <p:cNvSpPr>
            <a:spLocks noChangeArrowheads="1"/>
          </p:cNvSpPr>
          <p:nvPr/>
        </p:nvSpPr>
        <p:spPr bwMode="auto">
          <a:xfrm>
            <a:off x="2011496" y="6057270"/>
            <a:ext cx="14761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ctr"/>
            <a:r>
              <a:rPr lang="es-CO" altLang="es-CO" sz="1000" b="1" i="1" dirty="0">
                <a:latin typeface="Arial"/>
                <a:ea typeface="Arial" charset="0"/>
                <a:cs typeface="Arial"/>
              </a:rPr>
              <a:t>11. Planeación 2023.</a:t>
            </a:r>
            <a:endParaRPr lang="es-CO" sz="1000" b="1" i="1" dirty="0">
              <a:latin typeface="Arial"/>
              <a:ea typeface="Arial" charset="0"/>
              <a:cs typeface="Arial"/>
            </a:endParaRPr>
          </a:p>
        </p:txBody>
      </p:sp>
      <p:sp>
        <p:nvSpPr>
          <p:cNvPr id="156" name="Line 80"/>
          <p:cNvSpPr>
            <a:spLocks noChangeShapeType="1"/>
          </p:cNvSpPr>
          <p:nvPr/>
        </p:nvSpPr>
        <p:spPr bwMode="auto">
          <a:xfrm>
            <a:off x="2002155" y="5504198"/>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57" name="Right Arrow 156"/>
          <p:cNvSpPr/>
          <p:nvPr/>
        </p:nvSpPr>
        <p:spPr bwMode="black">
          <a:xfrm>
            <a:off x="8991602" y="6041124"/>
            <a:ext cx="1069856"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58" name="Rectangle 44"/>
          <p:cNvSpPr>
            <a:spLocks noChangeArrowheads="1"/>
          </p:cNvSpPr>
          <p:nvPr/>
        </p:nvSpPr>
        <p:spPr bwMode="auto">
          <a:xfrm>
            <a:off x="2067884" y="5179124"/>
            <a:ext cx="1476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9. </a:t>
            </a:r>
            <a:r>
              <a:rPr lang="es-CO" altLang="es-CO" sz="1000" b="1" i="1" dirty="0">
                <a:solidFill>
                  <a:srgbClr val="336686"/>
                </a:solidFill>
                <a:latin typeface="Arial" charset="0"/>
                <a:ea typeface="Arial" charset="0"/>
                <a:cs typeface="Arial" charset="0"/>
              </a:rPr>
              <a:t>Incluir actividades recurrentes. </a:t>
            </a:r>
            <a:endParaRPr lang="es-CO" sz="1000" b="1" i="1" dirty="0">
              <a:solidFill>
                <a:srgbClr val="336686"/>
              </a:solidFill>
              <a:latin typeface="Arial" charset="0"/>
              <a:ea typeface="Arial" charset="0"/>
              <a:cs typeface="Arial" charset="0"/>
            </a:endParaRPr>
          </a:p>
        </p:txBody>
      </p:sp>
      <p:sp>
        <p:nvSpPr>
          <p:cNvPr id="161" name="Line 80"/>
          <p:cNvSpPr>
            <a:spLocks noChangeShapeType="1"/>
          </p:cNvSpPr>
          <p:nvPr/>
        </p:nvSpPr>
        <p:spPr bwMode="auto">
          <a:xfrm>
            <a:off x="1989392" y="6299516"/>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2" name="Rectangle 44"/>
          <p:cNvSpPr>
            <a:spLocks noChangeArrowheads="1"/>
          </p:cNvSpPr>
          <p:nvPr/>
        </p:nvSpPr>
        <p:spPr bwMode="auto">
          <a:xfrm>
            <a:off x="2058920" y="5587017"/>
            <a:ext cx="1476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4625" indent="-174625" fontAlgn="ctr"/>
            <a:r>
              <a:rPr lang="es-CO" altLang="es-CO" sz="1000" b="1" i="1" dirty="0">
                <a:latin typeface="Arial" charset="0"/>
                <a:ea typeface="Arial" charset="0"/>
                <a:cs typeface="Arial" charset="0"/>
              </a:rPr>
              <a:t>10.  </a:t>
            </a:r>
            <a:r>
              <a:rPr lang="es-CO" altLang="es-CO" sz="1000" b="1" i="1" dirty="0">
                <a:solidFill>
                  <a:srgbClr val="336686"/>
                </a:solidFill>
                <a:latin typeface="Arial" charset="0"/>
                <a:ea typeface="Arial" charset="0"/>
                <a:cs typeface="Arial" charset="0"/>
              </a:rPr>
              <a:t>Incluir solicitudes especiales. </a:t>
            </a:r>
            <a:endParaRPr lang="es-CO" sz="1000" b="1" i="1" dirty="0">
              <a:solidFill>
                <a:srgbClr val="336686"/>
              </a:solidFill>
              <a:latin typeface="Arial" charset="0"/>
              <a:ea typeface="Arial" charset="0"/>
              <a:cs typeface="Arial" charset="0"/>
            </a:endParaRPr>
          </a:p>
        </p:txBody>
      </p:sp>
      <p:sp>
        <p:nvSpPr>
          <p:cNvPr id="163" name="Rectangle 44"/>
          <p:cNvSpPr>
            <a:spLocks noChangeArrowheads="1"/>
          </p:cNvSpPr>
          <p:nvPr/>
        </p:nvSpPr>
        <p:spPr bwMode="auto">
          <a:xfrm>
            <a:off x="2115889" y="4805297"/>
            <a:ext cx="131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8. Proceso de importaciones. </a:t>
            </a:r>
            <a:endParaRPr lang="es-CO" sz="1000" b="1" i="1" dirty="0">
              <a:latin typeface="Arial" charset="0"/>
              <a:ea typeface="Arial" charset="0"/>
              <a:cs typeface="Arial" charset="0"/>
            </a:endParaRPr>
          </a:p>
          <a:p>
            <a:pPr fontAlgn="ctr"/>
            <a:endParaRPr lang="es-CO" sz="1000" b="1" i="1" dirty="0">
              <a:latin typeface="Arial" charset="0"/>
              <a:ea typeface="Arial" charset="0"/>
              <a:cs typeface="Arial" charset="0"/>
            </a:endParaRPr>
          </a:p>
        </p:txBody>
      </p:sp>
      <p:sp>
        <p:nvSpPr>
          <p:cNvPr id="164" name="Line 80"/>
          <p:cNvSpPr>
            <a:spLocks noChangeShapeType="1"/>
          </p:cNvSpPr>
          <p:nvPr/>
        </p:nvSpPr>
        <p:spPr bwMode="auto">
          <a:xfrm>
            <a:off x="2002830" y="4712692"/>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5" name="Rectangle 44"/>
          <p:cNvSpPr>
            <a:spLocks noChangeArrowheads="1"/>
          </p:cNvSpPr>
          <p:nvPr/>
        </p:nvSpPr>
        <p:spPr bwMode="auto">
          <a:xfrm>
            <a:off x="2721377" y="6438312"/>
            <a:ext cx="14761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ctr"/>
            <a:r>
              <a:rPr lang="es-CO" altLang="es-CO" sz="1100" b="1" i="1" dirty="0">
                <a:latin typeface="+mn-lt"/>
              </a:rPr>
              <a:t>Comités de Auditoría </a:t>
            </a:r>
            <a:endParaRPr lang="es-CO" sz="1100" b="1" i="1" dirty="0">
              <a:latin typeface="+mn-lt"/>
            </a:endParaRPr>
          </a:p>
        </p:txBody>
      </p:sp>
      <p:sp>
        <p:nvSpPr>
          <p:cNvPr id="167" name="Title 1"/>
          <p:cNvSpPr>
            <a:spLocks noGrp="1"/>
          </p:cNvSpPr>
          <p:nvPr>
            <p:ph type="title"/>
          </p:nvPr>
        </p:nvSpPr>
        <p:spPr>
          <a:xfrm>
            <a:off x="2323013" y="173761"/>
            <a:ext cx="8001000" cy="499460"/>
          </a:xfrm>
          <a:ln>
            <a:solidFill>
              <a:schemeClr val="bg1"/>
            </a:solidFill>
          </a:ln>
        </p:spPr>
        <p:txBody>
          <a:bodyPr/>
          <a:lstStyle/>
          <a:p>
            <a:pPr algn="ctr"/>
            <a:r>
              <a:rPr lang="es-CO" sz="1600" b="1" i="1" dirty="0"/>
              <a:t>PLAN DE AUDITORÍA AÑO 2022</a:t>
            </a:r>
            <a:endParaRPr lang="es-CO" sz="1600" b="1" i="1" dirty="0">
              <a:solidFill>
                <a:schemeClr val="bg1">
                  <a:lumMod val="85000"/>
                </a:schemeClr>
              </a:solidFill>
            </a:endParaRPr>
          </a:p>
        </p:txBody>
      </p:sp>
      <p:sp>
        <p:nvSpPr>
          <p:cNvPr id="168" name="Line 86"/>
          <p:cNvSpPr>
            <a:spLocks noChangeShapeType="1"/>
          </p:cNvSpPr>
          <p:nvPr/>
        </p:nvSpPr>
        <p:spPr bwMode="auto">
          <a:xfrm flipH="1">
            <a:off x="1977165" y="712169"/>
            <a:ext cx="0" cy="5544616"/>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9" name="Right Arrow 168"/>
          <p:cNvSpPr/>
          <p:nvPr/>
        </p:nvSpPr>
        <p:spPr bwMode="black">
          <a:xfrm>
            <a:off x="4221717" y="443158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0" name="Right Arrow 169"/>
          <p:cNvSpPr/>
          <p:nvPr/>
        </p:nvSpPr>
        <p:spPr bwMode="black">
          <a:xfrm>
            <a:off x="5343029" y="443158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1" name="Right Arrow 170"/>
          <p:cNvSpPr/>
          <p:nvPr/>
        </p:nvSpPr>
        <p:spPr bwMode="black">
          <a:xfrm>
            <a:off x="6488227" y="443158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2" name="Right Arrow 171"/>
          <p:cNvSpPr/>
          <p:nvPr/>
        </p:nvSpPr>
        <p:spPr bwMode="black">
          <a:xfrm>
            <a:off x="7642750" y="444951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3" name="Right Arrow 172"/>
          <p:cNvSpPr/>
          <p:nvPr/>
        </p:nvSpPr>
        <p:spPr bwMode="black">
          <a:xfrm>
            <a:off x="8764062" y="444951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4" name="Right Arrow 173"/>
          <p:cNvSpPr/>
          <p:nvPr/>
        </p:nvSpPr>
        <p:spPr bwMode="black">
          <a:xfrm>
            <a:off x="9909260" y="4449511"/>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75" name="Right Arrow 174"/>
          <p:cNvSpPr/>
          <p:nvPr/>
        </p:nvSpPr>
        <p:spPr bwMode="black">
          <a:xfrm>
            <a:off x="9945111" y="5251848"/>
            <a:ext cx="294570" cy="152286"/>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
        <p:nvSpPr>
          <p:cNvPr id="107" name="Line 80"/>
          <p:cNvSpPr>
            <a:spLocks noChangeShapeType="1"/>
          </p:cNvSpPr>
          <p:nvPr/>
        </p:nvSpPr>
        <p:spPr bwMode="auto">
          <a:xfrm>
            <a:off x="2016277" y="4268941"/>
            <a:ext cx="8386466" cy="6574"/>
          </a:xfrm>
          <a:prstGeom prst="line">
            <a:avLst/>
          </a:prstGeom>
          <a:noFill/>
          <a:ln w="0">
            <a:solidFill>
              <a:srgbClr val="5D7B9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4" name="Rectangle 44"/>
          <p:cNvSpPr>
            <a:spLocks noChangeArrowheads="1"/>
          </p:cNvSpPr>
          <p:nvPr/>
        </p:nvSpPr>
        <p:spPr bwMode="auto">
          <a:xfrm>
            <a:off x="2119733" y="3857068"/>
            <a:ext cx="1318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3663" indent="-93663" fontAlgn="ctr"/>
            <a:r>
              <a:rPr lang="es-CO" altLang="es-CO" sz="1000" b="1" i="1" dirty="0">
                <a:latin typeface="Arial" charset="0"/>
                <a:ea typeface="Arial" charset="0"/>
                <a:cs typeface="Arial" charset="0"/>
              </a:rPr>
              <a:t>6. Auditoría ITGC´s,</a:t>
            </a:r>
            <a:endParaRPr lang="es-CO" sz="1000" b="1" i="1" dirty="0">
              <a:latin typeface="Arial" charset="0"/>
              <a:ea typeface="Arial" charset="0"/>
              <a:cs typeface="Arial" charset="0"/>
            </a:endParaRPr>
          </a:p>
          <a:p>
            <a:pPr fontAlgn="ctr"/>
            <a:r>
              <a:rPr lang="es-CO" sz="1000" b="1" i="1" dirty="0">
                <a:latin typeface="Arial" charset="0"/>
                <a:ea typeface="Arial" charset="0"/>
                <a:cs typeface="Arial" charset="0"/>
              </a:rPr>
              <a:t>Accesos y </a:t>
            </a:r>
            <a:r>
              <a:rPr lang="es-CO" sz="1000" b="1" i="1" dirty="0" err="1">
                <a:latin typeface="Arial" charset="0"/>
                <a:ea typeface="Arial" charset="0"/>
                <a:cs typeface="Arial" charset="0"/>
              </a:rPr>
              <a:t>SoD</a:t>
            </a:r>
            <a:r>
              <a:rPr lang="es-CO" sz="1000" b="1" i="1" dirty="0">
                <a:latin typeface="Arial" charset="0"/>
                <a:ea typeface="Arial" charset="0"/>
                <a:cs typeface="Arial" charset="0"/>
              </a:rPr>
              <a:t>.</a:t>
            </a:r>
          </a:p>
        </p:txBody>
      </p:sp>
      <p:sp>
        <p:nvSpPr>
          <p:cNvPr id="115" name="Right Arrow 114"/>
          <p:cNvSpPr/>
          <p:nvPr/>
        </p:nvSpPr>
        <p:spPr bwMode="black">
          <a:xfrm>
            <a:off x="5292618" y="3927935"/>
            <a:ext cx="1028220" cy="170683"/>
          </a:xfrm>
          <a:prstGeom prst="rightArrow">
            <a:avLst/>
          </a:prstGeom>
          <a:solidFill>
            <a:srgbClr val="007D8F"/>
          </a:solidFill>
          <a:ln w="0">
            <a:solidFill>
              <a:srgbClr val="5D7B9A"/>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s-CO"/>
          </a:p>
        </p:txBody>
      </p:sp>
    </p:spTree>
    <p:extLst>
      <p:ext uri="{BB962C8B-B14F-4D97-AF65-F5344CB8AC3E}">
        <p14:creationId xmlns:p14="http://schemas.microsoft.com/office/powerpoint/2010/main" val="209674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44812" y="2342262"/>
            <a:ext cx="7992030" cy="7122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3525" algn="l"/>
            <a:r>
              <a:rPr lang="es-CO" sz="1600" dirty="0">
                <a:latin typeface="Cambria" panose="02040503050406030204" pitchFamily="18" charset="0"/>
              </a:rPr>
              <a:t>Solicitud de la aprobación del plan de auditoría por parte de los miembros del Comité de auditoría interna. </a:t>
            </a:r>
          </a:p>
          <a:p>
            <a:pPr marL="263525" algn="l"/>
            <a:endParaRPr lang="es-CO" sz="1600" b="1" u="sng" dirty="0">
              <a:latin typeface="Cambria" panose="02040503050406030204" pitchFamily="18" charset="0"/>
            </a:endParaRPr>
          </a:p>
          <a:p>
            <a:pPr marL="549275" indent="-285750" algn="l">
              <a:buFont typeface="Wingdings" panose="05000000000000000000" pitchFamily="2" charset="2"/>
              <a:buChar char="§"/>
            </a:pPr>
            <a:endParaRPr lang="es-CO" sz="1400" dirty="0">
              <a:latin typeface="Cambria" panose="02040503050406030204" pitchFamily="18" charset="0"/>
            </a:endParaRPr>
          </a:p>
        </p:txBody>
      </p:sp>
      <p:sp>
        <p:nvSpPr>
          <p:cNvPr id="7" name="Title 1"/>
          <p:cNvSpPr>
            <a:spLocks noGrp="1"/>
          </p:cNvSpPr>
          <p:nvPr>
            <p:ph type="title"/>
          </p:nvPr>
        </p:nvSpPr>
        <p:spPr>
          <a:xfrm>
            <a:off x="2139829" y="1311855"/>
            <a:ext cx="8001000" cy="499460"/>
          </a:xfrm>
          <a:ln>
            <a:solidFill>
              <a:schemeClr val="bg1"/>
            </a:solidFill>
          </a:ln>
        </p:spPr>
        <p:txBody>
          <a:bodyPr/>
          <a:lstStyle/>
          <a:p>
            <a:pPr algn="ctr"/>
            <a:r>
              <a:rPr lang="es-CO" sz="1600" b="1" i="1" dirty="0">
                <a:solidFill>
                  <a:srgbClr val="5D7B9A"/>
                </a:solidFill>
                <a:latin typeface="Arial" charset="0"/>
                <a:ea typeface="Arial" charset="0"/>
                <a:cs typeface="Arial" charset="0"/>
              </a:rPr>
              <a:t>APROBACIÓN DEL PLAN DE AUDITORÍA AÑO 2022</a:t>
            </a:r>
          </a:p>
        </p:txBody>
      </p:sp>
      <p:cxnSp>
        <p:nvCxnSpPr>
          <p:cNvPr id="12" name="Conector recto 11"/>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73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103" y="1503732"/>
            <a:ext cx="9119755" cy="1143000"/>
          </a:xfrm>
        </p:spPr>
        <p:txBody>
          <a:bodyPr/>
          <a:lstStyle/>
          <a:p>
            <a:pPr algn="ctr"/>
            <a:r>
              <a:rPr lang="es-CO" sz="2400" b="1" i="1" dirty="0">
                <a:solidFill>
                  <a:srgbClr val="5D7B9A"/>
                </a:solidFill>
                <a:latin typeface="Arial" charset="0"/>
                <a:ea typeface="Arial" charset="0"/>
                <a:cs typeface="Arial" charset="0"/>
              </a:rPr>
              <a:t>DEFINICIÓN DEL PLAN DE AUDITORÍA AÑO 2022</a:t>
            </a:r>
          </a:p>
        </p:txBody>
      </p:sp>
      <p:sp>
        <p:nvSpPr>
          <p:cNvPr id="3" name="Slide Number Placeholder 2"/>
          <p:cNvSpPr>
            <a:spLocks noGrp="1"/>
          </p:cNvSpPr>
          <p:nvPr>
            <p:ph type="sldNum" sz="quarter" idx="4294967295"/>
          </p:nvPr>
        </p:nvSpPr>
        <p:spPr>
          <a:xfrm>
            <a:off x="0" y="7127875"/>
            <a:ext cx="71438" cy="153988"/>
          </a:xfrm>
        </p:spPr>
        <p:txBody>
          <a:bodyPr/>
          <a:lstStyle/>
          <a:p>
            <a:fld id="{1C026648-BCB3-47E3-8128-611D1202DC8A}" type="slidenum">
              <a:rPr lang="es-CO" smtClean="0"/>
              <a:pPr/>
              <a:t>2</a:t>
            </a:fld>
            <a:endParaRPr lang="es-CO"/>
          </a:p>
        </p:txBody>
      </p:sp>
      <p:sp>
        <p:nvSpPr>
          <p:cNvPr id="4" name="TextBox 3"/>
          <p:cNvSpPr txBox="1"/>
          <p:nvPr/>
        </p:nvSpPr>
        <p:spPr>
          <a:xfrm>
            <a:off x="2348941" y="2646732"/>
            <a:ext cx="7301753" cy="1477328"/>
          </a:xfrm>
          <a:prstGeom prst="rect">
            <a:avLst/>
          </a:prstGeom>
          <a:noFill/>
        </p:spPr>
        <p:txBody>
          <a:bodyPr wrap="square" lIns="91440" tIns="45720" rIns="91440" bIns="45720" rtlCol="0" anchor="t">
            <a:spAutoFit/>
          </a:bodyPr>
          <a:lstStyle/>
          <a:p>
            <a:r>
              <a:rPr lang="es-CO" dirty="0">
                <a:latin typeface="Cambria"/>
                <a:ea typeface="Cambria" charset="0"/>
                <a:cs typeface="Cambria" charset="0"/>
              </a:rPr>
              <a:t>El direccionamiento de las actividades de Auditoría Interna se define antes del inicio del periodo por medio del “Plan de auditoría”, construido a través de un análisis detallado de la organización, considerando la exposición de los riesgos internos y externos que puedan afectar el cumplimiento de sus objetivos estratégicos.  </a:t>
            </a:r>
          </a:p>
        </p:txBody>
      </p:sp>
      <p:sp>
        <p:nvSpPr>
          <p:cNvPr id="5" name="Title 1">
            <a:extLst>
              <a:ext uri="{FF2B5EF4-FFF2-40B4-BE49-F238E27FC236}">
                <a16:creationId xmlns:a16="http://schemas.microsoft.com/office/drawing/2014/main" id="{C8074309-269B-4989-8557-2D44B3CD33EF}"/>
              </a:ext>
            </a:extLst>
          </p:cNvPr>
          <p:cNvSpPr txBox="1">
            <a:spLocks/>
          </p:cNvSpPr>
          <p:nvPr/>
        </p:nvSpPr>
        <p:spPr>
          <a:xfrm>
            <a:off x="2282680" y="3630602"/>
            <a:ext cx="6546752" cy="9869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i="1" dirty="0">
                <a:solidFill>
                  <a:schemeClr val="bg1">
                    <a:lumMod val="75000"/>
                  </a:schemeClr>
                </a:solidFill>
                <a:latin typeface="Cambria" panose="02040503050406030204" pitchFamily="18" charset="0"/>
              </a:rPr>
              <a:t>* En el desarrollo de la presentación, se resaltarán algunos conceptos y/o aclaraciones en color gris, que son de carácter informativo para el Auditor y los cuales no se presentan al Comité de Auditoría.</a:t>
            </a:r>
            <a:endParaRPr lang="es-CO" sz="1050" dirty="0">
              <a:latin typeface="Cambria" panose="02040503050406030204" pitchFamily="18" charset="0"/>
            </a:endParaRPr>
          </a:p>
        </p:txBody>
      </p:sp>
      <p:cxnSp>
        <p:nvCxnSpPr>
          <p:cNvPr id="18" name="Conector recto 17"/>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4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09128"/>
            <a:ext cx="8001000" cy="1143000"/>
          </a:xfrm>
        </p:spPr>
        <p:txBody>
          <a:bodyPr/>
          <a:lstStyle/>
          <a:p>
            <a:r>
              <a:rPr lang="es-CO" sz="2400" b="1" i="1" dirty="0">
                <a:solidFill>
                  <a:srgbClr val="5D7B9A"/>
                </a:solidFill>
                <a:latin typeface="Arial" charset="0"/>
                <a:ea typeface="Arial" charset="0"/>
                <a:cs typeface="Arial" charset="0"/>
              </a:rPr>
              <a:t>DEFINICIÓN DEL PLAN DE AUDITORÍA AÑO 2022</a:t>
            </a:r>
          </a:p>
        </p:txBody>
      </p:sp>
      <p:sp>
        <p:nvSpPr>
          <p:cNvPr id="3" name="Slide Number Placeholder 2"/>
          <p:cNvSpPr>
            <a:spLocks noGrp="1"/>
          </p:cNvSpPr>
          <p:nvPr>
            <p:ph type="sldNum" sz="quarter" idx="4294967295"/>
          </p:nvPr>
        </p:nvSpPr>
        <p:spPr>
          <a:xfrm>
            <a:off x="0" y="7127875"/>
            <a:ext cx="71438" cy="153988"/>
          </a:xfrm>
        </p:spPr>
        <p:txBody>
          <a:bodyPr/>
          <a:lstStyle/>
          <a:p>
            <a:fld id="{1C026648-BCB3-47E3-8128-611D1202DC8A}" type="slidenum">
              <a:rPr lang="es-CO" smtClean="0"/>
              <a:pPr/>
              <a:t>3</a:t>
            </a:fld>
            <a:endParaRPr lang="es-CO"/>
          </a:p>
        </p:txBody>
      </p:sp>
      <p:sp>
        <p:nvSpPr>
          <p:cNvPr id="29" name="Chevron 28"/>
          <p:cNvSpPr/>
          <p:nvPr/>
        </p:nvSpPr>
        <p:spPr bwMode="ltGray">
          <a:xfrm>
            <a:off x="2575248" y="1427305"/>
            <a:ext cx="1919377" cy="1045343"/>
          </a:xfrm>
          <a:prstGeom prst="chevron">
            <a:avLst>
              <a:gd name="adj" fmla="val 31595"/>
            </a:avLst>
          </a:prstGeom>
          <a:solidFill>
            <a:srgbClr val="898B8D"/>
          </a:solidFill>
          <a:ln w="3175">
            <a:solidFill>
              <a:srgbClr val="89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bg1"/>
              </a:solidFill>
              <a:latin typeface="Arial" charset="0"/>
              <a:ea typeface="Arial" charset="0"/>
              <a:cs typeface="Arial" charset="0"/>
            </a:endParaRPr>
          </a:p>
        </p:txBody>
      </p:sp>
      <p:sp>
        <p:nvSpPr>
          <p:cNvPr id="30" name="Text Box 11"/>
          <p:cNvSpPr txBox="1">
            <a:spLocks noChangeAspect="1" noChangeArrowheads="1"/>
          </p:cNvSpPr>
          <p:nvPr/>
        </p:nvSpPr>
        <p:spPr bwMode="gray">
          <a:xfrm>
            <a:off x="2909046" y="1547931"/>
            <a:ext cx="1287691" cy="689589"/>
          </a:xfrm>
          <a:prstGeom prst="rect">
            <a:avLst/>
          </a:prstGeom>
          <a:solidFill>
            <a:srgbClr val="898B8D"/>
          </a:solidFill>
          <a:ln w="9525">
            <a:noFill/>
            <a:miter lim="800000"/>
            <a:headEnd/>
            <a:tailEnd/>
          </a:ln>
        </p:spPr>
        <p:txBody>
          <a:bodyPr wrap="square" lIns="90000" tIns="90000" rIns="72000" bIns="90000">
            <a:spAutoFit/>
          </a:bodyPr>
          <a:lstStyle/>
          <a:p>
            <a:pPr algn="ctr" defTabSz="801688">
              <a:spcBef>
                <a:spcPct val="20000"/>
              </a:spcBef>
            </a:pPr>
            <a:r>
              <a:rPr lang="es-CO" sz="1100" b="1" i="1">
                <a:solidFill>
                  <a:schemeClr val="bg1"/>
                </a:solidFill>
                <a:latin typeface="Arial" charset="0"/>
                <a:ea typeface="Arial" charset="0"/>
                <a:cs typeface="Arial" charset="0"/>
              </a:rPr>
              <a:t>Definición del Alcance del Plan de Auditoría </a:t>
            </a:r>
          </a:p>
        </p:txBody>
      </p:sp>
      <p:sp>
        <p:nvSpPr>
          <p:cNvPr id="31" name="Chevron 30"/>
          <p:cNvSpPr/>
          <p:nvPr/>
        </p:nvSpPr>
        <p:spPr bwMode="ltGray">
          <a:xfrm>
            <a:off x="2588700" y="3000878"/>
            <a:ext cx="1907104" cy="1022015"/>
          </a:xfrm>
          <a:prstGeom prst="chevron">
            <a:avLst>
              <a:gd name="adj" fmla="val 31595"/>
            </a:avLst>
          </a:prstGeom>
          <a:solidFill>
            <a:srgbClr val="465B7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bg1"/>
              </a:solidFill>
              <a:latin typeface="Arial" charset="0"/>
              <a:ea typeface="Arial" charset="0"/>
              <a:cs typeface="Arial" charset="0"/>
            </a:endParaRPr>
          </a:p>
        </p:txBody>
      </p:sp>
      <p:sp>
        <p:nvSpPr>
          <p:cNvPr id="32" name="Text Box 11"/>
          <p:cNvSpPr txBox="1">
            <a:spLocks noChangeAspect="1" noChangeArrowheads="1"/>
          </p:cNvSpPr>
          <p:nvPr/>
        </p:nvSpPr>
        <p:spPr bwMode="gray">
          <a:xfrm>
            <a:off x="2883880" y="3056983"/>
            <a:ext cx="1312863" cy="858866"/>
          </a:xfrm>
          <a:prstGeom prst="rect">
            <a:avLst/>
          </a:prstGeom>
          <a:solidFill>
            <a:srgbClr val="465B74"/>
          </a:solidFill>
          <a:ln w="9525">
            <a:noFill/>
            <a:miter lim="800000"/>
            <a:headEnd/>
            <a:tailEnd/>
          </a:ln>
        </p:spPr>
        <p:txBody>
          <a:bodyPr lIns="90000" tIns="90000" rIns="72000" bIns="90000">
            <a:spAutoFit/>
          </a:bodyPr>
          <a:lstStyle/>
          <a:p>
            <a:pPr algn="ctr" defTabSz="801688">
              <a:spcBef>
                <a:spcPct val="20000"/>
              </a:spcBef>
            </a:pPr>
            <a:r>
              <a:rPr lang="es-CO" sz="1100" b="1" i="1">
                <a:solidFill>
                  <a:schemeClr val="bg1"/>
                </a:solidFill>
                <a:latin typeface="Arial" charset="0"/>
                <a:ea typeface="Arial" charset="0"/>
                <a:cs typeface="Arial" charset="0"/>
              </a:rPr>
              <a:t>Identificación de los Objetivos estratégicos, visión y misión</a:t>
            </a:r>
          </a:p>
        </p:txBody>
      </p:sp>
      <p:sp>
        <p:nvSpPr>
          <p:cNvPr id="33" name="Chevron 32"/>
          <p:cNvSpPr/>
          <p:nvPr/>
        </p:nvSpPr>
        <p:spPr bwMode="ltGray">
          <a:xfrm>
            <a:off x="5885460" y="2991060"/>
            <a:ext cx="1912694" cy="1010939"/>
          </a:xfrm>
          <a:prstGeom prst="chevron">
            <a:avLst>
              <a:gd name="adj" fmla="val 31595"/>
            </a:avLst>
          </a:prstGeom>
          <a:solidFill>
            <a:srgbClr val="5D7B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bg1"/>
              </a:solidFill>
              <a:latin typeface="Arial" charset="0"/>
              <a:ea typeface="Arial" charset="0"/>
              <a:cs typeface="Arial" charset="0"/>
            </a:endParaRPr>
          </a:p>
        </p:txBody>
      </p:sp>
      <p:sp>
        <p:nvSpPr>
          <p:cNvPr id="34" name="Text Box 11"/>
          <p:cNvSpPr txBox="1">
            <a:spLocks noChangeAspect="1" noChangeArrowheads="1"/>
          </p:cNvSpPr>
          <p:nvPr/>
        </p:nvSpPr>
        <p:spPr bwMode="gray">
          <a:xfrm>
            <a:off x="6196327" y="3193717"/>
            <a:ext cx="1312863" cy="551090"/>
          </a:xfrm>
          <a:prstGeom prst="rect">
            <a:avLst/>
          </a:prstGeom>
          <a:solidFill>
            <a:srgbClr val="5D7B9A"/>
          </a:solidFill>
          <a:ln w="9525">
            <a:noFill/>
            <a:miter lim="800000"/>
            <a:headEnd/>
            <a:tailEnd/>
          </a:ln>
        </p:spPr>
        <p:txBody>
          <a:bodyPr lIns="90000" tIns="90000" rIns="72000" bIns="90000">
            <a:spAutoFit/>
          </a:bodyPr>
          <a:lstStyle/>
          <a:p>
            <a:pPr algn="ctr" defTabSz="801688">
              <a:spcBef>
                <a:spcPct val="20000"/>
              </a:spcBef>
            </a:pPr>
            <a:r>
              <a:rPr lang="es-CO" sz="1200" b="1" i="1">
                <a:solidFill>
                  <a:schemeClr val="bg1"/>
                </a:solidFill>
                <a:latin typeface="Arial" charset="0"/>
                <a:ea typeface="Arial" charset="0"/>
                <a:cs typeface="Arial" charset="0"/>
              </a:rPr>
              <a:t>Análisis de información</a:t>
            </a:r>
          </a:p>
        </p:txBody>
      </p:sp>
      <p:sp>
        <p:nvSpPr>
          <p:cNvPr id="36" name="Chevron 35"/>
          <p:cNvSpPr/>
          <p:nvPr/>
        </p:nvSpPr>
        <p:spPr bwMode="ltGray">
          <a:xfrm>
            <a:off x="2627236" y="4602123"/>
            <a:ext cx="1908892" cy="1031595"/>
          </a:xfrm>
          <a:prstGeom prst="chevron">
            <a:avLst>
              <a:gd name="adj" fmla="val 31595"/>
            </a:avLst>
          </a:prstGeom>
          <a:solidFill>
            <a:srgbClr val="898B8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bg1"/>
              </a:solidFill>
              <a:latin typeface="Arial" charset="0"/>
              <a:ea typeface="Arial" charset="0"/>
              <a:cs typeface="Arial" charset="0"/>
            </a:endParaRPr>
          </a:p>
        </p:txBody>
      </p:sp>
      <p:sp>
        <p:nvSpPr>
          <p:cNvPr id="41" name="Text Box 11"/>
          <p:cNvSpPr txBox="1">
            <a:spLocks noChangeAspect="1" noChangeArrowheads="1"/>
          </p:cNvSpPr>
          <p:nvPr/>
        </p:nvSpPr>
        <p:spPr bwMode="gray">
          <a:xfrm>
            <a:off x="2847427" y="4752802"/>
            <a:ext cx="1465729" cy="689589"/>
          </a:xfrm>
          <a:prstGeom prst="rect">
            <a:avLst/>
          </a:prstGeom>
          <a:solidFill>
            <a:srgbClr val="898B8D"/>
          </a:solidFill>
          <a:ln w="9525">
            <a:noFill/>
            <a:miter lim="800000"/>
            <a:headEnd/>
            <a:tailEnd/>
          </a:ln>
        </p:spPr>
        <p:txBody>
          <a:bodyPr wrap="square" lIns="90000" tIns="90000" rIns="72000" bIns="90000">
            <a:spAutoFit/>
          </a:bodyPr>
          <a:lstStyle/>
          <a:p>
            <a:pPr algn="ctr" defTabSz="801688">
              <a:spcBef>
                <a:spcPct val="20000"/>
              </a:spcBef>
            </a:pPr>
            <a:r>
              <a:rPr lang="es-CO" sz="1100" b="1" i="1">
                <a:solidFill>
                  <a:schemeClr val="bg1"/>
                </a:solidFill>
                <a:latin typeface="Arial" charset="0"/>
                <a:ea typeface="Arial" charset="0"/>
                <a:cs typeface="Arial" charset="0"/>
              </a:rPr>
              <a:t>Identificación de factores de riesgo interno /externo </a:t>
            </a:r>
          </a:p>
        </p:txBody>
      </p:sp>
      <p:sp>
        <p:nvSpPr>
          <p:cNvPr id="45" name="Chevron 44"/>
          <p:cNvSpPr/>
          <p:nvPr/>
        </p:nvSpPr>
        <p:spPr bwMode="ltGray">
          <a:xfrm>
            <a:off x="8632521" y="2970790"/>
            <a:ext cx="1912694" cy="1032511"/>
          </a:xfrm>
          <a:prstGeom prst="chevron">
            <a:avLst>
              <a:gd name="adj" fmla="val 31595"/>
            </a:avLst>
          </a:prstGeom>
          <a:solidFill>
            <a:srgbClr val="A6A6A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bg1"/>
              </a:solidFill>
              <a:latin typeface="Arial" charset="0"/>
              <a:ea typeface="Arial" charset="0"/>
              <a:cs typeface="Arial" charset="0"/>
            </a:endParaRPr>
          </a:p>
        </p:txBody>
      </p:sp>
      <p:sp>
        <p:nvSpPr>
          <p:cNvPr id="60" name="Text Box 11"/>
          <p:cNvSpPr txBox="1">
            <a:spLocks noChangeAspect="1" noChangeArrowheads="1"/>
          </p:cNvSpPr>
          <p:nvPr/>
        </p:nvSpPr>
        <p:spPr bwMode="gray">
          <a:xfrm>
            <a:off x="8924313" y="3026207"/>
            <a:ext cx="1312863" cy="920422"/>
          </a:xfrm>
          <a:prstGeom prst="rect">
            <a:avLst/>
          </a:prstGeom>
          <a:solidFill>
            <a:schemeClr val="bg1">
              <a:lumMod val="65000"/>
            </a:schemeClr>
          </a:solidFill>
          <a:ln w="9525">
            <a:noFill/>
            <a:miter lim="800000"/>
            <a:headEnd/>
            <a:tailEnd/>
          </a:ln>
        </p:spPr>
        <p:txBody>
          <a:bodyPr lIns="90000" tIns="90000" rIns="72000" bIns="90000">
            <a:spAutoFit/>
          </a:bodyPr>
          <a:lstStyle/>
          <a:p>
            <a:pPr algn="ctr" defTabSz="801688">
              <a:spcBef>
                <a:spcPct val="20000"/>
              </a:spcBef>
            </a:pPr>
            <a:r>
              <a:rPr lang="es-CO" sz="1200" b="1" i="1">
                <a:solidFill>
                  <a:schemeClr val="bg1"/>
                </a:solidFill>
                <a:latin typeface="Arial" charset="0"/>
                <a:ea typeface="Arial" charset="0"/>
                <a:cs typeface="Arial" charset="0"/>
              </a:rPr>
              <a:t>Análisis del Riesgo inherente y residual </a:t>
            </a:r>
          </a:p>
        </p:txBody>
      </p:sp>
      <p:sp>
        <p:nvSpPr>
          <p:cNvPr id="61" name="Oval 60"/>
          <p:cNvSpPr/>
          <p:nvPr/>
        </p:nvSpPr>
        <p:spPr bwMode="ltGray">
          <a:xfrm>
            <a:off x="8710846" y="4742587"/>
            <a:ext cx="1611273" cy="1170895"/>
          </a:xfrm>
          <a:prstGeom prst="ellipse">
            <a:avLst/>
          </a:prstGeom>
          <a:solidFill>
            <a:srgbClr val="95331B"/>
          </a:solidFill>
          <a:ln w="31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endParaRPr lang="es-CO" sz="1200" b="1" i="1">
              <a:solidFill>
                <a:schemeClr val="accent4">
                  <a:lumMod val="75000"/>
                </a:schemeClr>
              </a:solidFill>
              <a:latin typeface="Arial" charset="0"/>
              <a:ea typeface="Arial" charset="0"/>
              <a:cs typeface="Arial" charset="0"/>
            </a:endParaRPr>
          </a:p>
        </p:txBody>
      </p:sp>
      <p:sp>
        <p:nvSpPr>
          <p:cNvPr id="62" name="Text Box 11"/>
          <p:cNvSpPr txBox="1">
            <a:spLocks noChangeAspect="1" noChangeArrowheads="1"/>
          </p:cNvSpPr>
          <p:nvPr/>
        </p:nvSpPr>
        <p:spPr bwMode="gray">
          <a:xfrm>
            <a:off x="8897416" y="4976020"/>
            <a:ext cx="1212995" cy="735756"/>
          </a:xfrm>
          <a:prstGeom prst="rect">
            <a:avLst/>
          </a:prstGeom>
          <a:solidFill>
            <a:srgbClr val="95331B"/>
          </a:solidFill>
          <a:ln w="9525">
            <a:noFill/>
            <a:miter lim="800000"/>
            <a:headEnd/>
            <a:tailEnd/>
          </a:ln>
        </p:spPr>
        <p:txBody>
          <a:bodyPr wrap="square" lIns="90000" tIns="90000" rIns="72000" bIns="90000">
            <a:spAutoFit/>
          </a:bodyPr>
          <a:lstStyle/>
          <a:p>
            <a:pPr algn="ctr" defTabSz="801688">
              <a:spcBef>
                <a:spcPct val="20000"/>
              </a:spcBef>
            </a:pPr>
            <a:r>
              <a:rPr lang="es-CO" sz="1200" b="1" i="1" dirty="0">
                <a:solidFill>
                  <a:schemeClr val="bg1"/>
                </a:solidFill>
                <a:latin typeface="Arial" charset="0"/>
                <a:ea typeface="Arial" charset="0"/>
                <a:cs typeface="Arial" charset="0"/>
              </a:rPr>
              <a:t>Plan de Auditoría año 2022</a:t>
            </a:r>
          </a:p>
        </p:txBody>
      </p:sp>
      <p:sp>
        <p:nvSpPr>
          <p:cNvPr id="63" name="Freeform 102"/>
          <p:cNvSpPr>
            <a:spLocks/>
          </p:cNvSpPr>
          <p:nvPr/>
        </p:nvSpPr>
        <p:spPr bwMode="auto">
          <a:xfrm rot="10800000">
            <a:off x="2147312" y="1418747"/>
            <a:ext cx="553213" cy="1064531"/>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95331B"/>
          </a:solidFill>
          <a:ln w="1588" cap="rnd">
            <a:noFill/>
            <a:prstDash val="solid"/>
            <a:round/>
            <a:headEnd/>
            <a:tailEnd/>
          </a:ln>
        </p:spPr>
        <p:txBody>
          <a:bodyPr/>
          <a:lstStyle/>
          <a:p>
            <a:pPr>
              <a:defRPr/>
            </a:pPr>
            <a:endParaRPr lang="es-CO" kern="0">
              <a:solidFill>
                <a:sysClr val="windowText" lastClr="000000"/>
              </a:solidFill>
              <a:latin typeface="Arial" charset="0"/>
              <a:ea typeface="Arial" charset="0"/>
              <a:cs typeface="Arial" charset="0"/>
            </a:endParaRPr>
          </a:p>
        </p:txBody>
      </p:sp>
      <p:sp>
        <p:nvSpPr>
          <p:cNvPr id="64" name="Rectangle 61"/>
          <p:cNvSpPr>
            <a:spLocks noChangeArrowheads="1"/>
          </p:cNvSpPr>
          <p:nvPr/>
        </p:nvSpPr>
        <p:spPr bwMode="auto">
          <a:xfrm>
            <a:off x="2337662" y="1545306"/>
            <a:ext cx="273496" cy="738664"/>
          </a:xfrm>
          <a:prstGeom prst="rect">
            <a:avLst/>
          </a:prstGeom>
          <a:solidFill>
            <a:srgbClr val="95331B"/>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s-CO" altLang="en-US" sz="4800" b="1" i="1">
                <a:solidFill>
                  <a:srgbClr val="FFFFFF"/>
                </a:solidFill>
                <a:latin typeface="Arial" charset="0"/>
                <a:ea typeface="Arial" charset="0"/>
                <a:cs typeface="Arial" charset="0"/>
              </a:rPr>
              <a:t>1</a:t>
            </a:r>
            <a:endParaRPr lang="es-CO" altLang="en-US" sz="1100">
              <a:latin typeface="Arial" charset="0"/>
              <a:ea typeface="Arial" charset="0"/>
              <a:cs typeface="Arial" charset="0"/>
            </a:endParaRPr>
          </a:p>
        </p:txBody>
      </p:sp>
      <p:sp>
        <p:nvSpPr>
          <p:cNvPr id="65" name="Freeform 102"/>
          <p:cNvSpPr>
            <a:spLocks/>
          </p:cNvSpPr>
          <p:nvPr/>
        </p:nvSpPr>
        <p:spPr bwMode="auto">
          <a:xfrm rot="10800000">
            <a:off x="2147314" y="2985905"/>
            <a:ext cx="574815" cy="1041200"/>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95331B"/>
          </a:solidFill>
          <a:ln w="1588" cap="rnd">
            <a:noFill/>
            <a:prstDash val="solid"/>
            <a:round/>
            <a:headEnd/>
            <a:tailEnd/>
          </a:ln>
        </p:spPr>
        <p:txBody>
          <a:bodyPr/>
          <a:lstStyle/>
          <a:p>
            <a:pPr>
              <a:defRPr/>
            </a:pPr>
            <a:endParaRPr lang="es-CO" kern="0">
              <a:solidFill>
                <a:sysClr val="windowText" lastClr="000000"/>
              </a:solidFill>
              <a:latin typeface="Arial" charset="0"/>
              <a:ea typeface="Arial" charset="0"/>
              <a:cs typeface="Arial" charset="0"/>
            </a:endParaRPr>
          </a:p>
        </p:txBody>
      </p:sp>
      <p:sp>
        <p:nvSpPr>
          <p:cNvPr id="66" name="Rectangle 61"/>
          <p:cNvSpPr>
            <a:spLocks noChangeArrowheads="1"/>
          </p:cNvSpPr>
          <p:nvPr/>
        </p:nvSpPr>
        <p:spPr bwMode="auto">
          <a:xfrm>
            <a:off x="2321392" y="3127719"/>
            <a:ext cx="144511" cy="738664"/>
          </a:xfrm>
          <a:prstGeom prst="rect">
            <a:avLst/>
          </a:prstGeom>
          <a:solidFill>
            <a:srgbClr val="95331B"/>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s-CO" altLang="en-US" sz="4800" b="1" i="1">
                <a:solidFill>
                  <a:srgbClr val="FFFFFF"/>
                </a:solidFill>
                <a:latin typeface="Arial" charset="0"/>
                <a:ea typeface="Arial" charset="0"/>
                <a:cs typeface="Arial" charset="0"/>
              </a:rPr>
              <a:t>2</a:t>
            </a:r>
            <a:endParaRPr lang="es-CO" altLang="en-US" sz="1100">
              <a:latin typeface="Arial" charset="0"/>
              <a:ea typeface="Arial" charset="0"/>
              <a:cs typeface="Arial" charset="0"/>
            </a:endParaRPr>
          </a:p>
        </p:txBody>
      </p:sp>
      <p:sp>
        <p:nvSpPr>
          <p:cNvPr id="67" name="Freeform 102"/>
          <p:cNvSpPr>
            <a:spLocks/>
          </p:cNvSpPr>
          <p:nvPr/>
        </p:nvSpPr>
        <p:spPr bwMode="auto">
          <a:xfrm rot="10800000">
            <a:off x="5402658" y="2980427"/>
            <a:ext cx="622121" cy="1018631"/>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95331B"/>
          </a:solidFill>
          <a:ln w="1588" cap="rnd">
            <a:noFill/>
            <a:prstDash val="solid"/>
            <a:round/>
            <a:headEnd/>
            <a:tailEnd/>
          </a:ln>
        </p:spPr>
        <p:txBody>
          <a:bodyPr/>
          <a:lstStyle/>
          <a:p>
            <a:pPr>
              <a:defRPr/>
            </a:pPr>
            <a:endParaRPr lang="es-CO" kern="0">
              <a:solidFill>
                <a:sysClr val="windowText" lastClr="000000"/>
              </a:solidFill>
              <a:latin typeface="Arial" charset="0"/>
              <a:ea typeface="Arial" charset="0"/>
              <a:cs typeface="Arial" charset="0"/>
            </a:endParaRPr>
          </a:p>
        </p:txBody>
      </p:sp>
      <p:sp>
        <p:nvSpPr>
          <p:cNvPr id="68" name="Rectangle 61"/>
          <p:cNvSpPr>
            <a:spLocks noChangeArrowheads="1"/>
          </p:cNvSpPr>
          <p:nvPr/>
        </p:nvSpPr>
        <p:spPr bwMode="auto">
          <a:xfrm>
            <a:off x="5618599" y="3097404"/>
            <a:ext cx="358536" cy="738664"/>
          </a:xfrm>
          <a:prstGeom prst="rect">
            <a:avLst/>
          </a:prstGeom>
          <a:solidFill>
            <a:srgbClr val="95331B"/>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s-CO" altLang="en-US" sz="4800" b="1" i="1">
                <a:solidFill>
                  <a:srgbClr val="FFFFFF"/>
                </a:solidFill>
                <a:latin typeface="Arial" charset="0"/>
                <a:ea typeface="Arial" charset="0"/>
                <a:cs typeface="Arial" charset="0"/>
              </a:rPr>
              <a:t>4</a:t>
            </a:r>
            <a:endParaRPr lang="es-CO" altLang="en-US" sz="1100">
              <a:latin typeface="Arial" charset="0"/>
              <a:ea typeface="Arial" charset="0"/>
              <a:cs typeface="Arial" charset="0"/>
            </a:endParaRPr>
          </a:p>
        </p:txBody>
      </p:sp>
      <p:sp>
        <p:nvSpPr>
          <p:cNvPr id="69" name="Freeform 102"/>
          <p:cNvSpPr>
            <a:spLocks/>
          </p:cNvSpPr>
          <p:nvPr/>
        </p:nvSpPr>
        <p:spPr bwMode="auto">
          <a:xfrm rot="10800000">
            <a:off x="2148406" y="4591490"/>
            <a:ext cx="583519" cy="1041200"/>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95331B"/>
          </a:solidFill>
          <a:ln w="1588" cap="rnd">
            <a:noFill/>
            <a:prstDash val="solid"/>
            <a:round/>
            <a:headEnd/>
            <a:tailEnd/>
          </a:ln>
        </p:spPr>
        <p:txBody>
          <a:bodyPr/>
          <a:lstStyle/>
          <a:p>
            <a:pPr>
              <a:defRPr/>
            </a:pPr>
            <a:endParaRPr lang="es-CO" kern="0">
              <a:solidFill>
                <a:sysClr val="windowText" lastClr="000000"/>
              </a:solidFill>
              <a:latin typeface="Arial" charset="0"/>
              <a:ea typeface="Arial" charset="0"/>
              <a:cs typeface="Arial" charset="0"/>
            </a:endParaRPr>
          </a:p>
        </p:txBody>
      </p:sp>
      <p:sp>
        <p:nvSpPr>
          <p:cNvPr id="70" name="Rectangle 61"/>
          <p:cNvSpPr>
            <a:spLocks noChangeArrowheads="1"/>
          </p:cNvSpPr>
          <p:nvPr/>
        </p:nvSpPr>
        <p:spPr bwMode="auto">
          <a:xfrm>
            <a:off x="2331807" y="4752802"/>
            <a:ext cx="358536" cy="738664"/>
          </a:xfrm>
          <a:prstGeom prst="rect">
            <a:avLst/>
          </a:prstGeom>
          <a:solidFill>
            <a:srgbClr val="95331B"/>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s-CO" altLang="en-US" sz="4800" b="1" i="1">
                <a:solidFill>
                  <a:srgbClr val="FFFFFF"/>
                </a:solidFill>
                <a:latin typeface="Arial" charset="0"/>
                <a:ea typeface="Arial" charset="0"/>
                <a:cs typeface="Arial" charset="0"/>
              </a:rPr>
              <a:t>3</a:t>
            </a:r>
            <a:endParaRPr lang="es-CO" altLang="en-US" sz="1100">
              <a:latin typeface="Arial" charset="0"/>
              <a:ea typeface="Arial" charset="0"/>
              <a:cs typeface="Arial" charset="0"/>
            </a:endParaRPr>
          </a:p>
        </p:txBody>
      </p:sp>
      <p:sp>
        <p:nvSpPr>
          <p:cNvPr id="71" name="Freeform 102"/>
          <p:cNvSpPr>
            <a:spLocks/>
          </p:cNvSpPr>
          <p:nvPr/>
        </p:nvSpPr>
        <p:spPr bwMode="auto">
          <a:xfrm rot="10800000">
            <a:off x="8175990" y="2970790"/>
            <a:ext cx="599394" cy="1041200"/>
          </a:xfrm>
          <a:custGeom>
            <a:avLst/>
            <a:gdLst>
              <a:gd name="T0" fmla="*/ 0 w 1288"/>
              <a:gd name="T1" fmla="*/ 2564 h 2564"/>
              <a:gd name="T2" fmla="*/ 0 w 1288"/>
              <a:gd name="T3" fmla="*/ 0 h 2564"/>
              <a:gd name="T4" fmla="*/ 148 w 1288"/>
              <a:gd name="T5" fmla="*/ 8 h 2564"/>
              <a:gd name="T6" fmla="*/ 272 w 1288"/>
              <a:gd name="T7" fmla="*/ 24 h 2564"/>
              <a:gd name="T8" fmla="*/ 388 w 1288"/>
              <a:gd name="T9" fmla="*/ 60 h 2564"/>
              <a:gd name="T10" fmla="*/ 476 w 1288"/>
              <a:gd name="T11" fmla="*/ 88 h 2564"/>
              <a:gd name="T12" fmla="*/ 604 w 1288"/>
              <a:gd name="T13" fmla="*/ 148 h 2564"/>
              <a:gd name="T14" fmla="*/ 684 w 1288"/>
              <a:gd name="T15" fmla="*/ 192 h 2564"/>
              <a:gd name="T16" fmla="*/ 760 w 1288"/>
              <a:gd name="T17" fmla="*/ 244 h 2564"/>
              <a:gd name="T18" fmla="*/ 856 w 1288"/>
              <a:gd name="T19" fmla="*/ 320 h 2564"/>
              <a:gd name="T20" fmla="*/ 956 w 1288"/>
              <a:gd name="T21" fmla="*/ 424 h 2564"/>
              <a:gd name="T22" fmla="*/ 1016 w 1288"/>
              <a:gd name="T23" fmla="*/ 496 h 2564"/>
              <a:gd name="T24" fmla="*/ 1064 w 1288"/>
              <a:gd name="T25" fmla="*/ 560 h 2564"/>
              <a:gd name="T26" fmla="*/ 1108 w 1288"/>
              <a:gd name="T27" fmla="*/ 628 h 2564"/>
              <a:gd name="T28" fmla="*/ 1156 w 1288"/>
              <a:gd name="T29" fmla="*/ 720 h 2564"/>
              <a:gd name="T30" fmla="*/ 1208 w 1288"/>
              <a:gd name="T31" fmla="*/ 836 h 2564"/>
              <a:gd name="T32" fmla="*/ 1236 w 1288"/>
              <a:gd name="T33" fmla="*/ 916 h 2564"/>
              <a:gd name="T34" fmla="*/ 1260 w 1288"/>
              <a:gd name="T35" fmla="*/ 1028 h 2564"/>
              <a:gd name="T36" fmla="*/ 1280 w 1288"/>
              <a:gd name="T37" fmla="*/ 1148 h 2564"/>
              <a:gd name="T38" fmla="*/ 1288 w 1288"/>
              <a:gd name="T39" fmla="*/ 1252 h 2564"/>
              <a:gd name="T40" fmla="*/ 1284 w 1288"/>
              <a:gd name="T41" fmla="*/ 1344 h 2564"/>
              <a:gd name="T42" fmla="*/ 1268 w 1288"/>
              <a:gd name="T43" fmla="*/ 1512 h 2564"/>
              <a:gd name="T44" fmla="*/ 1244 w 1288"/>
              <a:gd name="T45" fmla="*/ 1624 h 2564"/>
              <a:gd name="T46" fmla="*/ 1208 w 1288"/>
              <a:gd name="T47" fmla="*/ 1728 h 2564"/>
              <a:gd name="T48" fmla="*/ 1160 w 1288"/>
              <a:gd name="T49" fmla="*/ 1836 h 2564"/>
              <a:gd name="T50" fmla="*/ 1088 w 1288"/>
              <a:gd name="T51" fmla="*/ 1968 h 2564"/>
              <a:gd name="T52" fmla="*/ 1008 w 1288"/>
              <a:gd name="T53" fmla="*/ 2075 h 2564"/>
              <a:gd name="T54" fmla="*/ 932 w 1288"/>
              <a:gd name="T55" fmla="*/ 2164 h 2564"/>
              <a:gd name="T56" fmla="*/ 876 w 1288"/>
              <a:gd name="T57" fmla="*/ 2216 h 2564"/>
              <a:gd name="T58" fmla="*/ 788 w 1288"/>
              <a:gd name="T59" fmla="*/ 2296 h 2564"/>
              <a:gd name="T60" fmla="*/ 672 w 1288"/>
              <a:gd name="T61" fmla="*/ 2372 h 2564"/>
              <a:gd name="T62" fmla="*/ 592 w 1288"/>
              <a:gd name="T63" fmla="*/ 2420 h 2564"/>
              <a:gd name="T64" fmla="*/ 492 w 1288"/>
              <a:gd name="T65" fmla="*/ 2464 h 2564"/>
              <a:gd name="T66" fmla="*/ 396 w 1288"/>
              <a:gd name="T67" fmla="*/ 2495 h 2564"/>
              <a:gd name="T68" fmla="*/ 284 w 1288"/>
              <a:gd name="T69" fmla="*/ 2528 h 2564"/>
              <a:gd name="T70" fmla="*/ 192 w 1288"/>
              <a:gd name="T71" fmla="*/ 2548 h 2564"/>
              <a:gd name="T72" fmla="*/ 56 w 1288"/>
              <a:gd name="T73" fmla="*/ 2560 h 2564"/>
              <a:gd name="T74" fmla="*/ 0 w 1288"/>
              <a:gd name="T75" fmla="*/ 2564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8"/>
              <a:gd name="T115" fmla="*/ 0 h 2564"/>
              <a:gd name="T116" fmla="*/ 1288 w 1288"/>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8" h="2564">
                <a:moveTo>
                  <a:pt x="0" y="2564"/>
                </a:moveTo>
                <a:lnTo>
                  <a:pt x="0" y="0"/>
                </a:lnTo>
                <a:lnTo>
                  <a:pt x="148" y="8"/>
                </a:lnTo>
                <a:lnTo>
                  <a:pt x="272" y="24"/>
                </a:lnTo>
                <a:lnTo>
                  <a:pt x="388" y="60"/>
                </a:lnTo>
                <a:lnTo>
                  <a:pt x="476" y="88"/>
                </a:lnTo>
                <a:lnTo>
                  <a:pt x="604" y="148"/>
                </a:lnTo>
                <a:lnTo>
                  <a:pt x="684" y="192"/>
                </a:lnTo>
                <a:lnTo>
                  <a:pt x="760" y="244"/>
                </a:lnTo>
                <a:lnTo>
                  <a:pt x="856" y="320"/>
                </a:lnTo>
                <a:lnTo>
                  <a:pt x="956" y="424"/>
                </a:lnTo>
                <a:lnTo>
                  <a:pt x="1016" y="496"/>
                </a:lnTo>
                <a:lnTo>
                  <a:pt x="1064" y="560"/>
                </a:lnTo>
                <a:lnTo>
                  <a:pt x="1108" y="628"/>
                </a:lnTo>
                <a:lnTo>
                  <a:pt x="1156" y="720"/>
                </a:lnTo>
                <a:lnTo>
                  <a:pt x="1208" y="836"/>
                </a:lnTo>
                <a:lnTo>
                  <a:pt x="1236" y="916"/>
                </a:lnTo>
                <a:lnTo>
                  <a:pt x="1260" y="1028"/>
                </a:lnTo>
                <a:lnTo>
                  <a:pt x="1280" y="1148"/>
                </a:lnTo>
                <a:lnTo>
                  <a:pt x="1288" y="1252"/>
                </a:lnTo>
                <a:lnTo>
                  <a:pt x="1284" y="1344"/>
                </a:lnTo>
                <a:lnTo>
                  <a:pt x="1268" y="1512"/>
                </a:lnTo>
                <a:lnTo>
                  <a:pt x="1244" y="1624"/>
                </a:lnTo>
                <a:lnTo>
                  <a:pt x="1208" y="1728"/>
                </a:lnTo>
                <a:lnTo>
                  <a:pt x="1160" y="1836"/>
                </a:lnTo>
                <a:lnTo>
                  <a:pt x="1088" y="1968"/>
                </a:lnTo>
                <a:lnTo>
                  <a:pt x="1008" y="2075"/>
                </a:lnTo>
                <a:lnTo>
                  <a:pt x="932" y="2164"/>
                </a:lnTo>
                <a:lnTo>
                  <a:pt x="876" y="2216"/>
                </a:lnTo>
                <a:lnTo>
                  <a:pt x="788" y="2296"/>
                </a:lnTo>
                <a:lnTo>
                  <a:pt x="672" y="2372"/>
                </a:lnTo>
                <a:lnTo>
                  <a:pt x="592" y="2420"/>
                </a:lnTo>
                <a:lnTo>
                  <a:pt x="492" y="2464"/>
                </a:lnTo>
                <a:lnTo>
                  <a:pt x="396" y="2495"/>
                </a:lnTo>
                <a:lnTo>
                  <a:pt x="284" y="2528"/>
                </a:lnTo>
                <a:lnTo>
                  <a:pt x="192" y="2548"/>
                </a:lnTo>
                <a:lnTo>
                  <a:pt x="56" y="2560"/>
                </a:lnTo>
                <a:lnTo>
                  <a:pt x="0" y="2564"/>
                </a:lnTo>
                <a:close/>
              </a:path>
            </a:pathLst>
          </a:custGeom>
          <a:solidFill>
            <a:srgbClr val="95331B"/>
          </a:solidFill>
          <a:ln w="1588" cap="rnd">
            <a:noFill/>
            <a:prstDash val="solid"/>
            <a:round/>
            <a:headEnd/>
            <a:tailEnd/>
          </a:ln>
        </p:spPr>
        <p:txBody>
          <a:bodyPr/>
          <a:lstStyle/>
          <a:p>
            <a:pPr>
              <a:defRPr/>
            </a:pPr>
            <a:endParaRPr lang="es-CO" kern="0">
              <a:solidFill>
                <a:sysClr val="windowText" lastClr="000000"/>
              </a:solidFill>
              <a:latin typeface="Arial" charset="0"/>
              <a:ea typeface="Arial" charset="0"/>
              <a:cs typeface="Arial" charset="0"/>
            </a:endParaRPr>
          </a:p>
        </p:txBody>
      </p:sp>
      <p:sp>
        <p:nvSpPr>
          <p:cNvPr id="72" name="Rectangle 61"/>
          <p:cNvSpPr>
            <a:spLocks noChangeArrowheads="1"/>
          </p:cNvSpPr>
          <p:nvPr/>
        </p:nvSpPr>
        <p:spPr bwMode="auto">
          <a:xfrm>
            <a:off x="8360031" y="3131600"/>
            <a:ext cx="358536" cy="738664"/>
          </a:xfrm>
          <a:prstGeom prst="rect">
            <a:avLst/>
          </a:prstGeom>
          <a:solidFill>
            <a:srgbClr val="95331B"/>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r>
              <a:rPr lang="es-CO" altLang="en-US" sz="4800" b="1" i="1">
                <a:solidFill>
                  <a:srgbClr val="FFFFFF"/>
                </a:solidFill>
                <a:latin typeface="Arial" charset="0"/>
                <a:ea typeface="Arial" charset="0"/>
                <a:cs typeface="Arial" charset="0"/>
              </a:rPr>
              <a:t>5</a:t>
            </a:r>
            <a:endParaRPr lang="es-CO" altLang="en-US" sz="1100">
              <a:latin typeface="Arial" charset="0"/>
              <a:ea typeface="Arial" charset="0"/>
              <a:cs typeface="Arial" charset="0"/>
            </a:endParaRPr>
          </a:p>
        </p:txBody>
      </p:sp>
      <p:cxnSp>
        <p:nvCxnSpPr>
          <p:cNvPr id="7" name="Straight Arrow Connector 6"/>
          <p:cNvCxnSpPr>
            <a:endCxn id="67" idx="20"/>
          </p:cNvCxnSpPr>
          <p:nvPr/>
        </p:nvCxnSpPr>
        <p:spPr>
          <a:xfrm>
            <a:off x="4777914" y="3457195"/>
            <a:ext cx="626676" cy="79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61" idx="0"/>
          </p:cNvCxnSpPr>
          <p:nvPr/>
        </p:nvCxnSpPr>
        <p:spPr>
          <a:xfrm>
            <a:off x="9516482" y="4025868"/>
            <a:ext cx="1" cy="7167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77914" y="1938261"/>
            <a:ext cx="0" cy="31924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6" idx="3"/>
          </p:cNvCxnSpPr>
          <p:nvPr/>
        </p:nvCxnSpPr>
        <p:spPr>
          <a:xfrm flipV="1">
            <a:off x="4536128" y="5117920"/>
            <a:ext cx="241786"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00270" y="1949976"/>
            <a:ext cx="276465" cy="17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6"/>
          <p:cNvCxnSpPr/>
          <p:nvPr/>
        </p:nvCxnSpPr>
        <p:spPr>
          <a:xfrm>
            <a:off x="7787521" y="3486416"/>
            <a:ext cx="35942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59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p:cNvSpPr>
          <p:nvPr/>
        </p:nvSpPr>
        <p:spPr>
          <a:xfrm>
            <a:off x="1568827" y="874523"/>
            <a:ext cx="9144000" cy="151905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3525" algn="l"/>
            <a:r>
              <a:rPr lang="es-CO" sz="1400" dirty="0">
                <a:latin typeface="Cambria" charset="0"/>
                <a:ea typeface="Cambria" charset="0"/>
                <a:cs typeface="Cambria" charset="0"/>
              </a:rPr>
              <a:t>El alcance del Plan de Auditoría considera todos los procesos de negocio de la compañía ABC </a:t>
            </a:r>
            <a:r>
              <a:rPr lang="es-CO" sz="1400" dirty="0" err="1">
                <a:latin typeface="Cambria" charset="0"/>
                <a:ea typeface="Cambria" charset="0"/>
                <a:cs typeface="Cambria" charset="0"/>
              </a:rPr>
              <a:t>Minimarket</a:t>
            </a:r>
            <a:r>
              <a:rPr lang="es-CO" sz="1400" dirty="0">
                <a:latin typeface="Cambria" charset="0"/>
                <a:ea typeface="Cambria" charset="0"/>
                <a:cs typeface="Cambria" charset="0"/>
              </a:rPr>
              <a:t> con cubrimiento del Periodo de enero a diciembre del año 2022 para todas las sucursales de Punta Cana, Republica Dominicana.  </a:t>
            </a:r>
          </a:p>
          <a:p>
            <a:pPr marL="263525" algn="l"/>
            <a:endParaRPr lang="es-CO" sz="1400" dirty="0">
              <a:latin typeface="Cambria" charset="0"/>
              <a:ea typeface="Cambria" charset="0"/>
              <a:cs typeface="Cambria" charset="0"/>
            </a:endParaRPr>
          </a:p>
          <a:p>
            <a:pPr marL="263525" algn="l"/>
            <a:r>
              <a:rPr lang="es-CO" sz="1400" dirty="0">
                <a:latin typeface="Cambria" charset="0"/>
                <a:ea typeface="Cambria" charset="0"/>
                <a:cs typeface="Cambria" charset="0"/>
              </a:rPr>
              <a:t>La definición del Plan de Auditoría, consideró el análisis de la exposición de riesgo de cada uno de los procesos y/o subprocesos de la cadena de valor de la compañía, generando el siguiente resultado para cada uno de los macroprocesos</a:t>
            </a:r>
            <a:r>
              <a:rPr lang="es-CO" sz="1400" i="1" dirty="0">
                <a:latin typeface="Cambria" charset="0"/>
                <a:ea typeface="Cambria" charset="0"/>
                <a:cs typeface="Cambria" charset="0"/>
              </a:rPr>
              <a:t>:  </a:t>
            </a:r>
          </a:p>
          <a:p>
            <a:pPr marL="263525" algn="l"/>
            <a:endParaRPr lang="es-CO" sz="1400" i="1" dirty="0">
              <a:solidFill>
                <a:schemeClr val="bg1">
                  <a:lumMod val="85000"/>
                </a:schemeClr>
              </a:solidFill>
              <a:latin typeface="Cambria" charset="0"/>
              <a:ea typeface="Cambria" charset="0"/>
              <a:cs typeface="Cambria" charset="0"/>
            </a:endParaRPr>
          </a:p>
          <a:p>
            <a:pPr marL="263525" algn="l"/>
            <a:r>
              <a:rPr lang="es-CO" sz="1400" i="1" dirty="0">
                <a:solidFill>
                  <a:schemeClr val="bg1">
                    <a:lumMod val="75000"/>
                  </a:schemeClr>
                </a:solidFill>
                <a:latin typeface="Cambria" charset="0"/>
                <a:ea typeface="Cambria" charset="0"/>
                <a:cs typeface="Cambria" charset="0"/>
              </a:rPr>
              <a:t>(los siguientes </a:t>
            </a:r>
            <a:r>
              <a:rPr lang="es-CO" sz="1400" i="1" dirty="0" err="1">
                <a:solidFill>
                  <a:schemeClr val="bg1">
                    <a:lumMod val="75000"/>
                  </a:schemeClr>
                </a:solidFill>
                <a:latin typeface="Cambria" charset="0"/>
                <a:ea typeface="Cambria" charset="0"/>
                <a:cs typeface="Cambria" charset="0"/>
              </a:rPr>
              <a:t>slides</a:t>
            </a:r>
            <a:r>
              <a:rPr lang="es-CO" sz="1400" i="1" dirty="0">
                <a:solidFill>
                  <a:schemeClr val="bg1">
                    <a:lumMod val="75000"/>
                  </a:schemeClr>
                </a:solidFill>
                <a:latin typeface="Cambria" charset="0"/>
                <a:ea typeface="Cambria" charset="0"/>
                <a:cs typeface="Cambria" charset="0"/>
              </a:rPr>
              <a:t> de la presentación desarrollaran la base analítica de este resultado, para los macroprocesos con riesgo alto y moderado)</a:t>
            </a:r>
          </a:p>
        </p:txBody>
      </p:sp>
      <p:grpSp>
        <p:nvGrpSpPr>
          <p:cNvPr id="12" name="Group 11"/>
          <p:cNvGrpSpPr/>
          <p:nvPr/>
        </p:nvGrpSpPr>
        <p:grpSpPr>
          <a:xfrm>
            <a:off x="2653546" y="2622176"/>
            <a:ext cx="7153841" cy="3496236"/>
            <a:chOff x="551324" y="2622176"/>
            <a:chExt cx="7153841" cy="3496236"/>
          </a:xfrm>
        </p:grpSpPr>
        <p:sp>
          <p:nvSpPr>
            <p:cNvPr id="11" name="Rectangle 10"/>
            <p:cNvSpPr/>
            <p:nvPr/>
          </p:nvSpPr>
          <p:spPr>
            <a:xfrm>
              <a:off x="551324" y="2622176"/>
              <a:ext cx="7153841" cy="3496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8" name="Flowchart: Alternate Process 7"/>
            <p:cNvSpPr/>
            <p:nvPr/>
          </p:nvSpPr>
          <p:spPr>
            <a:xfrm>
              <a:off x="2245662" y="3455895"/>
              <a:ext cx="1196788" cy="49754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9" name="TextBox 8"/>
            <p:cNvSpPr txBox="1"/>
            <p:nvPr/>
          </p:nvSpPr>
          <p:spPr>
            <a:xfrm>
              <a:off x="2299450" y="3536578"/>
              <a:ext cx="1075765" cy="415498"/>
            </a:xfrm>
            <a:prstGeom prst="rect">
              <a:avLst/>
            </a:prstGeom>
            <a:solidFill>
              <a:srgbClr val="92D050"/>
            </a:solidFill>
          </p:spPr>
          <p:txBody>
            <a:bodyPr wrap="square" rtlCol="0">
              <a:spAutoFit/>
            </a:bodyPr>
            <a:lstStyle/>
            <a:p>
              <a:pPr algn="ctr"/>
              <a:r>
                <a:rPr lang="es-CO" sz="1050">
                  <a:latin typeface="Arial" charset="0"/>
                  <a:ea typeface="Arial" charset="0"/>
                  <a:cs typeface="Arial" charset="0"/>
                </a:rPr>
                <a:t>Gestión de estrategia </a:t>
              </a:r>
            </a:p>
          </p:txBody>
        </p:sp>
        <p:sp>
          <p:nvSpPr>
            <p:cNvPr id="136" name="Flowchart: Alternate Process 135"/>
            <p:cNvSpPr/>
            <p:nvPr/>
          </p:nvSpPr>
          <p:spPr>
            <a:xfrm>
              <a:off x="3608292" y="3460378"/>
              <a:ext cx="1196788" cy="4975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37" name="TextBox 136"/>
            <p:cNvSpPr txBox="1"/>
            <p:nvPr/>
          </p:nvSpPr>
          <p:spPr>
            <a:xfrm>
              <a:off x="3662080" y="3541061"/>
              <a:ext cx="1075765" cy="415498"/>
            </a:xfrm>
            <a:prstGeom prst="rect">
              <a:avLst/>
            </a:prstGeom>
            <a:solidFill>
              <a:srgbClr val="FF0000"/>
            </a:solidFill>
          </p:spPr>
          <p:txBody>
            <a:bodyPr wrap="square" rtlCol="0">
              <a:spAutoFit/>
            </a:bodyPr>
            <a:lstStyle/>
            <a:p>
              <a:pPr algn="ctr"/>
              <a:r>
                <a:rPr lang="es-CO" sz="1050">
                  <a:latin typeface="Arial" charset="0"/>
                  <a:ea typeface="Arial" charset="0"/>
                  <a:cs typeface="Arial" charset="0"/>
                </a:rPr>
                <a:t>Investigación y Desarrollo</a:t>
              </a:r>
            </a:p>
          </p:txBody>
        </p:sp>
        <p:sp>
          <p:nvSpPr>
            <p:cNvPr id="138" name="Flowchart: Alternate Process 137"/>
            <p:cNvSpPr/>
            <p:nvPr/>
          </p:nvSpPr>
          <p:spPr>
            <a:xfrm>
              <a:off x="4966447" y="3446931"/>
              <a:ext cx="1196788" cy="49754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39" name="TextBox 138"/>
            <p:cNvSpPr txBox="1"/>
            <p:nvPr/>
          </p:nvSpPr>
          <p:spPr>
            <a:xfrm>
              <a:off x="5020235" y="3527614"/>
              <a:ext cx="1075765" cy="415498"/>
            </a:xfrm>
            <a:prstGeom prst="rect">
              <a:avLst/>
            </a:prstGeom>
            <a:noFill/>
          </p:spPr>
          <p:txBody>
            <a:bodyPr wrap="square" rtlCol="0">
              <a:spAutoFit/>
            </a:bodyPr>
            <a:lstStyle/>
            <a:p>
              <a:pPr algn="ctr"/>
              <a:r>
                <a:rPr lang="es-CO" sz="1050">
                  <a:latin typeface="Arial" charset="0"/>
                  <a:ea typeface="Arial" charset="0"/>
                  <a:cs typeface="Arial" charset="0"/>
                </a:rPr>
                <a:t>Gobierno Corporativo</a:t>
              </a:r>
            </a:p>
          </p:txBody>
        </p:sp>
        <p:sp>
          <p:nvSpPr>
            <p:cNvPr id="140" name="Flowchart: Alternate Process 139"/>
            <p:cNvSpPr/>
            <p:nvPr/>
          </p:nvSpPr>
          <p:spPr>
            <a:xfrm>
              <a:off x="1470219" y="4307539"/>
              <a:ext cx="1196788" cy="49754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41" name="TextBox 140"/>
            <p:cNvSpPr txBox="1"/>
            <p:nvPr/>
          </p:nvSpPr>
          <p:spPr>
            <a:xfrm>
              <a:off x="1524007" y="4388222"/>
              <a:ext cx="1143000" cy="415498"/>
            </a:xfrm>
            <a:prstGeom prst="rect">
              <a:avLst/>
            </a:prstGeom>
            <a:noFill/>
          </p:spPr>
          <p:txBody>
            <a:bodyPr wrap="square" rtlCol="0">
              <a:spAutoFit/>
            </a:bodyPr>
            <a:lstStyle/>
            <a:p>
              <a:pPr algn="ctr"/>
              <a:r>
                <a:rPr lang="es-CO" sz="1050">
                  <a:latin typeface="Arial" charset="0"/>
                  <a:ea typeface="Arial" charset="0"/>
                  <a:cs typeface="Arial" charset="0"/>
                </a:rPr>
                <a:t>Gestión de Abastecimiento</a:t>
              </a:r>
            </a:p>
          </p:txBody>
        </p:sp>
        <p:sp>
          <p:nvSpPr>
            <p:cNvPr id="142" name="Flowchart: Alternate Process 141"/>
            <p:cNvSpPr/>
            <p:nvPr/>
          </p:nvSpPr>
          <p:spPr>
            <a:xfrm>
              <a:off x="2832849" y="4312022"/>
              <a:ext cx="1196788" cy="4975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43" name="TextBox 142"/>
            <p:cNvSpPr txBox="1"/>
            <p:nvPr/>
          </p:nvSpPr>
          <p:spPr>
            <a:xfrm>
              <a:off x="2913531" y="4379258"/>
              <a:ext cx="1075765" cy="415498"/>
            </a:xfrm>
            <a:prstGeom prst="rect">
              <a:avLst/>
            </a:prstGeom>
            <a:noFill/>
          </p:spPr>
          <p:txBody>
            <a:bodyPr wrap="square" rtlCol="0">
              <a:spAutoFit/>
            </a:bodyPr>
            <a:lstStyle/>
            <a:p>
              <a:pPr algn="ctr"/>
              <a:r>
                <a:rPr lang="es-CO" sz="1050">
                  <a:latin typeface="Arial" charset="0"/>
                  <a:ea typeface="Arial" charset="0"/>
                  <a:cs typeface="Arial" charset="0"/>
                </a:rPr>
                <a:t>Gestión de Manufactura  </a:t>
              </a:r>
            </a:p>
          </p:txBody>
        </p:sp>
        <p:sp>
          <p:nvSpPr>
            <p:cNvPr id="144" name="Flowchart: Alternate Process 143"/>
            <p:cNvSpPr/>
            <p:nvPr/>
          </p:nvSpPr>
          <p:spPr>
            <a:xfrm>
              <a:off x="4191004" y="4298575"/>
              <a:ext cx="1196788" cy="4975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45" name="TextBox 144"/>
            <p:cNvSpPr txBox="1"/>
            <p:nvPr/>
          </p:nvSpPr>
          <p:spPr>
            <a:xfrm>
              <a:off x="4244792" y="4352364"/>
              <a:ext cx="1075765" cy="415498"/>
            </a:xfrm>
            <a:prstGeom prst="rect">
              <a:avLst/>
            </a:prstGeom>
            <a:noFill/>
          </p:spPr>
          <p:txBody>
            <a:bodyPr wrap="square" rtlCol="0">
              <a:spAutoFit/>
            </a:bodyPr>
            <a:lstStyle/>
            <a:p>
              <a:pPr algn="ctr"/>
              <a:r>
                <a:rPr lang="es-CO" sz="1050">
                  <a:latin typeface="Arial" charset="0"/>
                  <a:ea typeface="Arial" charset="0"/>
                  <a:cs typeface="Arial" charset="0"/>
                </a:rPr>
                <a:t>Distribución y Transportes</a:t>
              </a:r>
            </a:p>
          </p:txBody>
        </p:sp>
        <p:sp>
          <p:nvSpPr>
            <p:cNvPr id="146" name="Flowchart: Alternate Process 145"/>
            <p:cNvSpPr/>
            <p:nvPr/>
          </p:nvSpPr>
          <p:spPr>
            <a:xfrm>
              <a:off x="5571559" y="4320986"/>
              <a:ext cx="1196788" cy="49754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47" name="TextBox 146"/>
            <p:cNvSpPr txBox="1"/>
            <p:nvPr/>
          </p:nvSpPr>
          <p:spPr>
            <a:xfrm>
              <a:off x="5513293" y="4368933"/>
              <a:ext cx="1353677" cy="415498"/>
            </a:xfrm>
            <a:prstGeom prst="rect">
              <a:avLst/>
            </a:prstGeom>
            <a:noFill/>
          </p:spPr>
          <p:txBody>
            <a:bodyPr wrap="square" rtlCol="0">
              <a:spAutoFit/>
            </a:bodyPr>
            <a:lstStyle/>
            <a:p>
              <a:pPr algn="ctr"/>
              <a:r>
                <a:rPr lang="es-CO" sz="1050">
                  <a:latin typeface="Arial" charset="0"/>
                  <a:ea typeface="Arial" charset="0"/>
                  <a:cs typeface="Arial" charset="0"/>
                </a:rPr>
                <a:t>Gestión de Servicio al Cliente</a:t>
              </a:r>
            </a:p>
          </p:txBody>
        </p:sp>
        <p:sp>
          <p:nvSpPr>
            <p:cNvPr id="152" name="Flowchart: Alternate Process 151"/>
            <p:cNvSpPr/>
            <p:nvPr/>
          </p:nvSpPr>
          <p:spPr>
            <a:xfrm>
              <a:off x="775458" y="5239865"/>
              <a:ext cx="1196788" cy="4975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53" name="TextBox 152"/>
            <p:cNvSpPr txBox="1"/>
            <p:nvPr/>
          </p:nvSpPr>
          <p:spPr>
            <a:xfrm>
              <a:off x="829246" y="5320548"/>
              <a:ext cx="1075765" cy="415498"/>
            </a:xfrm>
            <a:prstGeom prst="rect">
              <a:avLst/>
            </a:prstGeom>
            <a:solidFill>
              <a:srgbClr val="FF0000"/>
            </a:solidFill>
          </p:spPr>
          <p:txBody>
            <a:bodyPr wrap="square" rtlCol="0">
              <a:spAutoFit/>
            </a:bodyPr>
            <a:lstStyle/>
            <a:p>
              <a:pPr algn="ctr"/>
              <a:r>
                <a:rPr lang="es-CO" sz="1050">
                  <a:latin typeface="Arial" charset="0"/>
                  <a:ea typeface="Arial" charset="0"/>
                  <a:cs typeface="Arial" charset="0"/>
                </a:rPr>
                <a:t>Gestión Humana</a:t>
              </a:r>
            </a:p>
          </p:txBody>
        </p:sp>
        <p:sp>
          <p:nvSpPr>
            <p:cNvPr id="154" name="Flowchart: Alternate Process 153"/>
            <p:cNvSpPr/>
            <p:nvPr/>
          </p:nvSpPr>
          <p:spPr>
            <a:xfrm>
              <a:off x="2138088" y="5244348"/>
              <a:ext cx="1196788" cy="49754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55" name="TextBox 154"/>
            <p:cNvSpPr txBox="1"/>
            <p:nvPr/>
          </p:nvSpPr>
          <p:spPr>
            <a:xfrm>
              <a:off x="2191876" y="5325031"/>
              <a:ext cx="1075765" cy="415498"/>
            </a:xfrm>
            <a:prstGeom prst="rect">
              <a:avLst/>
            </a:prstGeom>
            <a:solidFill>
              <a:srgbClr val="FF0000"/>
            </a:solidFill>
          </p:spPr>
          <p:txBody>
            <a:bodyPr wrap="square" rtlCol="0">
              <a:spAutoFit/>
            </a:bodyPr>
            <a:lstStyle/>
            <a:p>
              <a:pPr algn="ctr"/>
              <a:r>
                <a:rPr lang="es-CO" sz="1050">
                  <a:latin typeface="Arial" charset="0"/>
                  <a:ea typeface="Arial" charset="0"/>
                  <a:cs typeface="Arial" charset="0"/>
                </a:rPr>
                <a:t>Gestión de Tecnología</a:t>
              </a:r>
            </a:p>
          </p:txBody>
        </p:sp>
        <p:sp>
          <p:nvSpPr>
            <p:cNvPr id="156" name="Flowchart: Alternate Process 155"/>
            <p:cNvSpPr/>
            <p:nvPr/>
          </p:nvSpPr>
          <p:spPr>
            <a:xfrm>
              <a:off x="3496243" y="5230901"/>
              <a:ext cx="1196788" cy="49754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57" name="TextBox 156"/>
            <p:cNvSpPr txBox="1"/>
            <p:nvPr/>
          </p:nvSpPr>
          <p:spPr>
            <a:xfrm>
              <a:off x="3550031" y="5311584"/>
              <a:ext cx="1075765" cy="415498"/>
            </a:xfrm>
            <a:prstGeom prst="rect">
              <a:avLst/>
            </a:prstGeom>
            <a:noFill/>
          </p:spPr>
          <p:txBody>
            <a:bodyPr wrap="square" rtlCol="0">
              <a:spAutoFit/>
            </a:bodyPr>
            <a:lstStyle/>
            <a:p>
              <a:pPr algn="ctr"/>
              <a:r>
                <a:rPr lang="es-CO" sz="1050">
                  <a:latin typeface="Arial" charset="0"/>
                  <a:ea typeface="Arial" charset="0"/>
                  <a:cs typeface="Arial" charset="0"/>
                </a:rPr>
                <a:t>Gestión Financiera </a:t>
              </a:r>
            </a:p>
          </p:txBody>
        </p:sp>
        <p:sp>
          <p:nvSpPr>
            <p:cNvPr id="158" name="Flowchart: Alternate Process 157"/>
            <p:cNvSpPr/>
            <p:nvPr/>
          </p:nvSpPr>
          <p:spPr>
            <a:xfrm>
              <a:off x="4876798" y="5253312"/>
              <a:ext cx="1196788" cy="49754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59" name="TextBox 158"/>
            <p:cNvSpPr txBox="1"/>
            <p:nvPr/>
          </p:nvSpPr>
          <p:spPr>
            <a:xfrm>
              <a:off x="4930586" y="5333995"/>
              <a:ext cx="1075765" cy="415498"/>
            </a:xfrm>
            <a:prstGeom prst="rect">
              <a:avLst/>
            </a:prstGeom>
            <a:noFill/>
          </p:spPr>
          <p:txBody>
            <a:bodyPr wrap="square" rtlCol="0">
              <a:spAutoFit/>
            </a:bodyPr>
            <a:lstStyle/>
            <a:p>
              <a:pPr algn="ctr"/>
              <a:r>
                <a:rPr lang="es-CO" sz="1050">
                  <a:latin typeface="Arial" charset="0"/>
                  <a:ea typeface="Arial" charset="0"/>
                  <a:cs typeface="Arial" charset="0"/>
                </a:rPr>
                <a:t>Gestión Jurídica </a:t>
              </a:r>
            </a:p>
          </p:txBody>
        </p:sp>
        <p:sp>
          <p:nvSpPr>
            <p:cNvPr id="160" name="Flowchart: Alternate Process 159"/>
            <p:cNvSpPr/>
            <p:nvPr/>
          </p:nvSpPr>
          <p:spPr>
            <a:xfrm>
              <a:off x="6293216" y="5244348"/>
              <a:ext cx="1196788" cy="49754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61" name="TextBox 160"/>
            <p:cNvSpPr txBox="1"/>
            <p:nvPr/>
          </p:nvSpPr>
          <p:spPr>
            <a:xfrm>
              <a:off x="6347004" y="5325031"/>
              <a:ext cx="1075765" cy="415498"/>
            </a:xfrm>
            <a:prstGeom prst="rect">
              <a:avLst/>
            </a:prstGeom>
            <a:noFill/>
          </p:spPr>
          <p:txBody>
            <a:bodyPr wrap="square" rtlCol="0">
              <a:spAutoFit/>
            </a:bodyPr>
            <a:lstStyle/>
            <a:p>
              <a:pPr algn="ctr"/>
              <a:r>
                <a:rPr lang="es-CO" sz="1050">
                  <a:latin typeface="Arial" charset="0"/>
                  <a:ea typeface="Arial" charset="0"/>
                  <a:cs typeface="Arial" charset="0"/>
                </a:rPr>
                <a:t>Gestión de Proyectos</a:t>
              </a:r>
            </a:p>
          </p:txBody>
        </p:sp>
        <p:sp>
          <p:nvSpPr>
            <p:cNvPr id="10" name="TextBox 9"/>
            <p:cNvSpPr txBox="1"/>
            <p:nvPr/>
          </p:nvSpPr>
          <p:spPr>
            <a:xfrm>
              <a:off x="614076" y="3133311"/>
              <a:ext cx="2393582" cy="307777"/>
            </a:xfrm>
            <a:prstGeom prst="rect">
              <a:avLst/>
            </a:prstGeom>
            <a:noFill/>
          </p:spPr>
          <p:txBody>
            <a:bodyPr wrap="square" rtlCol="0">
              <a:spAutoFit/>
            </a:bodyPr>
            <a:lstStyle/>
            <a:p>
              <a:r>
                <a:rPr lang="es-CO" sz="1400" b="1">
                  <a:latin typeface="Arial" charset="0"/>
                  <a:ea typeface="Arial" charset="0"/>
                  <a:cs typeface="Arial" charset="0"/>
                </a:rPr>
                <a:t>Estratégicos</a:t>
              </a:r>
            </a:p>
          </p:txBody>
        </p:sp>
        <p:sp>
          <p:nvSpPr>
            <p:cNvPr id="162" name="TextBox 161"/>
            <p:cNvSpPr txBox="1"/>
            <p:nvPr/>
          </p:nvSpPr>
          <p:spPr>
            <a:xfrm>
              <a:off x="605112" y="3984955"/>
              <a:ext cx="2393582" cy="307777"/>
            </a:xfrm>
            <a:prstGeom prst="rect">
              <a:avLst/>
            </a:prstGeom>
            <a:noFill/>
          </p:spPr>
          <p:txBody>
            <a:bodyPr wrap="square" rtlCol="0">
              <a:spAutoFit/>
            </a:bodyPr>
            <a:lstStyle/>
            <a:p>
              <a:r>
                <a:rPr lang="es-CO" sz="1400" b="1">
                  <a:latin typeface="Arial" charset="0"/>
                  <a:ea typeface="Arial" charset="0"/>
                  <a:cs typeface="Arial" charset="0"/>
                </a:rPr>
                <a:t>Core</a:t>
              </a:r>
            </a:p>
          </p:txBody>
        </p:sp>
        <p:sp>
          <p:nvSpPr>
            <p:cNvPr id="163" name="TextBox 162"/>
            <p:cNvSpPr txBox="1"/>
            <p:nvPr/>
          </p:nvSpPr>
          <p:spPr>
            <a:xfrm>
              <a:off x="609595" y="4823152"/>
              <a:ext cx="2393582" cy="307777"/>
            </a:xfrm>
            <a:prstGeom prst="rect">
              <a:avLst/>
            </a:prstGeom>
            <a:noFill/>
          </p:spPr>
          <p:txBody>
            <a:bodyPr wrap="square" rtlCol="0">
              <a:spAutoFit/>
            </a:bodyPr>
            <a:lstStyle/>
            <a:p>
              <a:r>
                <a:rPr lang="es-CO" sz="1400" b="1">
                  <a:latin typeface="Arial" charset="0"/>
                  <a:ea typeface="Arial" charset="0"/>
                  <a:cs typeface="Arial" charset="0"/>
                </a:rPr>
                <a:t>Soporte</a:t>
              </a:r>
            </a:p>
          </p:txBody>
        </p:sp>
        <p:sp>
          <p:nvSpPr>
            <p:cNvPr id="164" name="TextBox 163"/>
            <p:cNvSpPr txBox="1"/>
            <p:nvPr/>
          </p:nvSpPr>
          <p:spPr>
            <a:xfrm>
              <a:off x="1972246" y="2666176"/>
              <a:ext cx="4822998" cy="523220"/>
            </a:xfrm>
            <a:prstGeom prst="rect">
              <a:avLst/>
            </a:prstGeom>
            <a:noFill/>
          </p:spPr>
          <p:txBody>
            <a:bodyPr wrap="square" rtlCol="0">
              <a:spAutoFit/>
            </a:bodyPr>
            <a:lstStyle/>
            <a:p>
              <a:r>
                <a:rPr lang="es-CO" sz="1400" b="1" dirty="0">
                  <a:latin typeface="Arial" charset="0"/>
                  <a:ea typeface="Arial" charset="0"/>
                  <a:cs typeface="Arial" charset="0"/>
                </a:rPr>
                <a:t>       Cadena de valor de la empresa ABC </a:t>
              </a:r>
              <a:r>
                <a:rPr lang="es-CO" sz="1400" b="1" dirty="0" err="1">
                  <a:latin typeface="Arial" charset="0"/>
                  <a:ea typeface="Arial" charset="0"/>
                  <a:cs typeface="Arial" charset="0"/>
                </a:rPr>
                <a:t>Minimarket</a:t>
              </a:r>
              <a:endParaRPr lang="es-CO" sz="1400" b="1" dirty="0">
                <a:latin typeface="Arial" charset="0"/>
                <a:ea typeface="Arial" charset="0"/>
                <a:cs typeface="Arial" charset="0"/>
              </a:endParaRPr>
            </a:p>
            <a:p>
              <a:r>
                <a:rPr lang="es-CO" sz="1400" b="1" dirty="0">
                  <a:latin typeface="Arial" charset="0"/>
                  <a:ea typeface="Arial" charset="0"/>
                  <a:cs typeface="Arial" charset="0"/>
                </a:rPr>
                <a:t>(</a:t>
              </a:r>
              <a:r>
                <a:rPr lang="es-CO" sz="1200" b="1" i="1" dirty="0">
                  <a:latin typeface="Arial" charset="0"/>
                  <a:ea typeface="Arial" charset="0"/>
                  <a:cs typeface="Arial" charset="0"/>
                </a:rPr>
                <a:t>Resultado del Análisis de Riesgos del año a Auditar)</a:t>
              </a:r>
              <a:endParaRPr lang="es-CO" sz="1400" b="1" i="1" dirty="0">
                <a:latin typeface="Arial" charset="0"/>
                <a:ea typeface="Arial" charset="0"/>
                <a:cs typeface="Arial" charset="0"/>
              </a:endParaRPr>
            </a:p>
          </p:txBody>
        </p:sp>
      </p:grpSp>
      <p:sp>
        <p:nvSpPr>
          <p:cNvPr id="165" name="Flowchart: Alternate Process 164"/>
          <p:cNvSpPr/>
          <p:nvPr/>
        </p:nvSpPr>
        <p:spPr>
          <a:xfrm>
            <a:off x="2716298" y="6445777"/>
            <a:ext cx="412371" cy="183771"/>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66" name="Flowchart: Alternate Process 165"/>
          <p:cNvSpPr/>
          <p:nvPr/>
        </p:nvSpPr>
        <p:spPr>
          <a:xfrm>
            <a:off x="5504319" y="6450260"/>
            <a:ext cx="412371" cy="1837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67" name="Flowchart: Alternate Process 166"/>
          <p:cNvSpPr/>
          <p:nvPr/>
        </p:nvSpPr>
        <p:spPr>
          <a:xfrm>
            <a:off x="7978580" y="6450260"/>
            <a:ext cx="412371" cy="183771"/>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3" name="TextBox 12"/>
          <p:cNvSpPr txBox="1"/>
          <p:nvPr/>
        </p:nvSpPr>
        <p:spPr>
          <a:xfrm>
            <a:off x="3163404" y="6400669"/>
            <a:ext cx="1499368" cy="261610"/>
          </a:xfrm>
          <a:prstGeom prst="rect">
            <a:avLst/>
          </a:prstGeom>
          <a:noFill/>
        </p:spPr>
        <p:txBody>
          <a:bodyPr wrap="square" rtlCol="0">
            <a:spAutoFit/>
          </a:bodyPr>
          <a:lstStyle/>
          <a:p>
            <a:r>
              <a:rPr lang="es-CO" sz="1100">
                <a:latin typeface="Arial" charset="0"/>
                <a:ea typeface="Arial" charset="0"/>
                <a:cs typeface="Arial" charset="0"/>
              </a:rPr>
              <a:t>Riesgo Alto </a:t>
            </a:r>
          </a:p>
        </p:txBody>
      </p:sp>
      <p:sp>
        <p:nvSpPr>
          <p:cNvPr id="168" name="TextBox 167"/>
          <p:cNvSpPr txBox="1"/>
          <p:nvPr/>
        </p:nvSpPr>
        <p:spPr>
          <a:xfrm>
            <a:off x="5937980" y="6391705"/>
            <a:ext cx="1499368" cy="261610"/>
          </a:xfrm>
          <a:prstGeom prst="rect">
            <a:avLst/>
          </a:prstGeom>
          <a:noFill/>
        </p:spPr>
        <p:txBody>
          <a:bodyPr wrap="square" rtlCol="0">
            <a:spAutoFit/>
          </a:bodyPr>
          <a:lstStyle/>
          <a:p>
            <a:r>
              <a:rPr lang="es-CO" sz="1100">
                <a:latin typeface="Arial" charset="0"/>
                <a:ea typeface="Arial" charset="0"/>
                <a:cs typeface="Arial" charset="0"/>
              </a:rPr>
              <a:t>Riesgo Moderado</a:t>
            </a:r>
          </a:p>
        </p:txBody>
      </p:sp>
      <p:sp>
        <p:nvSpPr>
          <p:cNvPr id="169" name="TextBox 168"/>
          <p:cNvSpPr txBox="1"/>
          <p:nvPr/>
        </p:nvSpPr>
        <p:spPr>
          <a:xfrm>
            <a:off x="8376376" y="6409635"/>
            <a:ext cx="1499368" cy="261610"/>
          </a:xfrm>
          <a:prstGeom prst="rect">
            <a:avLst/>
          </a:prstGeom>
          <a:noFill/>
        </p:spPr>
        <p:txBody>
          <a:bodyPr wrap="square" rtlCol="0">
            <a:spAutoFit/>
          </a:bodyPr>
          <a:lstStyle/>
          <a:p>
            <a:r>
              <a:rPr lang="es-CO" sz="1100">
                <a:latin typeface="Arial" charset="0"/>
                <a:ea typeface="Arial" charset="0"/>
                <a:cs typeface="Arial" charset="0"/>
              </a:rPr>
              <a:t>Riesgo Bajo</a:t>
            </a:r>
          </a:p>
        </p:txBody>
      </p:sp>
      <p:pic>
        <p:nvPicPr>
          <p:cNvPr id="2" name="Picture 1"/>
          <p:cNvPicPr>
            <a:picLocks noChangeAspect="1"/>
          </p:cNvPicPr>
          <p:nvPr/>
        </p:nvPicPr>
        <p:blipFill>
          <a:blip r:embed="rId2"/>
          <a:stretch>
            <a:fillRect/>
          </a:stretch>
        </p:blipFill>
        <p:spPr>
          <a:xfrm>
            <a:off x="1668270" y="102528"/>
            <a:ext cx="8999731" cy="676506"/>
          </a:xfrm>
          <a:prstGeom prst="rect">
            <a:avLst/>
          </a:prstGeom>
        </p:spPr>
      </p:pic>
      <p:cxnSp>
        <p:nvCxnSpPr>
          <p:cNvPr id="43" name="Conector recto 42"/>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4134984" y="2770881"/>
            <a:ext cx="1582239" cy="1491349"/>
          </a:xfrm>
          <a:prstGeom prst="rect">
            <a:avLst/>
          </a:prstGeom>
          <a:solidFill>
            <a:srgbClr val="F7DBD5"/>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9" name="Rectangle 78"/>
          <p:cNvSpPr/>
          <p:nvPr/>
        </p:nvSpPr>
        <p:spPr>
          <a:xfrm>
            <a:off x="1516796" y="2770881"/>
            <a:ext cx="1666570" cy="1491349"/>
          </a:xfrm>
          <a:prstGeom prst="rect">
            <a:avLst/>
          </a:prstGeom>
          <a:solidFill>
            <a:schemeClr val="bg1">
              <a:lumMod val="8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8" name="Rectangle 77"/>
          <p:cNvSpPr/>
          <p:nvPr/>
        </p:nvSpPr>
        <p:spPr>
          <a:xfrm>
            <a:off x="2830119" y="1784767"/>
            <a:ext cx="1666570" cy="1491349"/>
          </a:xfrm>
          <a:prstGeom prst="rect">
            <a:avLst/>
          </a:prstGeom>
          <a:solidFill>
            <a:schemeClr val="bg1">
              <a:lumMod val="9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Oval 9"/>
          <p:cNvSpPr/>
          <p:nvPr/>
        </p:nvSpPr>
        <p:spPr bwMode="ltGray">
          <a:xfrm>
            <a:off x="3377424" y="3497993"/>
            <a:ext cx="381310" cy="381310"/>
          </a:xfrm>
          <a:prstGeom prst="ellipse">
            <a:avLst/>
          </a:prstGeom>
          <a:solidFill>
            <a:srgbClr val="E0301E">
              <a:lumMod val="20000"/>
              <a:lumOff val="80000"/>
            </a:srgbClr>
          </a:solidFill>
          <a:ln w="3175" cap="flat" cmpd="sng" algn="ctr">
            <a:noFill/>
            <a:prstDash val="solid"/>
          </a:ln>
          <a:effectLst/>
        </p:spPr>
        <p:txBody>
          <a:bodyPr rtlCol="0" anchor="ctr"/>
          <a:lstStyle/>
          <a:p>
            <a:pPr algn="ctr" defTabSz="1041066" fontAlgn="base">
              <a:spcBef>
                <a:spcPct val="0"/>
              </a:spcBef>
              <a:spcAft>
                <a:spcPct val="0"/>
              </a:spcAft>
              <a:defRPr/>
            </a:pPr>
            <a:endParaRPr lang="es-CO" sz="2100" kern="0">
              <a:solidFill>
                <a:srgbClr val="FFFFFF"/>
              </a:solidFill>
              <a:latin typeface="Georgia"/>
            </a:endParaRPr>
          </a:p>
        </p:txBody>
      </p:sp>
      <p:sp>
        <p:nvSpPr>
          <p:cNvPr id="24" name="Text Box 3"/>
          <p:cNvSpPr txBox="1">
            <a:spLocks noChangeArrowheads="1"/>
          </p:cNvSpPr>
          <p:nvPr/>
        </p:nvSpPr>
        <p:spPr bwMode="auto">
          <a:xfrm>
            <a:off x="2608598" y="1955229"/>
            <a:ext cx="1928433"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dirty="0">
                <a:solidFill>
                  <a:srgbClr val="5D7B9A"/>
                </a:solidFill>
                <a:latin typeface="Georgia"/>
              </a:rPr>
              <a:t>Visión </a:t>
            </a:r>
          </a:p>
        </p:txBody>
      </p:sp>
      <p:sp>
        <p:nvSpPr>
          <p:cNvPr id="27" name="Text Box 3"/>
          <p:cNvSpPr txBox="1">
            <a:spLocks noChangeArrowheads="1"/>
          </p:cNvSpPr>
          <p:nvPr/>
        </p:nvSpPr>
        <p:spPr bwMode="auto">
          <a:xfrm>
            <a:off x="1107015" y="2833767"/>
            <a:ext cx="1928433"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dirty="0">
                <a:solidFill>
                  <a:srgbClr val="5D7B9A"/>
                </a:solidFill>
                <a:latin typeface="Georgia"/>
              </a:rPr>
              <a:t>Misión </a:t>
            </a:r>
          </a:p>
        </p:txBody>
      </p:sp>
      <p:sp>
        <p:nvSpPr>
          <p:cNvPr id="28" name="Text Box 3"/>
          <p:cNvSpPr txBox="1">
            <a:spLocks noChangeArrowheads="1"/>
          </p:cNvSpPr>
          <p:nvPr/>
        </p:nvSpPr>
        <p:spPr bwMode="auto">
          <a:xfrm>
            <a:off x="3949666" y="2918781"/>
            <a:ext cx="1928433"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dirty="0">
                <a:solidFill>
                  <a:srgbClr val="5D7B9A"/>
                </a:solidFill>
                <a:latin typeface="Georgia"/>
              </a:rPr>
              <a:t>Valores</a:t>
            </a:r>
          </a:p>
        </p:txBody>
      </p:sp>
      <p:sp>
        <p:nvSpPr>
          <p:cNvPr id="2" name="Hexagon 1"/>
          <p:cNvSpPr/>
          <p:nvPr/>
        </p:nvSpPr>
        <p:spPr>
          <a:xfrm>
            <a:off x="3098840" y="3312813"/>
            <a:ext cx="1100152" cy="844680"/>
          </a:xfrm>
          <a:prstGeom prst="hexagon">
            <a:avLst/>
          </a:prstGeom>
          <a:solidFill>
            <a:srgbClr val="C00000"/>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Text Box 3"/>
          <p:cNvSpPr txBox="1">
            <a:spLocks noChangeArrowheads="1"/>
          </p:cNvSpPr>
          <p:nvPr/>
        </p:nvSpPr>
        <p:spPr bwMode="auto">
          <a:xfrm>
            <a:off x="3085587" y="3426945"/>
            <a:ext cx="1208117"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dirty="0">
                <a:solidFill>
                  <a:schemeClr val="bg1"/>
                </a:solidFill>
                <a:latin typeface="Georgia"/>
              </a:rPr>
              <a:t>ABC </a:t>
            </a:r>
            <a:r>
              <a:rPr lang="es-CO" sz="1200" b="1" dirty="0" err="1">
                <a:solidFill>
                  <a:schemeClr val="bg1"/>
                </a:solidFill>
                <a:latin typeface="Georgia"/>
              </a:rPr>
              <a:t>Minimarket</a:t>
            </a:r>
            <a:endParaRPr lang="es-CO" sz="1200" b="1" dirty="0">
              <a:solidFill>
                <a:schemeClr val="bg1"/>
              </a:solidFill>
              <a:latin typeface="Georgia"/>
            </a:endParaRPr>
          </a:p>
        </p:txBody>
      </p:sp>
      <p:sp>
        <p:nvSpPr>
          <p:cNvPr id="31" name="Rectangle 30"/>
          <p:cNvSpPr/>
          <p:nvPr/>
        </p:nvSpPr>
        <p:spPr>
          <a:xfrm>
            <a:off x="5909263" y="1649257"/>
            <a:ext cx="4666075" cy="3123808"/>
          </a:xfrm>
          <a:prstGeom prst="rect">
            <a:avLst/>
          </a:prstGeom>
          <a:solidFill>
            <a:srgbClr val="FFFFFF">
              <a:lumMod val="65000"/>
            </a:srgbClr>
          </a:solidFill>
          <a:ln w="25400" cap="flat" cmpd="sng" algn="ctr">
            <a:noFill/>
            <a:prstDash val="solid"/>
          </a:ln>
          <a:effectLst/>
        </p:spPr>
        <p:txBody>
          <a:bodyPr lIns="48460" tIns="48460" rIns="48460" bIns="48460" rtlCol="0" anchor="ctr"/>
          <a:lstStyle/>
          <a:p>
            <a:pPr algn="ctr" defTabSz="934253" fontAlgn="base">
              <a:spcBef>
                <a:spcPct val="0"/>
              </a:spcBef>
              <a:spcAft>
                <a:spcPct val="0"/>
              </a:spcAft>
              <a:defRPr/>
            </a:pPr>
            <a:endParaRPr lang="es-CO" sz="1900" kern="0">
              <a:solidFill>
                <a:srgbClr val="FFFFFF"/>
              </a:solidFill>
              <a:latin typeface="Georgia"/>
            </a:endParaRPr>
          </a:p>
        </p:txBody>
      </p:sp>
      <p:sp>
        <p:nvSpPr>
          <p:cNvPr id="40" name="AutoShape 3"/>
          <p:cNvSpPr>
            <a:spLocks noChangeArrowheads="1"/>
          </p:cNvSpPr>
          <p:nvPr/>
        </p:nvSpPr>
        <p:spPr bwMode="auto">
          <a:xfrm rot="16200000" flipH="1">
            <a:off x="8116411" y="-892583"/>
            <a:ext cx="251778" cy="4680000"/>
          </a:xfrm>
          <a:prstGeom prst="homePlate">
            <a:avLst>
              <a:gd name="adj" fmla="val 22595"/>
            </a:avLst>
          </a:prstGeom>
          <a:solidFill>
            <a:srgbClr val="A32020"/>
          </a:solidFill>
          <a:ln w="12700" cap="rnd">
            <a:solidFill>
              <a:srgbClr val="FFFFFF"/>
            </a:solidFill>
            <a:prstDash val="sysDot"/>
            <a:miter lim="800000"/>
            <a:headEnd/>
            <a:tailEnd/>
          </a:ln>
        </p:spPr>
        <p:txBody>
          <a:bodyPr vert="eaVert" lIns="0" tIns="0" rIns="0" bIns="0" anchor="b">
            <a:noAutofit/>
          </a:bodyPr>
          <a:lstStyle/>
          <a:p>
            <a:pPr algn="ctr" defTabSz="935977" eaLnBrk="0" hangingPunct="0">
              <a:defRPr/>
            </a:pPr>
            <a:r>
              <a:rPr lang="es-CO" sz="1400" b="1" i="1" kern="0" dirty="0">
                <a:solidFill>
                  <a:srgbClr val="FFFFFF"/>
                </a:solidFill>
                <a:latin typeface="Georgia"/>
                <a:cs typeface="Arial" pitchFamily="34" charset="0"/>
              </a:rPr>
              <a:t>Objetivos Estratégicos años 2020 - 2025</a:t>
            </a:r>
          </a:p>
        </p:txBody>
      </p:sp>
      <p:sp>
        <p:nvSpPr>
          <p:cNvPr id="41" name="AutoShape 3"/>
          <p:cNvSpPr>
            <a:spLocks noChangeArrowheads="1"/>
          </p:cNvSpPr>
          <p:nvPr/>
        </p:nvSpPr>
        <p:spPr bwMode="auto">
          <a:xfrm rot="5400000" flipH="1" flipV="1">
            <a:off x="5810144" y="1379342"/>
            <a:ext cx="756000" cy="8774390"/>
          </a:xfrm>
          <a:prstGeom prst="homePlate">
            <a:avLst>
              <a:gd name="adj" fmla="val 17393"/>
            </a:avLst>
          </a:prstGeom>
          <a:solidFill>
            <a:schemeClr val="bg1">
              <a:lumMod val="65000"/>
            </a:schemeClr>
          </a:solidFill>
          <a:ln w="12700" cap="rnd">
            <a:solidFill>
              <a:srgbClr val="FFFFFF"/>
            </a:solidFill>
            <a:prstDash val="sysDot"/>
            <a:miter lim="800000"/>
            <a:headEnd/>
            <a:tailEnd/>
          </a:ln>
        </p:spPr>
        <p:txBody>
          <a:bodyPr vert="eaVert" lIns="0" tIns="0" rIns="0" bIns="0" anchor="t" anchorCtr="1">
            <a:noAutofit/>
          </a:bodyPr>
          <a:lstStyle/>
          <a:p>
            <a:pPr defTabSz="935977" eaLnBrk="0" hangingPunct="0">
              <a:defRPr/>
            </a:pPr>
            <a:r>
              <a:rPr lang="es-CO" sz="1100" b="1" i="1" kern="0">
                <a:solidFill>
                  <a:srgbClr val="FFFFFF"/>
                </a:solidFill>
                <a:latin typeface="Georgia"/>
                <a:cs typeface="Arial" pitchFamily="34" charset="0"/>
              </a:rPr>
              <a:t>Macroprocesos Impactados </a:t>
            </a:r>
          </a:p>
        </p:txBody>
      </p:sp>
      <p:sp>
        <p:nvSpPr>
          <p:cNvPr id="42" name="Rectangle 41"/>
          <p:cNvSpPr/>
          <p:nvPr/>
        </p:nvSpPr>
        <p:spPr>
          <a:xfrm>
            <a:off x="1884907" y="5715209"/>
            <a:ext cx="1064482"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Investigación y</a:t>
            </a:r>
          </a:p>
          <a:p>
            <a:pPr algn="ctr">
              <a:defRPr/>
            </a:pPr>
            <a:r>
              <a:rPr lang="es-CO" sz="800" kern="0">
                <a:solidFill>
                  <a:schemeClr val="bg1"/>
                </a:solidFill>
                <a:latin typeface="Arial" charset="0"/>
                <a:ea typeface="Arial" charset="0"/>
                <a:cs typeface="Arial" charset="0"/>
              </a:rPr>
              <a:t> Desarrollo  </a:t>
            </a:r>
          </a:p>
        </p:txBody>
      </p:sp>
      <p:sp>
        <p:nvSpPr>
          <p:cNvPr id="43" name="Rectangle 42"/>
          <p:cNvSpPr/>
          <p:nvPr/>
        </p:nvSpPr>
        <p:spPr>
          <a:xfrm>
            <a:off x="3108600" y="5715209"/>
            <a:ext cx="960334"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de Manufactura </a:t>
            </a:r>
          </a:p>
        </p:txBody>
      </p:sp>
      <p:sp>
        <p:nvSpPr>
          <p:cNvPr id="44" name="Rectangle 43"/>
          <p:cNvSpPr/>
          <p:nvPr/>
        </p:nvSpPr>
        <p:spPr>
          <a:xfrm>
            <a:off x="4254173" y="5715209"/>
            <a:ext cx="941326"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Distribución y Transportes</a:t>
            </a:r>
          </a:p>
        </p:txBody>
      </p:sp>
      <p:sp>
        <p:nvSpPr>
          <p:cNvPr id="45" name="Rectangle 44"/>
          <p:cNvSpPr/>
          <p:nvPr/>
        </p:nvSpPr>
        <p:spPr>
          <a:xfrm>
            <a:off x="5329587" y="5715209"/>
            <a:ext cx="1006030" cy="349412"/>
          </a:xfrm>
          <a:prstGeom prst="rect">
            <a:avLst/>
          </a:prstGeom>
          <a:solidFill>
            <a:srgbClr val="FF0000"/>
          </a:solidFill>
          <a:ln w="25400" cap="flat" cmpd="sng" algn="ctr">
            <a:noFill/>
            <a:prstDash val="solid"/>
          </a:ln>
          <a:effectLst/>
        </p:spPr>
        <p:txBody>
          <a:bodyPr anchor="ctr"/>
          <a:lstStyle/>
          <a:p>
            <a:pPr algn="ctr">
              <a:defRPr/>
            </a:pPr>
            <a:r>
              <a:rPr lang="es-CO" sz="800" kern="0" dirty="0">
                <a:solidFill>
                  <a:schemeClr val="bg1"/>
                </a:solidFill>
                <a:latin typeface="Arial" charset="0"/>
                <a:ea typeface="Arial" charset="0"/>
                <a:cs typeface="Arial" charset="0"/>
              </a:rPr>
              <a:t>Gestión de Tecnología </a:t>
            </a:r>
          </a:p>
        </p:txBody>
      </p:sp>
      <p:sp>
        <p:nvSpPr>
          <p:cNvPr id="46" name="Rectangle 45"/>
          <p:cNvSpPr/>
          <p:nvPr/>
        </p:nvSpPr>
        <p:spPr>
          <a:xfrm>
            <a:off x="6469705" y="5702843"/>
            <a:ext cx="916830"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Humana</a:t>
            </a:r>
          </a:p>
        </p:txBody>
      </p:sp>
      <p:sp>
        <p:nvSpPr>
          <p:cNvPr id="73" name="Text Box 3"/>
          <p:cNvSpPr txBox="1">
            <a:spLocks noChangeArrowheads="1"/>
          </p:cNvSpPr>
          <p:nvPr/>
        </p:nvSpPr>
        <p:spPr bwMode="auto">
          <a:xfrm>
            <a:off x="6073565" y="1636936"/>
            <a:ext cx="4150681"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chemeClr val="bg1"/>
                </a:solidFill>
                <a:latin typeface="Georgia"/>
              </a:rPr>
              <a:t>1. Incrementar las ventas en un 15%, fortaleciendo nuestro portafolio de productos</a:t>
            </a:r>
          </a:p>
        </p:txBody>
      </p:sp>
      <p:sp>
        <p:nvSpPr>
          <p:cNvPr id="74" name="Text Box 3"/>
          <p:cNvSpPr txBox="1">
            <a:spLocks noChangeArrowheads="1"/>
          </p:cNvSpPr>
          <p:nvPr/>
        </p:nvSpPr>
        <p:spPr bwMode="auto">
          <a:xfrm>
            <a:off x="6078048" y="2165852"/>
            <a:ext cx="4150681"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dirty="0">
                <a:solidFill>
                  <a:schemeClr val="bg1"/>
                </a:solidFill>
                <a:latin typeface="Georgia"/>
              </a:rPr>
              <a:t>2. Fortalecer la estrategia competitiva  nacional</a:t>
            </a:r>
          </a:p>
        </p:txBody>
      </p:sp>
      <p:sp>
        <p:nvSpPr>
          <p:cNvPr id="75" name="Text Box 3"/>
          <p:cNvSpPr txBox="1">
            <a:spLocks noChangeArrowheads="1"/>
          </p:cNvSpPr>
          <p:nvPr/>
        </p:nvSpPr>
        <p:spPr bwMode="auto">
          <a:xfrm>
            <a:off x="6082531" y="2452722"/>
            <a:ext cx="4150681"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chemeClr val="bg1"/>
                </a:solidFill>
                <a:latin typeface="Georgia"/>
              </a:rPr>
              <a:t>3. Fidelizar nuestros clientes </a:t>
            </a:r>
          </a:p>
        </p:txBody>
      </p:sp>
      <p:sp>
        <p:nvSpPr>
          <p:cNvPr id="76" name="Text Box 3"/>
          <p:cNvSpPr txBox="1">
            <a:spLocks noChangeArrowheads="1"/>
          </p:cNvSpPr>
          <p:nvPr/>
        </p:nvSpPr>
        <p:spPr bwMode="auto">
          <a:xfrm>
            <a:off x="6087014" y="2712698"/>
            <a:ext cx="4150681"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chemeClr val="bg1"/>
                </a:solidFill>
                <a:latin typeface="Georgia"/>
              </a:rPr>
              <a:t>4. Respuesta oportuna de necesidades a clientes /Producción y distribución </a:t>
            </a:r>
          </a:p>
        </p:txBody>
      </p:sp>
      <p:sp>
        <p:nvSpPr>
          <p:cNvPr id="85" name="Text Box 3"/>
          <p:cNvSpPr txBox="1">
            <a:spLocks noChangeArrowheads="1"/>
          </p:cNvSpPr>
          <p:nvPr/>
        </p:nvSpPr>
        <p:spPr bwMode="auto">
          <a:xfrm>
            <a:off x="6095069" y="3219818"/>
            <a:ext cx="4150681" cy="276999"/>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chemeClr val="bg1"/>
                </a:solidFill>
                <a:latin typeface="Georgia"/>
              </a:rPr>
              <a:t>5. Optimización y eficiencias de procesos</a:t>
            </a:r>
          </a:p>
        </p:txBody>
      </p:sp>
      <p:sp>
        <p:nvSpPr>
          <p:cNvPr id="86" name="Text Box 3"/>
          <p:cNvSpPr txBox="1">
            <a:spLocks noChangeArrowheads="1"/>
          </p:cNvSpPr>
          <p:nvPr/>
        </p:nvSpPr>
        <p:spPr bwMode="auto">
          <a:xfrm>
            <a:off x="6113908" y="3573306"/>
            <a:ext cx="4150681"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chemeClr val="bg1"/>
                </a:solidFill>
                <a:latin typeface="Georgia"/>
              </a:rPr>
              <a:t>9. Infraestructura tecnológica que soporte el negocio eficiente, oportuno y con calidad de datos</a:t>
            </a:r>
          </a:p>
        </p:txBody>
      </p:sp>
      <p:pic>
        <p:nvPicPr>
          <p:cNvPr id="4" name="Picture 3"/>
          <p:cNvPicPr>
            <a:picLocks noChangeAspect="1"/>
          </p:cNvPicPr>
          <p:nvPr/>
        </p:nvPicPr>
        <p:blipFill>
          <a:blip r:embed="rId2"/>
          <a:stretch>
            <a:fillRect/>
          </a:stretch>
        </p:blipFill>
        <p:spPr>
          <a:xfrm>
            <a:off x="1636065" y="117511"/>
            <a:ext cx="8939272" cy="633852"/>
          </a:xfrm>
          <a:prstGeom prst="rect">
            <a:avLst/>
          </a:prstGeom>
        </p:spPr>
      </p:pic>
      <p:sp>
        <p:nvSpPr>
          <p:cNvPr id="35" name="Rectangle 34"/>
          <p:cNvSpPr/>
          <p:nvPr/>
        </p:nvSpPr>
        <p:spPr>
          <a:xfrm>
            <a:off x="7482713" y="5720773"/>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Abastecimiento</a:t>
            </a:r>
          </a:p>
        </p:txBody>
      </p:sp>
      <p:sp>
        <p:nvSpPr>
          <p:cNvPr id="36" name="Rectangle 35"/>
          <p:cNvSpPr/>
          <p:nvPr/>
        </p:nvSpPr>
        <p:spPr>
          <a:xfrm>
            <a:off x="8545030" y="5707326"/>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Financiera</a:t>
            </a:r>
          </a:p>
        </p:txBody>
      </p:sp>
      <p:sp>
        <p:nvSpPr>
          <p:cNvPr id="37" name="Rectangle 36"/>
          <p:cNvSpPr/>
          <p:nvPr/>
        </p:nvSpPr>
        <p:spPr>
          <a:xfrm>
            <a:off x="9513218" y="5693879"/>
            <a:ext cx="885844"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Proyectos</a:t>
            </a:r>
          </a:p>
        </p:txBody>
      </p:sp>
      <p:cxnSp>
        <p:nvCxnSpPr>
          <p:cNvPr id="53" name="Conector recto 52"/>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
        <p:nvSpPr>
          <p:cNvPr id="47" name="Text Box 3">
            <a:extLst>
              <a:ext uri="{FF2B5EF4-FFF2-40B4-BE49-F238E27FC236}">
                <a16:creationId xmlns:a16="http://schemas.microsoft.com/office/drawing/2014/main" id="{27270975-59A3-4EBC-9D9A-A2CBF4A7C91B}"/>
              </a:ext>
            </a:extLst>
          </p:cNvPr>
          <p:cNvSpPr txBox="1">
            <a:spLocks noChangeArrowheads="1"/>
          </p:cNvSpPr>
          <p:nvPr/>
        </p:nvSpPr>
        <p:spPr bwMode="auto">
          <a:xfrm>
            <a:off x="4240920" y="3214391"/>
            <a:ext cx="1452105" cy="830997"/>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dirty="0">
                <a:solidFill>
                  <a:schemeClr val="tx1">
                    <a:lumMod val="65000"/>
                    <a:lumOff val="35000"/>
                  </a:schemeClr>
                </a:solidFill>
                <a:latin typeface="Georgia"/>
              </a:rPr>
              <a:t>Integridad </a:t>
            </a:r>
          </a:p>
          <a:p>
            <a:pPr fontAlgn="base">
              <a:spcBef>
                <a:spcPct val="50000"/>
              </a:spcBef>
              <a:spcAft>
                <a:spcPct val="0"/>
              </a:spcAft>
            </a:pPr>
            <a:r>
              <a:rPr lang="es-CO" sz="1200" dirty="0">
                <a:solidFill>
                  <a:schemeClr val="tx1">
                    <a:lumMod val="65000"/>
                    <a:lumOff val="35000"/>
                  </a:schemeClr>
                </a:solidFill>
                <a:latin typeface="Georgia"/>
              </a:rPr>
              <a:t>Honestidad </a:t>
            </a:r>
          </a:p>
          <a:p>
            <a:pPr fontAlgn="base">
              <a:spcBef>
                <a:spcPct val="50000"/>
              </a:spcBef>
              <a:spcAft>
                <a:spcPct val="0"/>
              </a:spcAft>
            </a:pPr>
            <a:r>
              <a:rPr lang="es-CO" sz="1200" dirty="0">
                <a:solidFill>
                  <a:schemeClr val="tx1">
                    <a:lumMod val="65000"/>
                    <a:lumOff val="35000"/>
                  </a:schemeClr>
                </a:solidFill>
                <a:latin typeface="Georgia"/>
              </a:rPr>
              <a:t>Responsabilidad</a:t>
            </a:r>
          </a:p>
        </p:txBody>
      </p:sp>
      <p:sp>
        <p:nvSpPr>
          <p:cNvPr id="48" name="Text Box 3">
            <a:extLst>
              <a:ext uri="{FF2B5EF4-FFF2-40B4-BE49-F238E27FC236}">
                <a16:creationId xmlns:a16="http://schemas.microsoft.com/office/drawing/2014/main" id="{50CB4F23-0B02-4C3C-AAF5-882F1B09D519}"/>
              </a:ext>
            </a:extLst>
          </p:cNvPr>
          <p:cNvSpPr txBox="1">
            <a:spLocks noChangeArrowheads="1"/>
          </p:cNvSpPr>
          <p:nvPr/>
        </p:nvSpPr>
        <p:spPr bwMode="auto">
          <a:xfrm>
            <a:off x="3032050" y="2246307"/>
            <a:ext cx="1452105" cy="830997"/>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ES" sz="1200" dirty="0">
                <a:solidFill>
                  <a:schemeClr val="tx1">
                    <a:lumMod val="65000"/>
                    <a:lumOff val="35000"/>
                  </a:schemeClr>
                </a:solidFill>
                <a:latin typeface="Georgia"/>
              </a:rPr>
              <a:t>Ser el principal comercio de ventas al detalle del país.</a:t>
            </a:r>
            <a:endParaRPr lang="es-CO" sz="1200" dirty="0">
              <a:solidFill>
                <a:schemeClr val="tx1">
                  <a:lumMod val="65000"/>
                  <a:lumOff val="35000"/>
                </a:schemeClr>
              </a:solidFill>
              <a:latin typeface="Georgia"/>
            </a:endParaRPr>
          </a:p>
        </p:txBody>
      </p:sp>
      <p:sp>
        <p:nvSpPr>
          <p:cNvPr id="49" name="Text Box 3">
            <a:extLst>
              <a:ext uri="{FF2B5EF4-FFF2-40B4-BE49-F238E27FC236}">
                <a16:creationId xmlns:a16="http://schemas.microsoft.com/office/drawing/2014/main" id="{2CEEC841-06EE-443A-8E1A-C451420FB0EE}"/>
              </a:ext>
            </a:extLst>
          </p:cNvPr>
          <p:cNvSpPr txBox="1">
            <a:spLocks noChangeArrowheads="1"/>
          </p:cNvSpPr>
          <p:nvPr/>
        </p:nvSpPr>
        <p:spPr bwMode="auto">
          <a:xfrm>
            <a:off x="1681680" y="3213296"/>
            <a:ext cx="1452105" cy="830997"/>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ES" sz="1200" dirty="0">
                <a:solidFill>
                  <a:schemeClr val="tx1">
                    <a:lumMod val="65000"/>
                    <a:lumOff val="35000"/>
                  </a:schemeClr>
                </a:solidFill>
                <a:latin typeface="Georgia"/>
              </a:rPr>
              <a:t>Promover productos de excelente calidad, sabor y precio. </a:t>
            </a:r>
            <a:endParaRPr lang="es-CO" sz="1200" dirty="0">
              <a:solidFill>
                <a:schemeClr val="tx1">
                  <a:lumMod val="65000"/>
                  <a:lumOff val="35000"/>
                </a:schemeClr>
              </a:solidFill>
              <a:latin typeface="Georgia"/>
            </a:endParaRPr>
          </a:p>
        </p:txBody>
      </p:sp>
    </p:spTree>
    <p:extLst>
      <p:ext uri="{BB962C8B-B14F-4D97-AF65-F5344CB8AC3E}">
        <p14:creationId xmlns:p14="http://schemas.microsoft.com/office/powerpoint/2010/main" val="56533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25104" y="4464422"/>
            <a:ext cx="4031909" cy="717177"/>
          </a:xfrm>
          <a:prstGeom prst="rect">
            <a:avLst/>
          </a:prstGeom>
          <a:solidFill>
            <a:schemeClr val="tx1">
              <a:lumMod val="60000"/>
              <a:lumOff val="40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14"/>
          <p:cNvSpPr/>
          <p:nvPr/>
        </p:nvSpPr>
        <p:spPr>
          <a:xfrm>
            <a:off x="2220976" y="4625471"/>
            <a:ext cx="3894963" cy="551645"/>
          </a:xfrm>
          <a:prstGeom prst="rect">
            <a:avLst/>
          </a:prstGeom>
          <a:solidFill>
            <a:schemeClr val="tx1">
              <a:lumMod val="60000"/>
              <a:lumOff val="40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reeform 12"/>
          <p:cNvSpPr>
            <a:spLocks/>
          </p:cNvSpPr>
          <p:nvPr/>
        </p:nvSpPr>
        <p:spPr bwMode="auto">
          <a:xfrm>
            <a:off x="2220976" y="1765204"/>
            <a:ext cx="3894963" cy="3365491"/>
          </a:xfrm>
          <a:custGeom>
            <a:avLst/>
            <a:gdLst/>
            <a:ahLst/>
            <a:cxnLst>
              <a:cxn ang="0">
                <a:pos x="0" y="0"/>
              </a:cxn>
              <a:cxn ang="0">
                <a:pos x="0" y="958"/>
              </a:cxn>
              <a:cxn ang="0">
                <a:pos x="606" y="958"/>
              </a:cxn>
              <a:cxn ang="0">
                <a:pos x="700" y="1121"/>
              </a:cxn>
              <a:cxn ang="0">
                <a:pos x="786" y="958"/>
              </a:cxn>
              <a:cxn ang="0">
                <a:pos x="1401" y="958"/>
              </a:cxn>
              <a:cxn ang="0">
                <a:pos x="1401" y="0"/>
              </a:cxn>
              <a:cxn ang="0">
                <a:pos x="0" y="0"/>
              </a:cxn>
            </a:cxnLst>
            <a:rect l="0" t="0" r="r" b="b"/>
            <a:pathLst>
              <a:path w="1402" h="1122">
                <a:moveTo>
                  <a:pt x="0" y="0"/>
                </a:moveTo>
                <a:lnTo>
                  <a:pt x="0" y="958"/>
                </a:lnTo>
                <a:lnTo>
                  <a:pt x="606" y="958"/>
                </a:lnTo>
                <a:lnTo>
                  <a:pt x="700" y="1121"/>
                </a:lnTo>
                <a:lnTo>
                  <a:pt x="786" y="958"/>
                </a:lnTo>
                <a:lnTo>
                  <a:pt x="1401" y="958"/>
                </a:lnTo>
                <a:lnTo>
                  <a:pt x="1401" y="0"/>
                </a:lnTo>
                <a:lnTo>
                  <a:pt x="0" y="0"/>
                </a:lnTo>
              </a:path>
            </a:pathLst>
          </a:custGeom>
          <a:solidFill>
            <a:srgbClr val="DEE5EC"/>
          </a:solidFill>
          <a:ln w="28575" cap="rnd" cmpd="sng">
            <a:solidFill>
              <a:srgbClr val="465A74"/>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defRPr/>
            </a:pPr>
            <a:endParaRPr lang="es-CO">
              <a:solidFill>
                <a:srgbClr val="000000"/>
              </a:solidFill>
              <a:latin typeface="+mj-lt"/>
            </a:endParaRPr>
          </a:p>
        </p:txBody>
      </p:sp>
      <p:sp>
        <p:nvSpPr>
          <p:cNvPr id="14" name="Freeform 13"/>
          <p:cNvSpPr>
            <a:spLocks/>
          </p:cNvSpPr>
          <p:nvPr/>
        </p:nvSpPr>
        <p:spPr bwMode="auto">
          <a:xfrm>
            <a:off x="5558119" y="1750220"/>
            <a:ext cx="4612341" cy="2901019"/>
          </a:xfrm>
          <a:custGeom>
            <a:avLst/>
            <a:gdLst/>
            <a:ahLst/>
            <a:cxnLst>
              <a:cxn ang="0">
                <a:pos x="1607" y="0"/>
              </a:cxn>
              <a:cxn ang="0">
                <a:pos x="1607" y="951"/>
              </a:cxn>
              <a:cxn ang="0">
                <a:pos x="946" y="953"/>
              </a:cxn>
              <a:cxn ang="0">
                <a:pos x="905" y="873"/>
              </a:cxn>
              <a:cxn ang="0">
                <a:pos x="867" y="953"/>
              </a:cxn>
              <a:cxn ang="0">
                <a:pos x="204" y="951"/>
              </a:cxn>
              <a:cxn ang="0">
                <a:pos x="204" y="556"/>
              </a:cxn>
              <a:cxn ang="0">
                <a:pos x="0" y="472"/>
              </a:cxn>
              <a:cxn ang="0">
                <a:pos x="204" y="394"/>
              </a:cxn>
              <a:cxn ang="0">
                <a:pos x="204" y="0"/>
              </a:cxn>
              <a:cxn ang="0">
                <a:pos x="1607" y="0"/>
              </a:cxn>
            </a:cxnLst>
            <a:rect l="0" t="0" r="r" b="b"/>
            <a:pathLst>
              <a:path w="1608" h="954">
                <a:moveTo>
                  <a:pt x="1607" y="0"/>
                </a:moveTo>
                <a:lnTo>
                  <a:pt x="1607" y="951"/>
                </a:lnTo>
                <a:lnTo>
                  <a:pt x="946" y="953"/>
                </a:lnTo>
                <a:lnTo>
                  <a:pt x="905" y="873"/>
                </a:lnTo>
                <a:lnTo>
                  <a:pt x="867" y="953"/>
                </a:lnTo>
                <a:lnTo>
                  <a:pt x="204" y="951"/>
                </a:lnTo>
                <a:lnTo>
                  <a:pt x="204" y="556"/>
                </a:lnTo>
                <a:lnTo>
                  <a:pt x="0" y="472"/>
                </a:lnTo>
                <a:lnTo>
                  <a:pt x="204" y="394"/>
                </a:lnTo>
                <a:lnTo>
                  <a:pt x="204" y="0"/>
                </a:lnTo>
                <a:lnTo>
                  <a:pt x="1607" y="0"/>
                </a:lnTo>
              </a:path>
            </a:pathLst>
          </a:custGeom>
          <a:solidFill>
            <a:srgbClr val="9EB0C4"/>
          </a:solidFill>
          <a:ln w="28575" cap="rnd" cmpd="sng">
            <a:solidFill>
              <a:srgbClr val="465A74"/>
            </a:solidFill>
            <a:prstDash val="solid"/>
            <a:round/>
            <a:headEnd/>
            <a:tailEnd/>
          </a:ln>
          <a:effectLst/>
        </p:spPr>
        <p:txBody>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defRPr/>
            </a:pPr>
            <a:endParaRPr lang="es-CO">
              <a:solidFill>
                <a:srgbClr val="000000"/>
              </a:solidFill>
              <a:latin typeface="+mj-lt"/>
            </a:endParaRPr>
          </a:p>
        </p:txBody>
      </p:sp>
      <p:sp>
        <p:nvSpPr>
          <p:cNvPr id="17" name="Text Box 3"/>
          <p:cNvSpPr txBox="1">
            <a:spLocks noChangeArrowheads="1"/>
          </p:cNvSpPr>
          <p:nvPr/>
        </p:nvSpPr>
        <p:spPr bwMode="auto">
          <a:xfrm>
            <a:off x="2327721" y="4692240"/>
            <a:ext cx="1727346"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dirty="0">
                <a:solidFill>
                  <a:schemeClr val="bg1"/>
                </a:solidFill>
                <a:latin typeface="Georgia"/>
              </a:rPr>
              <a:t>Análisis Ambiente Interno </a:t>
            </a:r>
          </a:p>
        </p:txBody>
      </p:sp>
      <p:sp>
        <p:nvSpPr>
          <p:cNvPr id="18" name="Text Box 3"/>
          <p:cNvSpPr txBox="1">
            <a:spLocks noChangeArrowheads="1"/>
          </p:cNvSpPr>
          <p:nvPr/>
        </p:nvSpPr>
        <p:spPr bwMode="auto">
          <a:xfrm>
            <a:off x="6188144" y="4678248"/>
            <a:ext cx="1886738" cy="461665"/>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dirty="0">
                <a:solidFill>
                  <a:schemeClr val="bg1"/>
                </a:solidFill>
                <a:latin typeface="Georgia"/>
              </a:rPr>
              <a:t>Análisis Ambiente Externo</a:t>
            </a:r>
          </a:p>
        </p:txBody>
      </p:sp>
      <p:sp>
        <p:nvSpPr>
          <p:cNvPr id="19" name="Text Box 3"/>
          <p:cNvSpPr txBox="1">
            <a:spLocks noChangeArrowheads="1"/>
          </p:cNvSpPr>
          <p:nvPr/>
        </p:nvSpPr>
        <p:spPr bwMode="auto">
          <a:xfrm>
            <a:off x="2347923" y="1830137"/>
            <a:ext cx="3644923" cy="3046988"/>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174625" indent="-174625" fontAlgn="base">
              <a:spcBef>
                <a:spcPct val="50000"/>
              </a:spcBef>
              <a:spcAft>
                <a:spcPct val="0"/>
              </a:spcAft>
            </a:pPr>
            <a:r>
              <a:rPr lang="es-CO" sz="1200" b="1" dirty="0">
                <a:solidFill>
                  <a:srgbClr val="5D7B9A"/>
                </a:solidFill>
                <a:latin typeface="Georgia"/>
              </a:rPr>
              <a:t>1. Cambios tecnológicos y de proceso</a:t>
            </a:r>
          </a:p>
          <a:p>
            <a:pPr marL="174625" indent="-174625" fontAlgn="base">
              <a:spcBef>
                <a:spcPct val="50000"/>
              </a:spcBef>
              <a:spcAft>
                <a:spcPct val="0"/>
              </a:spcAft>
            </a:pPr>
            <a:r>
              <a:rPr lang="es-CO" sz="1200" b="1" dirty="0">
                <a:solidFill>
                  <a:srgbClr val="5D7B9A"/>
                </a:solidFill>
                <a:latin typeface="Georgia"/>
              </a:rPr>
              <a:t>2. Cumplimiento de indicadores </a:t>
            </a:r>
          </a:p>
          <a:p>
            <a:pPr marL="174625" indent="-174625" fontAlgn="base">
              <a:spcBef>
                <a:spcPct val="50000"/>
              </a:spcBef>
              <a:spcAft>
                <a:spcPct val="0"/>
              </a:spcAft>
            </a:pPr>
            <a:r>
              <a:rPr lang="es-CO" sz="1200" b="1" dirty="0">
                <a:solidFill>
                  <a:srgbClr val="5D7B9A"/>
                </a:solidFill>
                <a:latin typeface="Georgia"/>
              </a:rPr>
              <a:t>3. Ambiente de control (políticas, procedimientos, niveles de autorización, segregación de funciones).</a:t>
            </a:r>
          </a:p>
          <a:p>
            <a:pPr marL="174625" indent="-174625" fontAlgn="base">
              <a:spcBef>
                <a:spcPct val="50000"/>
              </a:spcBef>
              <a:spcAft>
                <a:spcPct val="0"/>
              </a:spcAft>
            </a:pPr>
            <a:r>
              <a:rPr lang="es-CO" sz="1200" b="1" dirty="0">
                <a:solidFill>
                  <a:srgbClr val="5D7B9A"/>
                </a:solidFill>
                <a:latin typeface="Georgia"/>
              </a:rPr>
              <a:t>4. Expectativas de auditoría interna (Solicitudes) </a:t>
            </a:r>
          </a:p>
          <a:p>
            <a:pPr marL="174625" indent="-174625" fontAlgn="base">
              <a:spcBef>
                <a:spcPct val="50000"/>
              </a:spcBef>
              <a:spcAft>
                <a:spcPct val="0"/>
              </a:spcAft>
            </a:pPr>
            <a:r>
              <a:rPr lang="es-CO" sz="1200" b="1" dirty="0">
                <a:solidFill>
                  <a:srgbClr val="5D7B9A"/>
                </a:solidFill>
                <a:latin typeface="Georgia"/>
              </a:rPr>
              <a:t>5. Soporte tecnológico en las operaciones</a:t>
            </a:r>
          </a:p>
          <a:p>
            <a:pPr marL="174625" indent="-174625" fontAlgn="base">
              <a:spcBef>
                <a:spcPct val="50000"/>
              </a:spcBef>
              <a:spcAft>
                <a:spcPct val="0"/>
              </a:spcAft>
            </a:pPr>
            <a:r>
              <a:rPr lang="es-CO" sz="1200" b="1" dirty="0">
                <a:solidFill>
                  <a:srgbClr val="5D7B9A"/>
                </a:solidFill>
                <a:latin typeface="Georgia"/>
              </a:rPr>
              <a:t>6. Reportes confiables y de gestión </a:t>
            </a:r>
          </a:p>
          <a:p>
            <a:pPr marL="174625" indent="-174625" fontAlgn="base">
              <a:spcBef>
                <a:spcPct val="50000"/>
              </a:spcBef>
              <a:spcAft>
                <a:spcPct val="0"/>
              </a:spcAft>
            </a:pPr>
            <a:r>
              <a:rPr lang="es-CO" sz="1200" b="1" dirty="0">
                <a:solidFill>
                  <a:srgbClr val="5D7B9A"/>
                </a:solidFill>
                <a:latin typeface="Georgia"/>
              </a:rPr>
              <a:t>7. Eventos de fraude </a:t>
            </a:r>
          </a:p>
          <a:p>
            <a:pPr marL="174625" indent="-174625" fontAlgn="base">
              <a:spcBef>
                <a:spcPct val="50000"/>
              </a:spcBef>
              <a:spcAft>
                <a:spcPct val="0"/>
              </a:spcAft>
            </a:pPr>
            <a:r>
              <a:rPr lang="es-CO" sz="1200" b="1" dirty="0">
                <a:solidFill>
                  <a:srgbClr val="5D7B9A"/>
                </a:solidFill>
                <a:latin typeface="Georgia"/>
              </a:rPr>
              <a:t>8. Otros</a:t>
            </a:r>
          </a:p>
          <a:p>
            <a:pPr fontAlgn="base">
              <a:spcBef>
                <a:spcPct val="50000"/>
              </a:spcBef>
              <a:spcAft>
                <a:spcPct val="0"/>
              </a:spcAft>
            </a:pPr>
            <a:endParaRPr lang="es-CO" sz="1200" b="1" dirty="0">
              <a:solidFill>
                <a:schemeClr val="bg2">
                  <a:lumMod val="75000"/>
                </a:schemeClr>
              </a:solidFill>
              <a:latin typeface="Georgia"/>
            </a:endParaRPr>
          </a:p>
        </p:txBody>
      </p:sp>
      <p:sp>
        <p:nvSpPr>
          <p:cNvPr id="20" name="Text Box 3"/>
          <p:cNvSpPr txBox="1">
            <a:spLocks noChangeArrowheads="1"/>
          </p:cNvSpPr>
          <p:nvPr/>
        </p:nvSpPr>
        <p:spPr bwMode="auto">
          <a:xfrm>
            <a:off x="6440313" y="1807727"/>
            <a:ext cx="3644923" cy="2585323"/>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228600" indent="-228600" fontAlgn="base">
              <a:spcBef>
                <a:spcPct val="50000"/>
              </a:spcBef>
              <a:spcAft>
                <a:spcPct val="0"/>
              </a:spcAft>
              <a:buAutoNum type="arabicPeriod"/>
            </a:pPr>
            <a:r>
              <a:rPr lang="es-CO" sz="1200" b="1" dirty="0">
                <a:solidFill>
                  <a:srgbClr val="465B74"/>
                </a:solidFill>
                <a:latin typeface="Georgia"/>
              </a:rPr>
              <a:t>Cambios  económicos, normativos, legales y tributarios de la industria y del país. </a:t>
            </a:r>
          </a:p>
          <a:p>
            <a:pPr marL="228600" indent="-228600" fontAlgn="base">
              <a:spcBef>
                <a:spcPct val="50000"/>
              </a:spcBef>
              <a:spcAft>
                <a:spcPct val="0"/>
              </a:spcAft>
              <a:buAutoNum type="arabicPeriod"/>
            </a:pPr>
            <a:r>
              <a:rPr lang="es-CO" sz="1200" b="1" dirty="0">
                <a:solidFill>
                  <a:srgbClr val="465B74"/>
                </a:solidFill>
                <a:latin typeface="Georgia"/>
              </a:rPr>
              <a:t>Noticias de impacto </a:t>
            </a:r>
          </a:p>
          <a:p>
            <a:pPr marL="228600" indent="-228600" fontAlgn="base">
              <a:spcBef>
                <a:spcPct val="50000"/>
              </a:spcBef>
              <a:spcAft>
                <a:spcPct val="0"/>
              </a:spcAft>
              <a:buAutoNum type="arabicPeriod"/>
            </a:pPr>
            <a:r>
              <a:rPr lang="es-CO" sz="1200" b="1" dirty="0">
                <a:solidFill>
                  <a:srgbClr val="465B74"/>
                </a:solidFill>
                <a:latin typeface="Georgia"/>
              </a:rPr>
              <a:t>Percepción de los </a:t>
            </a:r>
            <a:r>
              <a:rPr lang="es-CO" sz="1200" b="1" dirty="0" err="1">
                <a:solidFill>
                  <a:srgbClr val="465B74"/>
                </a:solidFill>
                <a:latin typeface="Georgia"/>
              </a:rPr>
              <a:t>stakeholders</a:t>
            </a:r>
            <a:endParaRPr lang="es-CO" sz="1200" b="1" dirty="0">
              <a:solidFill>
                <a:srgbClr val="465B74"/>
              </a:solidFill>
              <a:latin typeface="Georgia"/>
            </a:endParaRPr>
          </a:p>
          <a:p>
            <a:pPr marL="228600" indent="-228600" fontAlgn="base">
              <a:spcBef>
                <a:spcPct val="50000"/>
              </a:spcBef>
              <a:spcAft>
                <a:spcPct val="0"/>
              </a:spcAft>
              <a:buAutoNum type="arabicPeriod"/>
            </a:pPr>
            <a:endParaRPr lang="es-CO" sz="1200" b="1" dirty="0">
              <a:solidFill>
                <a:schemeClr val="bg2">
                  <a:lumMod val="75000"/>
                </a:schemeClr>
              </a:solidFill>
              <a:latin typeface="Georgia"/>
            </a:endParaRPr>
          </a:p>
          <a:p>
            <a:pPr marL="228600" indent="-228600" fontAlgn="base">
              <a:spcBef>
                <a:spcPct val="50000"/>
              </a:spcBef>
              <a:spcAft>
                <a:spcPct val="0"/>
              </a:spcAft>
              <a:buAutoNum type="arabicPeriod"/>
            </a:pPr>
            <a:endParaRPr lang="es-CO" sz="1200" b="1" dirty="0">
              <a:solidFill>
                <a:schemeClr val="bg2">
                  <a:lumMod val="75000"/>
                </a:schemeClr>
              </a:solidFill>
              <a:latin typeface="Georgia"/>
            </a:endParaRPr>
          </a:p>
          <a:p>
            <a:pPr marL="228600" indent="-228600" fontAlgn="base">
              <a:spcBef>
                <a:spcPct val="50000"/>
              </a:spcBef>
              <a:spcAft>
                <a:spcPct val="0"/>
              </a:spcAft>
              <a:buAutoNum type="arabicPeriod"/>
            </a:pPr>
            <a:endParaRPr lang="es-CO" sz="1200" b="1" dirty="0">
              <a:solidFill>
                <a:schemeClr val="bg2">
                  <a:lumMod val="75000"/>
                </a:schemeClr>
              </a:solidFill>
              <a:latin typeface="Georgia"/>
            </a:endParaRPr>
          </a:p>
          <a:p>
            <a:pPr fontAlgn="base">
              <a:spcBef>
                <a:spcPct val="50000"/>
              </a:spcBef>
              <a:spcAft>
                <a:spcPct val="0"/>
              </a:spcAft>
            </a:pPr>
            <a:endParaRPr lang="es-CO" sz="1200" b="1" dirty="0">
              <a:solidFill>
                <a:schemeClr val="bg2">
                  <a:lumMod val="75000"/>
                </a:schemeClr>
              </a:solidFill>
              <a:latin typeface="Georgia"/>
            </a:endParaRPr>
          </a:p>
          <a:p>
            <a:pPr fontAlgn="base">
              <a:spcBef>
                <a:spcPct val="50000"/>
              </a:spcBef>
              <a:spcAft>
                <a:spcPct val="0"/>
              </a:spcAft>
            </a:pPr>
            <a:endParaRPr lang="es-CO" sz="1200" b="1" dirty="0">
              <a:solidFill>
                <a:schemeClr val="bg2">
                  <a:lumMod val="75000"/>
                </a:schemeClr>
              </a:solidFill>
              <a:latin typeface="Georgia"/>
            </a:endParaRPr>
          </a:p>
        </p:txBody>
      </p:sp>
      <p:pic>
        <p:nvPicPr>
          <p:cNvPr id="21" name="Picture 20"/>
          <p:cNvPicPr>
            <a:picLocks noChangeAspect="1"/>
          </p:cNvPicPr>
          <p:nvPr/>
        </p:nvPicPr>
        <p:blipFill>
          <a:blip r:embed="rId2"/>
          <a:stretch>
            <a:fillRect/>
          </a:stretch>
        </p:blipFill>
        <p:spPr>
          <a:xfrm>
            <a:off x="1633379" y="184411"/>
            <a:ext cx="8953938" cy="660901"/>
          </a:xfrm>
          <a:prstGeom prst="rect">
            <a:avLst/>
          </a:prstGeom>
        </p:spPr>
      </p:pic>
      <p:sp>
        <p:nvSpPr>
          <p:cNvPr id="22" name="AutoShape 3"/>
          <p:cNvSpPr>
            <a:spLocks noChangeArrowheads="1"/>
          </p:cNvSpPr>
          <p:nvPr/>
        </p:nvSpPr>
        <p:spPr bwMode="auto">
          <a:xfrm rot="5400000" flipH="1" flipV="1">
            <a:off x="5810144" y="1379342"/>
            <a:ext cx="756000" cy="8774390"/>
          </a:xfrm>
          <a:prstGeom prst="homePlate">
            <a:avLst>
              <a:gd name="adj" fmla="val 17393"/>
            </a:avLst>
          </a:prstGeom>
          <a:solidFill>
            <a:schemeClr val="bg1">
              <a:lumMod val="65000"/>
            </a:schemeClr>
          </a:solidFill>
          <a:ln w="12700" cap="rnd">
            <a:solidFill>
              <a:srgbClr val="FFFFFF"/>
            </a:solidFill>
            <a:prstDash val="sysDot"/>
            <a:miter lim="800000"/>
            <a:headEnd/>
            <a:tailEnd/>
          </a:ln>
        </p:spPr>
        <p:txBody>
          <a:bodyPr vert="eaVert" lIns="0" tIns="0" rIns="0" bIns="0" anchor="t" anchorCtr="1">
            <a:noAutofit/>
          </a:bodyPr>
          <a:lstStyle/>
          <a:p>
            <a:pPr defTabSz="935977" eaLnBrk="0" hangingPunct="0">
              <a:defRPr/>
            </a:pPr>
            <a:r>
              <a:rPr lang="es-CO" sz="1100" b="1" i="1" kern="0">
                <a:solidFill>
                  <a:srgbClr val="FFFFFF"/>
                </a:solidFill>
                <a:latin typeface="Georgia"/>
                <a:cs typeface="Arial" pitchFamily="34" charset="0"/>
              </a:rPr>
              <a:t>Macroprocesos impactados </a:t>
            </a:r>
          </a:p>
        </p:txBody>
      </p:sp>
      <p:sp>
        <p:nvSpPr>
          <p:cNvPr id="23" name="Rectangle 22"/>
          <p:cNvSpPr/>
          <p:nvPr/>
        </p:nvSpPr>
        <p:spPr>
          <a:xfrm>
            <a:off x="1884907" y="5715209"/>
            <a:ext cx="1064482"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Investigación y</a:t>
            </a:r>
          </a:p>
          <a:p>
            <a:pPr algn="ctr">
              <a:defRPr/>
            </a:pPr>
            <a:r>
              <a:rPr lang="es-CO" sz="800" kern="0">
                <a:solidFill>
                  <a:schemeClr val="bg1"/>
                </a:solidFill>
                <a:latin typeface="Arial" charset="0"/>
                <a:ea typeface="Arial" charset="0"/>
                <a:cs typeface="Arial" charset="0"/>
              </a:rPr>
              <a:t> Desarrollo  </a:t>
            </a:r>
          </a:p>
        </p:txBody>
      </p:sp>
      <p:sp>
        <p:nvSpPr>
          <p:cNvPr id="24" name="Rectangle 23"/>
          <p:cNvSpPr/>
          <p:nvPr/>
        </p:nvSpPr>
        <p:spPr>
          <a:xfrm>
            <a:off x="3108600" y="5715209"/>
            <a:ext cx="960334"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de Manufactura </a:t>
            </a:r>
          </a:p>
        </p:txBody>
      </p:sp>
      <p:sp>
        <p:nvSpPr>
          <p:cNvPr id="25" name="Rectangle 24"/>
          <p:cNvSpPr/>
          <p:nvPr/>
        </p:nvSpPr>
        <p:spPr>
          <a:xfrm>
            <a:off x="4254173" y="5715209"/>
            <a:ext cx="941326"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Distribución y Transportes</a:t>
            </a:r>
          </a:p>
        </p:txBody>
      </p:sp>
      <p:sp>
        <p:nvSpPr>
          <p:cNvPr id="26" name="Rectangle 25"/>
          <p:cNvSpPr/>
          <p:nvPr/>
        </p:nvSpPr>
        <p:spPr>
          <a:xfrm>
            <a:off x="5329587" y="5715209"/>
            <a:ext cx="1006030"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de Tecnología </a:t>
            </a:r>
          </a:p>
        </p:txBody>
      </p:sp>
      <p:sp>
        <p:nvSpPr>
          <p:cNvPr id="27" name="Rectangle 26"/>
          <p:cNvSpPr/>
          <p:nvPr/>
        </p:nvSpPr>
        <p:spPr>
          <a:xfrm>
            <a:off x="6469705" y="5702843"/>
            <a:ext cx="916830"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Humana</a:t>
            </a:r>
          </a:p>
        </p:txBody>
      </p:sp>
      <p:sp>
        <p:nvSpPr>
          <p:cNvPr id="28" name="Rectangle 27"/>
          <p:cNvSpPr/>
          <p:nvPr/>
        </p:nvSpPr>
        <p:spPr>
          <a:xfrm>
            <a:off x="7482713" y="5720773"/>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Abastecimiento</a:t>
            </a:r>
          </a:p>
        </p:txBody>
      </p:sp>
      <p:sp>
        <p:nvSpPr>
          <p:cNvPr id="29" name="Rectangle 28"/>
          <p:cNvSpPr/>
          <p:nvPr/>
        </p:nvSpPr>
        <p:spPr>
          <a:xfrm>
            <a:off x="8545030" y="5707326"/>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Financiera</a:t>
            </a:r>
          </a:p>
        </p:txBody>
      </p:sp>
      <p:sp>
        <p:nvSpPr>
          <p:cNvPr id="30" name="Rectangle 29"/>
          <p:cNvSpPr/>
          <p:nvPr/>
        </p:nvSpPr>
        <p:spPr>
          <a:xfrm>
            <a:off x="9513218" y="5693879"/>
            <a:ext cx="885844"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Proyectos</a:t>
            </a:r>
          </a:p>
        </p:txBody>
      </p:sp>
      <p:sp>
        <p:nvSpPr>
          <p:cNvPr id="2" name="Rectangle 1"/>
          <p:cNvSpPr/>
          <p:nvPr/>
        </p:nvSpPr>
        <p:spPr>
          <a:xfrm>
            <a:off x="2220976" y="1143001"/>
            <a:ext cx="3890681" cy="579561"/>
          </a:xfrm>
          <a:prstGeom prst="rect">
            <a:avLst/>
          </a:prstGeom>
          <a:solidFill>
            <a:schemeClr val="bg1"/>
          </a:solidFill>
          <a:ln>
            <a:solidFill>
              <a:srgbClr val="465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Arial" charset="0"/>
                <a:ea typeface="Arial" charset="0"/>
                <a:cs typeface="Arial" charset="0"/>
              </a:rPr>
              <a:t>Resultado de las entrevistas internas nivel Gerencial y Operativo</a:t>
            </a:r>
          </a:p>
        </p:txBody>
      </p:sp>
      <p:sp>
        <p:nvSpPr>
          <p:cNvPr id="31" name="Rectangle 30"/>
          <p:cNvSpPr/>
          <p:nvPr/>
        </p:nvSpPr>
        <p:spPr>
          <a:xfrm>
            <a:off x="6138748" y="1147484"/>
            <a:ext cx="4005012" cy="579561"/>
          </a:xfrm>
          <a:prstGeom prst="rect">
            <a:avLst/>
          </a:prstGeom>
          <a:solidFill>
            <a:schemeClr val="bg1"/>
          </a:solidFill>
          <a:ln>
            <a:solidFill>
              <a:srgbClr val="465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a:solidFill>
                  <a:schemeClr val="tx1"/>
                </a:solidFill>
                <a:latin typeface="Arial" charset="0"/>
                <a:ea typeface="Arial" charset="0"/>
                <a:cs typeface="Arial" charset="0"/>
              </a:rPr>
              <a:t>Resultado de evaluación del ambiente externo</a:t>
            </a:r>
          </a:p>
        </p:txBody>
      </p:sp>
      <p:cxnSp>
        <p:nvCxnSpPr>
          <p:cNvPr id="38" name="Conector recto 37"/>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94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8"/>
          <p:cNvSpPr>
            <a:spLocks/>
          </p:cNvSpPr>
          <p:nvPr/>
        </p:nvSpPr>
        <p:spPr bwMode="auto">
          <a:xfrm>
            <a:off x="2210850" y="1438836"/>
            <a:ext cx="2457892" cy="2727587"/>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Lst>
            <a:ahLst/>
            <a:cxnLst>
              <a:cxn ang="0">
                <a:pos x="T0" y="T1"/>
              </a:cxn>
              <a:cxn ang="0">
                <a:pos x="T2" y="T3"/>
              </a:cxn>
              <a:cxn ang="0">
                <a:pos x="T4" y="T5"/>
              </a:cxn>
              <a:cxn ang="0">
                <a:pos x="T6" y="T7"/>
              </a:cxn>
              <a:cxn ang="0">
                <a:pos x="T8" y="T9"/>
              </a:cxn>
              <a:cxn ang="0">
                <a:pos x="T10" y="T11"/>
              </a:cxn>
              <a:cxn ang="0">
                <a:pos x="T12" y="T13"/>
              </a:cxn>
            </a:cxnLst>
            <a:rect l="0" t="0" r="r" b="b"/>
            <a:pathLst>
              <a:path w="853" h="1828">
                <a:moveTo>
                  <a:pt x="426" y="0"/>
                </a:moveTo>
                <a:lnTo>
                  <a:pt x="0" y="250"/>
                </a:lnTo>
                <a:lnTo>
                  <a:pt x="0" y="1581"/>
                </a:lnTo>
                <a:lnTo>
                  <a:pt x="426" y="1828"/>
                </a:lnTo>
                <a:lnTo>
                  <a:pt x="853" y="1581"/>
                </a:lnTo>
                <a:lnTo>
                  <a:pt x="853" y="247"/>
                </a:lnTo>
                <a:lnTo>
                  <a:pt x="426" y="0"/>
                </a:lnTo>
                <a:close/>
              </a:path>
            </a:pathLst>
          </a:custGeom>
          <a:solidFill>
            <a:srgbClr val="E5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21" name="Freeform 12"/>
          <p:cNvSpPr>
            <a:spLocks/>
          </p:cNvSpPr>
          <p:nvPr/>
        </p:nvSpPr>
        <p:spPr bwMode="auto">
          <a:xfrm>
            <a:off x="2212719" y="3907040"/>
            <a:ext cx="2430998" cy="1135608"/>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Lst>
            <a:ahLst/>
            <a:cxnLst>
              <a:cxn ang="0">
                <a:pos x="T0" y="T1"/>
              </a:cxn>
              <a:cxn ang="0">
                <a:pos x="T2" y="T3"/>
              </a:cxn>
              <a:cxn ang="0">
                <a:pos x="T4" y="T5"/>
              </a:cxn>
              <a:cxn ang="0">
                <a:pos x="T6" y="T7"/>
              </a:cxn>
              <a:cxn ang="0">
                <a:pos x="T8" y="T9"/>
              </a:cxn>
              <a:cxn ang="0">
                <a:pos x="T10" y="T11"/>
              </a:cxn>
            </a:cxnLst>
            <a:rect l="0" t="0" r="r" b="b"/>
            <a:pathLst>
              <a:path w="853" h="877">
                <a:moveTo>
                  <a:pt x="853" y="877"/>
                </a:moveTo>
                <a:lnTo>
                  <a:pt x="0" y="877"/>
                </a:lnTo>
                <a:lnTo>
                  <a:pt x="0" y="0"/>
                </a:lnTo>
                <a:lnTo>
                  <a:pt x="446" y="259"/>
                </a:lnTo>
                <a:lnTo>
                  <a:pt x="853" y="0"/>
                </a:lnTo>
                <a:lnTo>
                  <a:pt x="853" y="877"/>
                </a:lnTo>
                <a:close/>
              </a:path>
            </a:pathLst>
          </a:custGeom>
          <a:solidFill>
            <a:srgbClr val="968C6D"/>
          </a:solidFill>
          <a:ln>
            <a:noFill/>
          </a:ln>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25" name="Freeform 12"/>
          <p:cNvSpPr>
            <a:spLocks/>
          </p:cNvSpPr>
          <p:nvPr/>
        </p:nvSpPr>
        <p:spPr bwMode="auto">
          <a:xfrm>
            <a:off x="4987296" y="3907040"/>
            <a:ext cx="2457892" cy="1135608"/>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Lst>
            <a:ahLst/>
            <a:cxnLst>
              <a:cxn ang="0">
                <a:pos x="T0" y="T1"/>
              </a:cxn>
              <a:cxn ang="0">
                <a:pos x="T2" y="T3"/>
              </a:cxn>
              <a:cxn ang="0">
                <a:pos x="T4" y="T5"/>
              </a:cxn>
              <a:cxn ang="0">
                <a:pos x="T6" y="T7"/>
              </a:cxn>
              <a:cxn ang="0">
                <a:pos x="T8" y="T9"/>
              </a:cxn>
              <a:cxn ang="0">
                <a:pos x="T10" y="T11"/>
              </a:cxn>
            </a:cxnLst>
            <a:rect l="0" t="0" r="r" b="b"/>
            <a:pathLst>
              <a:path w="853" h="877">
                <a:moveTo>
                  <a:pt x="853" y="877"/>
                </a:moveTo>
                <a:lnTo>
                  <a:pt x="0" y="877"/>
                </a:lnTo>
                <a:lnTo>
                  <a:pt x="0" y="0"/>
                </a:lnTo>
                <a:lnTo>
                  <a:pt x="446" y="259"/>
                </a:lnTo>
                <a:lnTo>
                  <a:pt x="853" y="0"/>
                </a:lnTo>
                <a:lnTo>
                  <a:pt x="853" y="877"/>
                </a:lnTo>
                <a:close/>
              </a:path>
            </a:pathLst>
          </a:custGeom>
          <a:solidFill>
            <a:srgbClr val="968C6D"/>
          </a:solidFill>
          <a:ln>
            <a:noFill/>
          </a:ln>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27" name="Freeform 12"/>
          <p:cNvSpPr>
            <a:spLocks/>
          </p:cNvSpPr>
          <p:nvPr/>
        </p:nvSpPr>
        <p:spPr bwMode="auto">
          <a:xfrm>
            <a:off x="7622924" y="3907040"/>
            <a:ext cx="2444445" cy="1135608"/>
          </a:xfrm>
          <a:custGeom>
            <a:avLst/>
            <a:gdLst>
              <a:gd name="T0" fmla="*/ 853 w 853"/>
              <a:gd name="T1" fmla="*/ 877 h 877"/>
              <a:gd name="T2" fmla="*/ 0 w 853"/>
              <a:gd name="T3" fmla="*/ 877 h 877"/>
              <a:gd name="T4" fmla="*/ 0 w 853"/>
              <a:gd name="T5" fmla="*/ 0 h 877"/>
              <a:gd name="T6" fmla="*/ 446 w 853"/>
              <a:gd name="T7" fmla="*/ 259 h 877"/>
              <a:gd name="T8" fmla="*/ 853 w 853"/>
              <a:gd name="T9" fmla="*/ 0 h 877"/>
              <a:gd name="T10" fmla="*/ 853 w 853"/>
              <a:gd name="T11" fmla="*/ 877 h 877"/>
            </a:gdLst>
            <a:ahLst/>
            <a:cxnLst>
              <a:cxn ang="0">
                <a:pos x="T0" y="T1"/>
              </a:cxn>
              <a:cxn ang="0">
                <a:pos x="T2" y="T3"/>
              </a:cxn>
              <a:cxn ang="0">
                <a:pos x="T4" y="T5"/>
              </a:cxn>
              <a:cxn ang="0">
                <a:pos x="T6" y="T7"/>
              </a:cxn>
              <a:cxn ang="0">
                <a:pos x="T8" y="T9"/>
              </a:cxn>
              <a:cxn ang="0">
                <a:pos x="T10" y="T11"/>
              </a:cxn>
            </a:cxnLst>
            <a:rect l="0" t="0" r="r" b="b"/>
            <a:pathLst>
              <a:path w="853" h="877">
                <a:moveTo>
                  <a:pt x="853" y="877"/>
                </a:moveTo>
                <a:lnTo>
                  <a:pt x="0" y="877"/>
                </a:lnTo>
                <a:lnTo>
                  <a:pt x="0" y="0"/>
                </a:lnTo>
                <a:lnTo>
                  <a:pt x="446" y="259"/>
                </a:lnTo>
                <a:lnTo>
                  <a:pt x="853" y="0"/>
                </a:lnTo>
                <a:lnTo>
                  <a:pt x="853" y="877"/>
                </a:lnTo>
                <a:close/>
              </a:path>
            </a:pathLst>
          </a:custGeom>
          <a:solidFill>
            <a:srgbClr val="968C6D"/>
          </a:solidFill>
          <a:ln>
            <a:noFill/>
          </a:ln>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28" name="Freeform 38"/>
          <p:cNvSpPr>
            <a:spLocks/>
          </p:cNvSpPr>
          <p:nvPr/>
        </p:nvSpPr>
        <p:spPr bwMode="auto">
          <a:xfrm>
            <a:off x="5025769" y="1470213"/>
            <a:ext cx="2457892" cy="2727587"/>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Lst>
            <a:ahLst/>
            <a:cxnLst>
              <a:cxn ang="0">
                <a:pos x="T0" y="T1"/>
              </a:cxn>
              <a:cxn ang="0">
                <a:pos x="T2" y="T3"/>
              </a:cxn>
              <a:cxn ang="0">
                <a:pos x="T4" y="T5"/>
              </a:cxn>
              <a:cxn ang="0">
                <a:pos x="T6" y="T7"/>
              </a:cxn>
              <a:cxn ang="0">
                <a:pos x="T8" y="T9"/>
              </a:cxn>
              <a:cxn ang="0">
                <a:pos x="T10" y="T11"/>
              </a:cxn>
              <a:cxn ang="0">
                <a:pos x="T12" y="T13"/>
              </a:cxn>
            </a:cxnLst>
            <a:rect l="0" t="0" r="r" b="b"/>
            <a:pathLst>
              <a:path w="853" h="1828">
                <a:moveTo>
                  <a:pt x="426" y="0"/>
                </a:moveTo>
                <a:lnTo>
                  <a:pt x="0" y="250"/>
                </a:lnTo>
                <a:lnTo>
                  <a:pt x="0" y="1581"/>
                </a:lnTo>
                <a:lnTo>
                  <a:pt x="426" y="1828"/>
                </a:lnTo>
                <a:lnTo>
                  <a:pt x="853" y="1581"/>
                </a:lnTo>
                <a:lnTo>
                  <a:pt x="853" y="247"/>
                </a:lnTo>
                <a:lnTo>
                  <a:pt x="426" y="0"/>
                </a:lnTo>
                <a:close/>
              </a:path>
            </a:pathLst>
          </a:custGeom>
          <a:solidFill>
            <a:srgbClr val="E5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29" name="Freeform 38"/>
          <p:cNvSpPr>
            <a:spLocks/>
          </p:cNvSpPr>
          <p:nvPr/>
        </p:nvSpPr>
        <p:spPr bwMode="auto">
          <a:xfrm>
            <a:off x="7612087" y="1420908"/>
            <a:ext cx="2457892" cy="2727587"/>
          </a:xfrm>
          <a:custGeom>
            <a:avLst/>
            <a:gdLst>
              <a:gd name="T0" fmla="*/ 426 w 853"/>
              <a:gd name="T1" fmla="*/ 0 h 1828"/>
              <a:gd name="T2" fmla="*/ 0 w 853"/>
              <a:gd name="T3" fmla="*/ 250 h 1828"/>
              <a:gd name="T4" fmla="*/ 0 w 853"/>
              <a:gd name="T5" fmla="*/ 1581 h 1828"/>
              <a:gd name="T6" fmla="*/ 426 w 853"/>
              <a:gd name="T7" fmla="*/ 1828 h 1828"/>
              <a:gd name="T8" fmla="*/ 853 w 853"/>
              <a:gd name="T9" fmla="*/ 1581 h 1828"/>
              <a:gd name="T10" fmla="*/ 853 w 853"/>
              <a:gd name="T11" fmla="*/ 247 h 1828"/>
              <a:gd name="T12" fmla="*/ 426 w 853"/>
              <a:gd name="T13" fmla="*/ 0 h 1828"/>
            </a:gdLst>
            <a:ahLst/>
            <a:cxnLst>
              <a:cxn ang="0">
                <a:pos x="T0" y="T1"/>
              </a:cxn>
              <a:cxn ang="0">
                <a:pos x="T2" y="T3"/>
              </a:cxn>
              <a:cxn ang="0">
                <a:pos x="T4" y="T5"/>
              </a:cxn>
              <a:cxn ang="0">
                <a:pos x="T6" y="T7"/>
              </a:cxn>
              <a:cxn ang="0">
                <a:pos x="T8" y="T9"/>
              </a:cxn>
              <a:cxn ang="0">
                <a:pos x="T10" y="T11"/>
              </a:cxn>
              <a:cxn ang="0">
                <a:pos x="T12" y="T13"/>
              </a:cxn>
            </a:cxnLst>
            <a:rect l="0" t="0" r="r" b="b"/>
            <a:pathLst>
              <a:path w="853" h="1828">
                <a:moveTo>
                  <a:pt x="426" y="0"/>
                </a:moveTo>
                <a:lnTo>
                  <a:pt x="0" y="250"/>
                </a:lnTo>
                <a:lnTo>
                  <a:pt x="0" y="1581"/>
                </a:lnTo>
                <a:lnTo>
                  <a:pt x="426" y="1828"/>
                </a:lnTo>
                <a:lnTo>
                  <a:pt x="853" y="1581"/>
                </a:lnTo>
                <a:lnTo>
                  <a:pt x="853" y="247"/>
                </a:lnTo>
                <a:lnTo>
                  <a:pt x="426" y="0"/>
                </a:lnTo>
                <a:close/>
              </a:path>
            </a:pathLst>
          </a:custGeom>
          <a:solidFill>
            <a:srgbClr val="E5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4287" tIns="52144" rIns="104287" bIns="52144" numCol="1" anchor="t" anchorCtr="0" compatLnSpc="1">
            <a:prstTxWarp prst="textNoShape">
              <a:avLst/>
            </a:prstTxWarp>
          </a:bodyPr>
          <a:lstStyle/>
          <a:p>
            <a:pPr defTabSz="1042872"/>
            <a:endParaRPr lang="es-CO" sz="2100">
              <a:solidFill>
                <a:srgbClr val="000000"/>
              </a:solidFill>
              <a:latin typeface="+mj-lt"/>
            </a:endParaRPr>
          </a:p>
        </p:txBody>
      </p:sp>
      <p:sp>
        <p:nvSpPr>
          <p:cNvPr id="30" name="Text Box 3"/>
          <p:cNvSpPr txBox="1">
            <a:spLocks noChangeArrowheads="1"/>
          </p:cNvSpPr>
          <p:nvPr/>
        </p:nvSpPr>
        <p:spPr bwMode="auto">
          <a:xfrm>
            <a:off x="2210108" y="4230651"/>
            <a:ext cx="2433609" cy="830997"/>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dirty="0">
                <a:solidFill>
                  <a:schemeClr val="bg1"/>
                </a:solidFill>
                <a:latin typeface="Georgia"/>
              </a:rPr>
              <a:t>Análisis Estados Financieros</a:t>
            </a:r>
          </a:p>
          <a:p>
            <a:pPr algn="ctr" fontAlgn="base">
              <a:spcBef>
                <a:spcPct val="50000"/>
              </a:spcBef>
              <a:spcAft>
                <a:spcPct val="0"/>
              </a:spcAft>
            </a:pPr>
            <a:r>
              <a:rPr lang="es-CO" sz="1200" b="1" dirty="0">
                <a:solidFill>
                  <a:schemeClr val="bg1"/>
                </a:solidFill>
                <a:latin typeface="Georgia"/>
              </a:rPr>
              <a:t>Indicadores Financieros</a:t>
            </a:r>
          </a:p>
          <a:p>
            <a:pPr algn="ctr" fontAlgn="base">
              <a:spcBef>
                <a:spcPct val="50000"/>
              </a:spcBef>
              <a:spcAft>
                <a:spcPct val="0"/>
              </a:spcAft>
            </a:pPr>
            <a:r>
              <a:rPr lang="es-CO" sz="1200" b="1" dirty="0">
                <a:solidFill>
                  <a:schemeClr val="bg1"/>
                </a:solidFill>
                <a:latin typeface="Georgia"/>
              </a:rPr>
              <a:t>Presupuesto año 2022 </a:t>
            </a:r>
          </a:p>
        </p:txBody>
      </p:sp>
      <p:sp>
        <p:nvSpPr>
          <p:cNvPr id="31" name="Text Box 3"/>
          <p:cNvSpPr txBox="1">
            <a:spLocks noChangeArrowheads="1"/>
          </p:cNvSpPr>
          <p:nvPr/>
        </p:nvSpPr>
        <p:spPr bwMode="auto">
          <a:xfrm>
            <a:off x="5038473" y="4369603"/>
            <a:ext cx="2433609" cy="738664"/>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a:solidFill>
                  <a:schemeClr val="bg1"/>
                </a:solidFill>
                <a:latin typeface="Georgia"/>
              </a:rPr>
              <a:t>Proyectos que impactan los Objetivos Estratégicos </a:t>
            </a:r>
          </a:p>
          <a:p>
            <a:pPr algn="ctr" fontAlgn="base">
              <a:spcBef>
                <a:spcPct val="50000"/>
              </a:spcBef>
              <a:spcAft>
                <a:spcPct val="0"/>
              </a:spcAft>
            </a:pPr>
            <a:endParaRPr lang="es-CO" sz="1200" b="1">
              <a:solidFill>
                <a:schemeClr val="bg1"/>
              </a:solidFill>
              <a:latin typeface="Georgia"/>
            </a:endParaRPr>
          </a:p>
        </p:txBody>
      </p:sp>
      <p:sp>
        <p:nvSpPr>
          <p:cNvPr id="32" name="Text Box 3"/>
          <p:cNvSpPr txBox="1">
            <a:spLocks noChangeArrowheads="1"/>
          </p:cNvSpPr>
          <p:nvPr/>
        </p:nvSpPr>
        <p:spPr bwMode="auto">
          <a:xfrm>
            <a:off x="7597895" y="4347192"/>
            <a:ext cx="2433609" cy="738664"/>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fontAlgn="base">
              <a:spcBef>
                <a:spcPct val="50000"/>
              </a:spcBef>
              <a:spcAft>
                <a:spcPct val="0"/>
              </a:spcAft>
            </a:pPr>
            <a:r>
              <a:rPr lang="es-CO" sz="1200" b="1">
                <a:solidFill>
                  <a:schemeClr val="bg1"/>
                </a:solidFill>
                <a:latin typeface="Georgia"/>
              </a:rPr>
              <a:t>Análisis de Auditorías Anteriores </a:t>
            </a:r>
          </a:p>
          <a:p>
            <a:pPr algn="ctr" fontAlgn="base">
              <a:spcBef>
                <a:spcPct val="50000"/>
              </a:spcBef>
              <a:spcAft>
                <a:spcPct val="0"/>
              </a:spcAft>
            </a:pPr>
            <a:endParaRPr lang="es-CO" sz="1200" b="1">
              <a:solidFill>
                <a:schemeClr val="bg1"/>
              </a:solidFill>
              <a:latin typeface="Georgia"/>
            </a:endParaRPr>
          </a:p>
        </p:txBody>
      </p:sp>
      <p:sp>
        <p:nvSpPr>
          <p:cNvPr id="33" name="Text Box 3"/>
          <p:cNvSpPr txBox="1">
            <a:spLocks noChangeArrowheads="1"/>
          </p:cNvSpPr>
          <p:nvPr/>
        </p:nvSpPr>
        <p:spPr bwMode="auto">
          <a:xfrm>
            <a:off x="2295273" y="1908796"/>
            <a:ext cx="2267762" cy="1661993"/>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rgbClr val="5D7B9A"/>
                </a:solidFill>
                <a:latin typeface="Georgia"/>
              </a:rPr>
              <a:t>Materialidad……..</a:t>
            </a:r>
          </a:p>
          <a:p>
            <a:pPr fontAlgn="base">
              <a:spcBef>
                <a:spcPct val="50000"/>
              </a:spcBef>
              <a:spcAft>
                <a:spcPct val="0"/>
              </a:spcAft>
            </a:pPr>
            <a:r>
              <a:rPr lang="es-CO" sz="1200" b="1">
                <a:solidFill>
                  <a:srgbClr val="5D7B9A"/>
                </a:solidFill>
                <a:latin typeface="Georgia"/>
              </a:rPr>
              <a:t>Participación ……..</a:t>
            </a:r>
          </a:p>
          <a:p>
            <a:pPr fontAlgn="base">
              <a:spcBef>
                <a:spcPct val="50000"/>
              </a:spcBef>
              <a:spcAft>
                <a:spcPct val="0"/>
              </a:spcAft>
            </a:pPr>
            <a:r>
              <a:rPr lang="es-CO" sz="1200" b="1">
                <a:solidFill>
                  <a:srgbClr val="5D7B9A"/>
                </a:solidFill>
                <a:latin typeface="Georgia"/>
              </a:rPr>
              <a:t>Fluctuaciones ……</a:t>
            </a:r>
          </a:p>
          <a:p>
            <a:pPr fontAlgn="base">
              <a:spcBef>
                <a:spcPct val="50000"/>
              </a:spcBef>
              <a:spcAft>
                <a:spcPct val="0"/>
              </a:spcAft>
            </a:pPr>
            <a:r>
              <a:rPr lang="es-CO" sz="1200" b="1">
                <a:solidFill>
                  <a:srgbClr val="5D7B9A"/>
                </a:solidFill>
                <a:latin typeface="Georgia"/>
              </a:rPr>
              <a:t>Indicadores ………</a:t>
            </a:r>
          </a:p>
          <a:p>
            <a:pPr fontAlgn="base">
              <a:spcBef>
                <a:spcPct val="50000"/>
              </a:spcBef>
              <a:spcAft>
                <a:spcPct val="0"/>
              </a:spcAft>
            </a:pPr>
            <a:r>
              <a:rPr lang="es-CO" sz="1200" b="1">
                <a:solidFill>
                  <a:srgbClr val="5D7B9A"/>
                </a:solidFill>
                <a:latin typeface="Georgia"/>
              </a:rPr>
              <a:t>Presupuesto ………</a:t>
            </a:r>
          </a:p>
          <a:p>
            <a:pPr fontAlgn="base">
              <a:spcBef>
                <a:spcPct val="50000"/>
              </a:spcBef>
              <a:spcAft>
                <a:spcPct val="0"/>
              </a:spcAft>
            </a:pPr>
            <a:endParaRPr lang="es-CO" sz="1200" b="1">
              <a:solidFill>
                <a:srgbClr val="5D7B9A"/>
              </a:solidFill>
              <a:latin typeface="Georgia"/>
            </a:endParaRPr>
          </a:p>
        </p:txBody>
      </p:sp>
      <p:sp>
        <p:nvSpPr>
          <p:cNvPr id="34" name="Text Box 3"/>
          <p:cNvSpPr txBox="1">
            <a:spLocks noChangeArrowheads="1"/>
          </p:cNvSpPr>
          <p:nvPr/>
        </p:nvSpPr>
        <p:spPr bwMode="auto">
          <a:xfrm>
            <a:off x="5163976" y="1913278"/>
            <a:ext cx="2267762" cy="1292662"/>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rgbClr val="5D7B9A"/>
                </a:solidFill>
                <a:latin typeface="Georgia"/>
              </a:rPr>
              <a:t>Proyectos tecnológicos….</a:t>
            </a:r>
          </a:p>
          <a:p>
            <a:pPr fontAlgn="base">
              <a:spcBef>
                <a:spcPct val="50000"/>
              </a:spcBef>
              <a:spcAft>
                <a:spcPct val="0"/>
              </a:spcAft>
            </a:pPr>
            <a:r>
              <a:rPr lang="es-CO" sz="1200" b="1">
                <a:solidFill>
                  <a:srgbClr val="5D7B9A"/>
                </a:solidFill>
                <a:latin typeface="Georgia"/>
              </a:rPr>
              <a:t>Proyectos que impactan la operación ……</a:t>
            </a:r>
          </a:p>
          <a:p>
            <a:pPr fontAlgn="base">
              <a:spcBef>
                <a:spcPct val="50000"/>
              </a:spcBef>
              <a:spcAft>
                <a:spcPct val="0"/>
              </a:spcAft>
            </a:pPr>
            <a:r>
              <a:rPr lang="es-CO" sz="1200" b="1">
                <a:solidFill>
                  <a:srgbClr val="5D7B9A"/>
                </a:solidFill>
                <a:latin typeface="Georgia"/>
              </a:rPr>
              <a:t>Cambios estructurales  …..</a:t>
            </a:r>
          </a:p>
          <a:p>
            <a:pPr fontAlgn="base">
              <a:spcBef>
                <a:spcPct val="50000"/>
              </a:spcBef>
              <a:spcAft>
                <a:spcPct val="0"/>
              </a:spcAft>
            </a:pPr>
            <a:r>
              <a:rPr lang="es-CO" sz="1200" b="1">
                <a:solidFill>
                  <a:srgbClr val="5D7B9A"/>
                </a:solidFill>
                <a:latin typeface="Georgia"/>
              </a:rPr>
              <a:t>Asignación de Capex ……</a:t>
            </a:r>
          </a:p>
        </p:txBody>
      </p:sp>
      <p:sp>
        <p:nvSpPr>
          <p:cNvPr id="35" name="Text Box 3"/>
          <p:cNvSpPr txBox="1">
            <a:spLocks noChangeArrowheads="1"/>
          </p:cNvSpPr>
          <p:nvPr/>
        </p:nvSpPr>
        <p:spPr bwMode="auto">
          <a:xfrm>
            <a:off x="7723401" y="1931208"/>
            <a:ext cx="2267762" cy="2677656"/>
          </a:xfrm>
          <a:prstGeom prst="rect">
            <a:avLst/>
          </a:prstGeom>
          <a:noFill/>
          <a:ln w="9525">
            <a:noFill/>
            <a:miter lim="800000"/>
            <a:headEnd/>
            <a:tailEnd/>
          </a:ln>
        </p:spPr>
        <p:txBody>
          <a:bodyPr wrap="square">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fontAlgn="base">
              <a:spcBef>
                <a:spcPct val="50000"/>
              </a:spcBef>
              <a:spcAft>
                <a:spcPct val="0"/>
              </a:spcAft>
            </a:pPr>
            <a:r>
              <a:rPr lang="es-CO" sz="1200" b="1">
                <a:solidFill>
                  <a:srgbClr val="5D7B9A"/>
                </a:solidFill>
                <a:latin typeface="Georgia"/>
              </a:rPr>
              <a:t>Procesos no evaluados en el año anterior……</a:t>
            </a:r>
          </a:p>
          <a:p>
            <a:pPr fontAlgn="base">
              <a:spcBef>
                <a:spcPct val="50000"/>
              </a:spcBef>
              <a:spcAft>
                <a:spcPct val="0"/>
              </a:spcAft>
            </a:pPr>
            <a:r>
              <a:rPr lang="es-CO" sz="1200" b="1">
                <a:solidFill>
                  <a:srgbClr val="5D7B9A"/>
                </a:solidFill>
                <a:latin typeface="Georgia"/>
              </a:rPr>
              <a:t>Situaciones identificadas de mayor  impacto….</a:t>
            </a:r>
          </a:p>
          <a:p>
            <a:pPr fontAlgn="base">
              <a:spcBef>
                <a:spcPct val="50000"/>
              </a:spcBef>
              <a:spcAft>
                <a:spcPct val="0"/>
              </a:spcAft>
            </a:pPr>
            <a:r>
              <a:rPr lang="es-CO" sz="1200" b="1">
                <a:solidFill>
                  <a:srgbClr val="5D7B9A"/>
                </a:solidFill>
                <a:latin typeface="Georgia"/>
              </a:rPr>
              <a:t>Auditorías entidades de control </a:t>
            </a:r>
          </a:p>
          <a:p>
            <a:pPr fontAlgn="base">
              <a:spcBef>
                <a:spcPct val="50000"/>
              </a:spcBef>
              <a:spcAft>
                <a:spcPct val="0"/>
              </a:spcAft>
            </a:pPr>
            <a:r>
              <a:rPr lang="es-CO" sz="1200" b="1">
                <a:solidFill>
                  <a:srgbClr val="5D7B9A"/>
                </a:solidFill>
                <a:latin typeface="Georgia"/>
              </a:rPr>
              <a:t>Estado de los planes de acción ……</a:t>
            </a:r>
          </a:p>
          <a:p>
            <a:pPr fontAlgn="base">
              <a:spcBef>
                <a:spcPct val="50000"/>
              </a:spcBef>
              <a:spcAft>
                <a:spcPct val="0"/>
              </a:spcAft>
            </a:pPr>
            <a:endParaRPr lang="es-CO" sz="1200" b="1">
              <a:solidFill>
                <a:srgbClr val="5D7B9A"/>
              </a:solidFill>
              <a:latin typeface="Georgia"/>
            </a:endParaRPr>
          </a:p>
          <a:p>
            <a:pPr fontAlgn="base">
              <a:spcBef>
                <a:spcPct val="50000"/>
              </a:spcBef>
              <a:spcAft>
                <a:spcPct val="0"/>
              </a:spcAft>
            </a:pPr>
            <a:endParaRPr lang="es-CO" sz="1200" b="1">
              <a:solidFill>
                <a:srgbClr val="5D7B9A"/>
              </a:solidFill>
              <a:latin typeface="Georgia"/>
            </a:endParaRPr>
          </a:p>
          <a:p>
            <a:pPr fontAlgn="base">
              <a:spcBef>
                <a:spcPct val="50000"/>
              </a:spcBef>
              <a:spcAft>
                <a:spcPct val="0"/>
              </a:spcAft>
            </a:pPr>
            <a:endParaRPr lang="es-CO" sz="1200" b="1">
              <a:solidFill>
                <a:srgbClr val="5D7B9A"/>
              </a:solidFill>
              <a:latin typeface="Georgia"/>
            </a:endParaRPr>
          </a:p>
        </p:txBody>
      </p:sp>
      <p:pic>
        <p:nvPicPr>
          <p:cNvPr id="3" name="Picture 2"/>
          <p:cNvPicPr>
            <a:picLocks noChangeAspect="1"/>
          </p:cNvPicPr>
          <p:nvPr/>
        </p:nvPicPr>
        <p:blipFill>
          <a:blip r:embed="rId2"/>
          <a:stretch>
            <a:fillRect/>
          </a:stretch>
        </p:blipFill>
        <p:spPr>
          <a:xfrm>
            <a:off x="1752846" y="187334"/>
            <a:ext cx="8753790" cy="689355"/>
          </a:xfrm>
          <a:prstGeom prst="rect">
            <a:avLst/>
          </a:prstGeom>
        </p:spPr>
      </p:pic>
      <p:sp>
        <p:nvSpPr>
          <p:cNvPr id="24" name="AutoShape 3"/>
          <p:cNvSpPr>
            <a:spLocks noChangeArrowheads="1"/>
          </p:cNvSpPr>
          <p:nvPr/>
        </p:nvSpPr>
        <p:spPr bwMode="auto">
          <a:xfrm rot="5400000" flipH="1" flipV="1">
            <a:off x="5810144" y="1379342"/>
            <a:ext cx="756000" cy="8774390"/>
          </a:xfrm>
          <a:prstGeom prst="homePlate">
            <a:avLst>
              <a:gd name="adj" fmla="val 17393"/>
            </a:avLst>
          </a:prstGeom>
          <a:solidFill>
            <a:schemeClr val="bg1">
              <a:lumMod val="65000"/>
            </a:schemeClr>
          </a:solidFill>
          <a:ln w="12700" cap="rnd">
            <a:solidFill>
              <a:srgbClr val="FFFFFF"/>
            </a:solidFill>
            <a:prstDash val="sysDot"/>
            <a:miter lim="800000"/>
            <a:headEnd/>
            <a:tailEnd/>
          </a:ln>
        </p:spPr>
        <p:txBody>
          <a:bodyPr vert="eaVert" lIns="0" tIns="0" rIns="0" bIns="0" anchor="t" anchorCtr="1">
            <a:noAutofit/>
          </a:bodyPr>
          <a:lstStyle/>
          <a:p>
            <a:pPr defTabSz="935977" eaLnBrk="0" hangingPunct="0">
              <a:defRPr/>
            </a:pPr>
            <a:r>
              <a:rPr lang="es-CO" sz="1100" b="1" i="1" kern="0">
                <a:solidFill>
                  <a:srgbClr val="FFFFFF"/>
                </a:solidFill>
                <a:latin typeface="Georgia"/>
                <a:cs typeface="Arial" pitchFamily="34" charset="0"/>
              </a:rPr>
              <a:t>Macroprocesos impactados </a:t>
            </a:r>
          </a:p>
        </p:txBody>
      </p:sp>
      <p:sp>
        <p:nvSpPr>
          <p:cNvPr id="26" name="Rectangle 25"/>
          <p:cNvSpPr/>
          <p:nvPr/>
        </p:nvSpPr>
        <p:spPr>
          <a:xfrm>
            <a:off x="1884907" y="5715209"/>
            <a:ext cx="1064482"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Investigación y</a:t>
            </a:r>
          </a:p>
          <a:p>
            <a:pPr algn="ctr">
              <a:defRPr/>
            </a:pPr>
            <a:r>
              <a:rPr lang="es-CO" sz="800" kern="0">
                <a:solidFill>
                  <a:schemeClr val="bg1"/>
                </a:solidFill>
                <a:latin typeface="Arial" charset="0"/>
                <a:ea typeface="Arial" charset="0"/>
                <a:cs typeface="Arial" charset="0"/>
              </a:rPr>
              <a:t> Desarrollo  </a:t>
            </a:r>
          </a:p>
        </p:txBody>
      </p:sp>
      <p:sp>
        <p:nvSpPr>
          <p:cNvPr id="36" name="Rectangle 35"/>
          <p:cNvSpPr/>
          <p:nvPr/>
        </p:nvSpPr>
        <p:spPr>
          <a:xfrm>
            <a:off x="3108600" y="5715209"/>
            <a:ext cx="960334"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de Manufactura </a:t>
            </a:r>
          </a:p>
        </p:txBody>
      </p:sp>
      <p:sp>
        <p:nvSpPr>
          <p:cNvPr id="37" name="Rectangle 36"/>
          <p:cNvSpPr/>
          <p:nvPr/>
        </p:nvSpPr>
        <p:spPr>
          <a:xfrm>
            <a:off x="4254173" y="5715209"/>
            <a:ext cx="941326"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Distribución y Transportes</a:t>
            </a:r>
          </a:p>
        </p:txBody>
      </p:sp>
      <p:sp>
        <p:nvSpPr>
          <p:cNvPr id="39" name="Rectangle 38"/>
          <p:cNvSpPr/>
          <p:nvPr/>
        </p:nvSpPr>
        <p:spPr>
          <a:xfrm>
            <a:off x="5329587" y="5715209"/>
            <a:ext cx="1006030"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de Tecnología </a:t>
            </a:r>
          </a:p>
        </p:txBody>
      </p:sp>
      <p:sp>
        <p:nvSpPr>
          <p:cNvPr id="40" name="Rectangle 39"/>
          <p:cNvSpPr/>
          <p:nvPr/>
        </p:nvSpPr>
        <p:spPr>
          <a:xfrm>
            <a:off x="6469705" y="5702843"/>
            <a:ext cx="916830" cy="349412"/>
          </a:xfrm>
          <a:prstGeom prst="rect">
            <a:avLst/>
          </a:prstGeom>
          <a:solidFill>
            <a:srgbClr val="FF0000"/>
          </a:solidFill>
          <a:ln w="25400" cap="flat" cmpd="sng" algn="ctr">
            <a:noFill/>
            <a:prstDash val="solid"/>
          </a:ln>
          <a:effectLst/>
        </p:spPr>
        <p:txBody>
          <a:bodyPr anchor="ctr"/>
          <a:lstStyle/>
          <a:p>
            <a:pPr algn="ctr">
              <a:defRPr/>
            </a:pPr>
            <a:r>
              <a:rPr lang="es-CO" sz="800" kern="0">
                <a:solidFill>
                  <a:schemeClr val="bg1"/>
                </a:solidFill>
                <a:latin typeface="Arial" charset="0"/>
                <a:ea typeface="Arial" charset="0"/>
                <a:cs typeface="Arial" charset="0"/>
              </a:rPr>
              <a:t>Gestión Humana</a:t>
            </a:r>
          </a:p>
        </p:txBody>
      </p:sp>
      <p:sp>
        <p:nvSpPr>
          <p:cNvPr id="41" name="Rectangle 40"/>
          <p:cNvSpPr/>
          <p:nvPr/>
        </p:nvSpPr>
        <p:spPr>
          <a:xfrm>
            <a:off x="7482713" y="5720773"/>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Abastecimiento</a:t>
            </a:r>
          </a:p>
        </p:txBody>
      </p:sp>
      <p:sp>
        <p:nvSpPr>
          <p:cNvPr id="42" name="Rectangle 41"/>
          <p:cNvSpPr/>
          <p:nvPr/>
        </p:nvSpPr>
        <p:spPr>
          <a:xfrm>
            <a:off x="8545030" y="5707326"/>
            <a:ext cx="916830"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Financiera</a:t>
            </a:r>
          </a:p>
        </p:txBody>
      </p:sp>
      <p:sp>
        <p:nvSpPr>
          <p:cNvPr id="43" name="Rectangle 42"/>
          <p:cNvSpPr/>
          <p:nvPr/>
        </p:nvSpPr>
        <p:spPr>
          <a:xfrm>
            <a:off x="9513218" y="5693879"/>
            <a:ext cx="885844" cy="349412"/>
          </a:xfrm>
          <a:prstGeom prst="rect">
            <a:avLst/>
          </a:prstGeom>
          <a:solidFill>
            <a:srgbClr val="FFFF00"/>
          </a:solidFill>
          <a:ln w="25400" cap="flat" cmpd="sng" algn="ctr">
            <a:noFill/>
            <a:prstDash val="solid"/>
          </a:ln>
          <a:effectLst/>
        </p:spPr>
        <p:txBody>
          <a:bodyPr anchor="ctr"/>
          <a:lstStyle/>
          <a:p>
            <a:pPr algn="ctr">
              <a:defRPr/>
            </a:pPr>
            <a:r>
              <a:rPr lang="es-CO" sz="800" kern="0">
                <a:latin typeface="Arial" charset="0"/>
                <a:ea typeface="Arial" charset="0"/>
                <a:cs typeface="Arial" charset="0"/>
              </a:rPr>
              <a:t>Gestión de Proyectos</a:t>
            </a:r>
          </a:p>
        </p:txBody>
      </p:sp>
      <p:cxnSp>
        <p:nvCxnSpPr>
          <p:cNvPr id="47" name="Conector recto 46"/>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96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672597" y="679402"/>
            <a:ext cx="8001000" cy="702171"/>
          </a:xfrm>
        </p:spPr>
        <p:txBody>
          <a:bodyPr/>
          <a:lstStyle/>
          <a:p>
            <a:r>
              <a:rPr lang="es-CO" sz="1800" b="1" i="1" dirty="0">
                <a:solidFill>
                  <a:srgbClr val="5D7B9A"/>
                </a:solidFill>
                <a:latin typeface="Arial" charset="0"/>
                <a:ea typeface="Arial" charset="0"/>
                <a:cs typeface="Arial" charset="0"/>
              </a:rPr>
              <a:t>ESCALA DE VALORACIÓN DE RIESGOS DE LA ORGANIZACIÓN </a:t>
            </a:r>
          </a:p>
        </p:txBody>
      </p:sp>
      <p:graphicFrame>
        <p:nvGraphicFramePr>
          <p:cNvPr id="10" name="Table 9"/>
          <p:cNvGraphicFramePr>
            <a:graphicFrameLocks noGrp="1"/>
          </p:cNvGraphicFramePr>
          <p:nvPr>
            <p:extLst>
              <p:ext uri="{D42A27DB-BD31-4B8C-83A1-F6EECF244321}">
                <p14:modId xmlns:p14="http://schemas.microsoft.com/office/powerpoint/2010/main" val="1431306586"/>
              </p:ext>
            </p:extLst>
          </p:nvPr>
        </p:nvGraphicFramePr>
        <p:xfrm>
          <a:off x="2133599" y="1397633"/>
          <a:ext cx="2792508" cy="1822595"/>
        </p:xfrm>
        <a:graphic>
          <a:graphicData uri="http://schemas.openxmlformats.org/drawingml/2006/table">
            <a:tbl>
              <a:tblPr/>
              <a:tblGrid>
                <a:gridCol w="144392">
                  <a:extLst>
                    <a:ext uri="{9D8B030D-6E8A-4147-A177-3AD203B41FA5}">
                      <a16:colId xmlns:a16="http://schemas.microsoft.com/office/drawing/2014/main" val="20000"/>
                    </a:ext>
                  </a:extLst>
                </a:gridCol>
                <a:gridCol w="808650">
                  <a:extLst>
                    <a:ext uri="{9D8B030D-6E8A-4147-A177-3AD203B41FA5}">
                      <a16:colId xmlns:a16="http://schemas.microsoft.com/office/drawing/2014/main" val="20001"/>
                    </a:ext>
                  </a:extLst>
                </a:gridCol>
                <a:gridCol w="1839466">
                  <a:extLst>
                    <a:ext uri="{9D8B030D-6E8A-4147-A177-3AD203B41FA5}">
                      <a16:colId xmlns:a16="http://schemas.microsoft.com/office/drawing/2014/main" val="20002"/>
                    </a:ext>
                  </a:extLst>
                </a:gridCol>
              </a:tblGrid>
              <a:tr h="172364">
                <a:tc gridSpan="3">
                  <a:txBody>
                    <a:bodyPr/>
                    <a:lstStyle/>
                    <a:p>
                      <a:pPr algn="ctr" rtl="0" fontAlgn="ctr"/>
                      <a:r>
                        <a:rPr lang="es-MX" sz="900" b="1" i="0" u="none" strike="noStrike" dirty="0">
                          <a:solidFill>
                            <a:srgbClr val="FFFFFF"/>
                          </a:solidFill>
                          <a:effectLst/>
                          <a:latin typeface="+mn-lt"/>
                        </a:rPr>
                        <a:t>Impacto del</a:t>
                      </a:r>
                      <a:r>
                        <a:rPr lang="es-MX" sz="900" b="1" i="0" u="none" strike="noStrike" baseline="0" dirty="0">
                          <a:solidFill>
                            <a:srgbClr val="FFFFFF"/>
                          </a:solidFill>
                          <a:effectLst/>
                          <a:latin typeface="+mn-lt"/>
                        </a:rPr>
                        <a:t> Riesgo </a:t>
                      </a:r>
                      <a:r>
                        <a:rPr lang="es-MX" sz="900" b="1" i="0" u="none" strike="noStrike" dirty="0">
                          <a:solidFill>
                            <a:srgbClr val="FFFFFF"/>
                          </a:solidFill>
                          <a:effectLst/>
                          <a:latin typeface="+mn-lt"/>
                        </a:rPr>
                        <a:t>Financiero  (Millones)</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65B74"/>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7337">
                <a:tc>
                  <a:txBody>
                    <a:bodyPr/>
                    <a:lstStyle/>
                    <a:p>
                      <a:pPr algn="ctr" fontAlgn="ctr"/>
                      <a:r>
                        <a:rPr lang="es-MX" sz="900" b="0" i="0" u="none" strike="noStrike">
                          <a:solidFill>
                            <a:srgbClr val="000000"/>
                          </a:solidFill>
                          <a:effectLst/>
                          <a:latin typeface="+mn-lt"/>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No Significativo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Pérdidas económicas de</a:t>
                      </a:r>
                      <a:r>
                        <a:rPr lang="es-CO" sz="900" b="0" i="0" u="none" strike="noStrike" baseline="0">
                          <a:solidFill>
                            <a:srgbClr val="000000"/>
                          </a:solidFill>
                          <a:effectLst/>
                          <a:latin typeface="+mn-lt"/>
                        </a:rPr>
                        <a:t> 0 a  54.000</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160">
                <a:tc>
                  <a:txBody>
                    <a:bodyPr/>
                    <a:lstStyle/>
                    <a:p>
                      <a:pPr algn="ctr" fontAlgn="ctr"/>
                      <a:r>
                        <a:rPr lang="es-MX" sz="900" b="0" i="0" u="none" strike="noStrike">
                          <a:solidFill>
                            <a:srgbClr val="000000"/>
                          </a:solidFill>
                          <a:effectLst/>
                          <a:latin typeface="+mn-lt"/>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Bajo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Pérdidas económicas de</a:t>
                      </a:r>
                      <a:r>
                        <a:rPr lang="es-CO" sz="900" b="0" i="0" u="none" strike="noStrike" baseline="0">
                          <a:solidFill>
                            <a:srgbClr val="000000"/>
                          </a:solidFill>
                          <a:effectLst/>
                          <a:latin typeface="+mn-lt"/>
                        </a:rPr>
                        <a:t> 54.001 a  200.000</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4943">
                <a:tc>
                  <a:txBody>
                    <a:bodyPr/>
                    <a:lstStyle/>
                    <a:p>
                      <a:pPr algn="ctr" fontAlgn="ctr"/>
                      <a:r>
                        <a:rPr lang="es-MX" sz="900" b="0" i="0" u="none" strike="noStrike">
                          <a:solidFill>
                            <a:srgbClr val="000000"/>
                          </a:solidFill>
                          <a:effectLst/>
                          <a:latin typeface="+mn-lt"/>
                        </a:rPr>
                        <a:t>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Moderado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Pérdidas económicas de</a:t>
                      </a:r>
                      <a:r>
                        <a:rPr lang="es-CO" sz="900" b="0" i="0" u="none" strike="noStrike" baseline="0">
                          <a:solidFill>
                            <a:srgbClr val="000000"/>
                          </a:solidFill>
                          <a:effectLst/>
                          <a:latin typeface="+mn-lt"/>
                        </a:rPr>
                        <a:t> 200.001 a  554.000</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1243">
                <a:tc>
                  <a:txBody>
                    <a:bodyPr/>
                    <a:lstStyle/>
                    <a:p>
                      <a:pPr algn="ctr" fontAlgn="ctr"/>
                      <a:r>
                        <a:rPr lang="es-MX" sz="900" b="0" i="0" u="none" strike="noStrike">
                          <a:solidFill>
                            <a:srgbClr val="000000"/>
                          </a:solidFill>
                          <a:effectLst/>
                          <a:latin typeface="+mn-lt"/>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Alto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Pérdidas económicas de 554.0</a:t>
                      </a:r>
                      <a:r>
                        <a:rPr lang="es-CO" sz="900" b="0" i="0" u="none" strike="noStrike" baseline="0">
                          <a:solidFill>
                            <a:srgbClr val="000000"/>
                          </a:solidFill>
                          <a:effectLst/>
                          <a:latin typeface="+mn-lt"/>
                        </a:rPr>
                        <a:t>01 a  800.000</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2388">
                <a:tc>
                  <a:txBody>
                    <a:bodyPr/>
                    <a:lstStyle/>
                    <a:p>
                      <a:pPr algn="ctr" fontAlgn="ctr"/>
                      <a:r>
                        <a:rPr lang="es-MX" sz="900" b="0" i="0" u="none" strike="noStrike">
                          <a:solidFill>
                            <a:srgbClr val="000000"/>
                          </a:solidFill>
                          <a:effectLst/>
                          <a:latin typeface="+mn-lt"/>
                        </a:rPr>
                        <a:t>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Extremo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dirty="0">
                          <a:solidFill>
                            <a:srgbClr val="000000"/>
                          </a:solidFill>
                          <a:effectLst/>
                          <a:latin typeface="+mn-lt"/>
                        </a:rPr>
                        <a:t>Pérdidas económicas de</a:t>
                      </a:r>
                      <a:r>
                        <a:rPr lang="es-CO" sz="900" b="0" i="0" u="none" strike="noStrike" baseline="0" dirty="0">
                          <a:solidFill>
                            <a:srgbClr val="000000"/>
                          </a:solidFill>
                          <a:effectLst/>
                          <a:latin typeface="+mn-lt"/>
                        </a:rPr>
                        <a:t> 800.001 a  1.000.000</a:t>
                      </a:r>
                      <a:endParaRPr lang="es-CO" sz="900" b="0" i="0" u="none" strike="noStrike" dirty="0">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23691283"/>
              </p:ext>
            </p:extLst>
          </p:nvPr>
        </p:nvGraphicFramePr>
        <p:xfrm>
          <a:off x="2138083" y="3540190"/>
          <a:ext cx="2944901" cy="1921794"/>
        </p:xfrm>
        <a:graphic>
          <a:graphicData uri="http://schemas.openxmlformats.org/drawingml/2006/table">
            <a:tbl>
              <a:tblPr/>
              <a:tblGrid>
                <a:gridCol w="152272">
                  <a:extLst>
                    <a:ext uri="{9D8B030D-6E8A-4147-A177-3AD203B41FA5}">
                      <a16:colId xmlns:a16="http://schemas.microsoft.com/office/drawing/2014/main" val="20000"/>
                    </a:ext>
                  </a:extLst>
                </a:gridCol>
                <a:gridCol w="852780">
                  <a:extLst>
                    <a:ext uri="{9D8B030D-6E8A-4147-A177-3AD203B41FA5}">
                      <a16:colId xmlns:a16="http://schemas.microsoft.com/office/drawing/2014/main" val="20001"/>
                    </a:ext>
                  </a:extLst>
                </a:gridCol>
                <a:gridCol w="1939849">
                  <a:extLst>
                    <a:ext uri="{9D8B030D-6E8A-4147-A177-3AD203B41FA5}">
                      <a16:colId xmlns:a16="http://schemas.microsoft.com/office/drawing/2014/main" val="20002"/>
                    </a:ext>
                  </a:extLst>
                </a:gridCol>
              </a:tblGrid>
              <a:tr h="181745">
                <a:tc gridSpan="3">
                  <a:txBody>
                    <a:bodyPr/>
                    <a:lstStyle/>
                    <a:p>
                      <a:pPr algn="ctr" rtl="0" fontAlgn="ctr"/>
                      <a:r>
                        <a:rPr lang="es-MX" sz="900" b="1" i="0" u="none" strike="noStrike" dirty="0">
                          <a:solidFill>
                            <a:srgbClr val="FFFFFF"/>
                          </a:solidFill>
                          <a:effectLst/>
                          <a:latin typeface="+mn-lt"/>
                        </a:rPr>
                        <a:t>Impacto del</a:t>
                      </a:r>
                      <a:r>
                        <a:rPr lang="es-MX" sz="900" b="1" i="0" u="none" strike="noStrike" baseline="0" dirty="0">
                          <a:solidFill>
                            <a:srgbClr val="FFFFFF"/>
                          </a:solidFill>
                          <a:effectLst/>
                          <a:latin typeface="+mn-lt"/>
                        </a:rPr>
                        <a:t> Riesgo</a:t>
                      </a:r>
                      <a:r>
                        <a:rPr lang="es-MX" sz="900" b="1" i="0" u="none" strike="noStrike" dirty="0">
                          <a:solidFill>
                            <a:srgbClr val="FFFFFF"/>
                          </a:solidFill>
                          <a:effectLst/>
                          <a:latin typeface="+mn-lt"/>
                        </a:rPr>
                        <a:t> Reputacional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65B74"/>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61140">
                <a:tc>
                  <a:txBody>
                    <a:bodyPr/>
                    <a:lstStyle/>
                    <a:p>
                      <a:pPr algn="ctr" fontAlgn="ctr"/>
                      <a:r>
                        <a:rPr lang="es-MX" sz="900" b="0" i="0" u="none" strike="noStrike">
                          <a:solidFill>
                            <a:srgbClr val="000000"/>
                          </a:solidFill>
                          <a:effectLst/>
                          <a:latin typeface="+mn-lt"/>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No Significativo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 que se presenta al interior</a:t>
                      </a:r>
                      <a:r>
                        <a:rPr lang="es-CO" sz="900" b="0" i="0" u="none" strike="noStrike" baseline="0">
                          <a:solidFill>
                            <a:srgbClr val="000000"/>
                          </a:solidFill>
                          <a:effectLst/>
                          <a:latin typeface="+mn-lt"/>
                        </a:rPr>
                        <a:t> de la organización y es atendida por el área correspondiente</a:t>
                      </a:r>
                      <a:r>
                        <a:rPr lang="es-CO" sz="900" b="0" i="0" u="none" strike="noStrike">
                          <a:solidFill>
                            <a:srgbClr val="000000"/>
                          </a:solidFill>
                          <a:effectLst/>
                          <a:latin typeface="+mn-lt"/>
                        </a:rPr>
                        <a:t>.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9251">
                <a:tc>
                  <a:txBody>
                    <a:bodyPr/>
                    <a:lstStyle/>
                    <a:p>
                      <a:pPr algn="ctr" fontAlgn="ctr"/>
                      <a:r>
                        <a:rPr lang="es-MX" sz="900" b="0" i="0" u="none" strike="noStrike">
                          <a:solidFill>
                            <a:srgbClr val="000000"/>
                          </a:solidFill>
                          <a:effectLst/>
                          <a:latin typeface="+mn-lt"/>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Bajo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 que relaciona a terceros</a:t>
                      </a:r>
                      <a:r>
                        <a:rPr lang="es-CO" sz="900" b="0" i="0" u="none" strike="noStrike" baseline="0">
                          <a:solidFill>
                            <a:srgbClr val="000000"/>
                          </a:solidFill>
                          <a:effectLst/>
                          <a:latin typeface="+mn-lt"/>
                        </a:rPr>
                        <a:t> y es atendida internamente</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3173">
                <a:tc>
                  <a:txBody>
                    <a:bodyPr/>
                    <a:lstStyle/>
                    <a:p>
                      <a:pPr algn="ctr" fontAlgn="ctr"/>
                      <a:r>
                        <a:rPr lang="es-MX" sz="900" b="0" i="0" u="none" strike="noStrike">
                          <a:solidFill>
                            <a:srgbClr val="000000"/>
                          </a:solidFill>
                          <a:effectLst/>
                          <a:latin typeface="+mn-lt"/>
                        </a:rPr>
                        <a:t>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Moderado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 que afecta a los Stakeholders</a:t>
                      </a:r>
                      <a:r>
                        <a:rPr lang="es-CO" sz="900" b="0" i="0" u="none" strike="noStrike" baseline="0">
                          <a:solidFill>
                            <a:srgbClr val="000000"/>
                          </a:solidFill>
                          <a:effectLst/>
                          <a:latin typeface="+mn-lt"/>
                        </a:rPr>
                        <a:t> internos y externos.</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8727">
                <a:tc>
                  <a:txBody>
                    <a:bodyPr/>
                    <a:lstStyle/>
                    <a:p>
                      <a:pPr algn="ctr" fontAlgn="ctr"/>
                      <a:r>
                        <a:rPr lang="es-MX" sz="900" b="0" i="0" u="none" strike="noStrike">
                          <a:solidFill>
                            <a:srgbClr val="000000"/>
                          </a:solidFill>
                          <a:effectLst/>
                          <a:latin typeface="+mn-lt"/>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Alto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a:t>
                      </a:r>
                      <a:r>
                        <a:rPr lang="es-CO" sz="900" b="0" i="0" u="none" strike="noStrike" baseline="0">
                          <a:solidFill>
                            <a:srgbClr val="000000"/>
                          </a:solidFill>
                          <a:effectLst/>
                          <a:latin typeface="+mn-lt"/>
                        </a:rPr>
                        <a:t> reportada por medios de comunicación, con implicaciones legales </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7758">
                <a:tc>
                  <a:txBody>
                    <a:bodyPr/>
                    <a:lstStyle/>
                    <a:p>
                      <a:pPr algn="ctr" fontAlgn="ctr"/>
                      <a:r>
                        <a:rPr lang="es-MX" sz="900" b="0" i="0" u="none" strike="noStrike">
                          <a:solidFill>
                            <a:srgbClr val="000000"/>
                          </a:solidFill>
                          <a:effectLst/>
                          <a:latin typeface="+mn-lt"/>
                        </a:rPr>
                        <a:t>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Extremo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dirty="0">
                          <a:solidFill>
                            <a:srgbClr val="000000"/>
                          </a:solidFill>
                          <a:effectLst/>
                          <a:latin typeface="+mn-lt"/>
                        </a:rPr>
                        <a:t>Situación que afecta internacionalmente a la organización</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50758741"/>
              </p:ext>
            </p:extLst>
          </p:nvPr>
        </p:nvGraphicFramePr>
        <p:xfrm>
          <a:off x="5123323" y="1375222"/>
          <a:ext cx="2943786" cy="2118461"/>
        </p:xfrm>
        <a:graphic>
          <a:graphicData uri="http://schemas.openxmlformats.org/drawingml/2006/table">
            <a:tbl>
              <a:tblPr/>
              <a:tblGrid>
                <a:gridCol w="152214">
                  <a:extLst>
                    <a:ext uri="{9D8B030D-6E8A-4147-A177-3AD203B41FA5}">
                      <a16:colId xmlns:a16="http://schemas.microsoft.com/office/drawing/2014/main" val="20000"/>
                    </a:ext>
                  </a:extLst>
                </a:gridCol>
                <a:gridCol w="852457">
                  <a:extLst>
                    <a:ext uri="{9D8B030D-6E8A-4147-A177-3AD203B41FA5}">
                      <a16:colId xmlns:a16="http://schemas.microsoft.com/office/drawing/2014/main" val="20001"/>
                    </a:ext>
                  </a:extLst>
                </a:gridCol>
                <a:gridCol w="1939115">
                  <a:extLst>
                    <a:ext uri="{9D8B030D-6E8A-4147-A177-3AD203B41FA5}">
                      <a16:colId xmlns:a16="http://schemas.microsoft.com/office/drawing/2014/main" val="20002"/>
                    </a:ext>
                  </a:extLst>
                </a:gridCol>
              </a:tblGrid>
              <a:tr h="172364">
                <a:tc gridSpan="3">
                  <a:txBody>
                    <a:bodyPr/>
                    <a:lstStyle/>
                    <a:p>
                      <a:pPr algn="ctr" rtl="0" fontAlgn="ctr"/>
                      <a:r>
                        <a:rPr lang="es-MX" sz="900" b="1" i="0" u="none" strike="noStrike" dirty="0">
                          <a:solidFill>
                            <a:srgbClr val="FFFFFF"/>
                          </a:solidFill>
                          <a:effectLst/>
                          <a:latin typeface="+mn-lt"/>
                        </a:rPr>
                        <a:t>Impacto del</a:t>
                      </a:r>
                      <a:r>
                        <a:rPr lang="es-MX" sz="900" b="1" i="0" u="none" strike="noStrike" baseline="0" dirty="0">
                          <a:solidFill>
                            <a:srgbClr val="FFFFFF"/>
                          </a:solidFill>
                          <a:effectLst/>
                          <a:latin typeface="+mn-lt"/>
                        </a:rPr>
                        <a:t> Riesgo Tecnológico</a:t>
                      </a:r>
                      <a:r>
                        <a:rPr lang="es-MX" sz="900" b="1" i="0" u="none" strike="noStrike" dirty="0">
                          <a:solidFill>
                            <a:srgbClr val="FFFFFF"/>
                          </a:solidFill>
                          <a:effectLst/>
                          <a:latin typeface="+mn-lt"/>
                        </a:rPr>
                        <a:t>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65B74"/>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7337">
                <a:tc>
                  <a:txBody>
                    <a:bodyPr/>
                    <a:lstStyle/>
                    <a:p>
                      <a:pPr algn="ctr" fontAlgn="ctr"/>
                      <a:r>
                        <a:rPr lang="es-MX" sz="900" b="0" i="0" u="none" strike="noStrike">
                          <a:solidFill>
                            <a:srgbClr val="000000"/>
                          </a:solidFill>
                          <a:effectLst/>
                          <a:latin typeface="+mn-lt"/>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No Significativo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 interna</a:t>
                      </a:r>
                      <a:r>
                        <a:rPr lang="es-CO" sz="900" b="0" i="0" u="none" strike="noStrike" baseline="0">
                          <a:solidFill>
                            <a:srgbClr val="000000"/>
                          </a:solidFill>
                          <a:effectLst/>
                          <a:latin typeface="+mn-lt"/>
                        </a:rPr>
                        <a:t> con una solución inmediata.</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160">
                <a:tc>
                  <a:txBody>
                    <a:bodyPr/>
                    <a:lstStyle/>
                    <a:p>
                      <a:pPr algn="ctr" fontAlgn="ctr"/>
                      <a:r>
                        <a:rPr lang="es-MX" sz="900" b="0" i="0" u="none" strike="noStrike">
                          <a:solidFill>
                            <a:srgbClr val="000000"/>
                          </a:solidFill>
                          <a:effectLst/>
                          <a:latin typeface="+mn-lt"/>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Bajo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Afecta la operatividad de un proceso sin impactos financieros</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4943">
                <a:tc>
                  <a:txBody>
                    <a:bodyPr/>
                    <a:lstStyle/>
                    <a:p>
                      <a:pPr algn="ctr" fontAlgn="ctr"/>
                      <a:r>
                        <a:rPr lang="es-MX" sz="900" b="0" i="0" u="none" strike="noStrike">
                          <a:solidFill>
                            <a:srgbClr val="000000"/>
                          </a:solidFill>
                          <a:effectLst/>
                          <a:latin typeface="+mn-lt"/>
                        </a:rPr>
                        <a:t>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Moderado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Su afectación debe</a:t>
                      </a:r>
                      <a:r>
                        <a:rPr lang="es-CO" sz="900" b="0" i="0" u="none" strike="noStrike" baseline="0">
                          <a:solidFill>
                            <a:srgbClr val="000000"/>
                          </a:solidFill>
                          <a:effectLst/>
                          <a:latin typeface="+mn-lt"/>
                        </a:rPr>
                        <a:t> ser solucionada por un tercero /afecta la integridad de la información..</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1243">
                <a:tc>
                  <a:txBody>
                    <a:bodyPr/>
                    <a:lstStyle/>
                    <a:p>
                      <a:pPr algn="ctr" fontAlgn="ctr"/>
                      <a:r>
                        <a:rPr lang="es-MX" sz="900" b="0" i="0" u="none" strike="noStrike">
                          <a:solidFill>
                            <a:srgbClr val="000000"/>
                          </a:solidFill>
                          <a:effectLst/>
                          <a:latin typeface="+mn-lt"/>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Alto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Afecta la continuidad del negocio de manera inmediata</a:t>
                      </a:r>
                      <a:r>
                        <a:rPr lang="es-CO" sz="900" b="0" i="0" u="none" strike="noStrike" baseline="0">
                          <a:solidFill>
                            <a:srgbClr val="000000"/>
                          </a:solidFill>
                          <a:effectLst/>
                          <a:latin typeface="+mn-lt"/>
                        </a:rPr>
                        <a:t> 1 a 2 días, </a:t>
                      </a:r>
                      <a:r>
                        <a:rPr lang="es-CO" sz="900" b="0" i="0" u="none" strike="noStrike">
                          <a:solidFill>
                            <a:srgbClr val="000000"/>
                          </a:solidFill>
                          <a:effectLst/>
                          <a:latin typeface="+mn-lt"/>
                        </a:rPr>
                        <a:t> por</a:t>
                      </a:r>
                      <a:r>
                        <a:rPr lang="es-CO" sz="900" b="0" i="0" u="none" strike="noStrike" baseline="0">
                          <a:solidFill>
                            <a:srgbClr val="000000"/>
                          </a:solidFill>
                          <a:effectLst/>
                          <a:latin typeface="+mn-lt"/>
                        </a:rPr>
                        <a:t> un tiempo prolongado.</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2388">
                <a:tc>
                  <a:txBody>
                    <a:bodyPr/>
                    <a:lstStyle/>
                    <a:p>
                      <a:pPr algn="ctr" fontAlgn="ctr"/>
                      <a:r>
                        <a:rPr lang="es-MX" sz="900" b="0" i="0" u="none" strike="noStrike">
                          <a:solidFill>
                            <a:srgbClr val="000000"/>
                          </a:solidFill>
                          <a:effectLst/>
                          <a:latin typeface="+mn-lt"/>
                        </a:rPr>
                        <a:t>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Extremo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dirty="0">
                          <a:solidFill>
                            <a:srgbClr val="000000"/>
                          </a:solidFill>
                          <a:effectLst/>
                          <a:latin typeface="+mn-lt"/>
                        </a:rPr>
                        <a:t>Afecta</a:t>
                      </a:r>
                      <a:r>
                        <a:rPr lang="es-CO" sz="900" b="0" i="0" u="none" strike="noStrike" baseline="0" dirty="0">
                          <a:solidFill>
                            <a:srgbClr val="000000"/>
                          </a:solidFill>
                          <a:effectLst/>
                          <a:latin typeface="+mn-lt"/>
                        </a:rPr>
                        <a:t> la continuidad del negocio por un tiempo prolongado con pérdidas financieras materiales </a:t>
                      </a:r>
                      <a:endParaRPr lang="es-CO" sz="900" b="0" i="0" u="none" strike="noStrike" dirty="0">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719661246"/>
              </p:ext>
            </p:extLst>
          </p:nvPr>
        </p:nvGraphicFramePr>
        <p:xfrm>
          <a:off x="5221936" y="3679146"/>
          <a:ext cx="2698379" cy="1822595"/>
        </p:xfrm>
        <a:graphic>
          <a:graphicData uri="http://schemas.openxmlformats.org/drawingml/2006/table">
            <a:tbl>
              <a:tblPr/>
              <a:tblGrid>
                <a:gridCol w="139525">
                  <a:extLst>
                    <a:ext uri="{9D8B030D-6E8A-4147-A177-3AD203B41FA5}">
                      <a16:colId xmlns:a16="http://schemas.microsoft.com/office/drawing/2014/main" val="20000"/>
                    </a:ext>
                  </a:extLst>
                </a:gridCol>
                <a:gridCol w="781392">
                  <a:extLst>
                    <a:ext uri="{9D8B030D-6E8A-4147-A177-3AD203B41FA5}">
                      <a16:colId xmlns:a16="http://schemas.microsoft.com/office/drawing/2014/main" val="20001"/>
                    </a:ext>
                  </a:extLst>
                </a:gridCol>
                <a:gridCol w="1777462">
                  <a:extLst>
                    <a:ext uri="{9D8B030D-6E8A-4147-A177-3AD203B41FA5}">
                      <a16:colId xmlns:a16="http://schemas.microsoft.com/office/drawing/2014/main" val="20002"/>
                    </a:ext>
                  </a:extLst>
                </a:gridCol>
              </a:tblGrid>
              <a:tr h="172364">
                <a:tc gridSpan="3">
                  <a:txBody>
                    <a:bodyPr/>
                    <a:lstStyle/>
                    <a:p>
                      <a:pPr algn="ctr" rtl="0" fontAlgn="ctr"/>
                      <a:r>
                        <a:rPr lang="es-MX" sz="900" b="1" i="0" u="none" strike="noStrike" dirty="0">
                          <a:solidFill>
                            <a:srgbClr val="FFFFFF"/>
                          </a:solidFill>
                          <a:effectLst/>
                          <a:latin typeface="+mn-lt"/>
                        </a:rPr>
                        <a:t>Impacto del</a:t>
                      </a:r>
                      <a:r>
                        <a:rPr lang="es-MX" sz="900" b="1" i="0" u="none" strike="noStrike" baseline="0" dirty="0">
                          <a:solidFill>
                            <a:srgbClr val="FFFFFF"/>
                          </a:solidFill>
                          <a:effectLst/>
                          <a:latin typeface="+mn-lt"/>
                        </a:rPr>
                        <a:t> Riesgo Ambiental</a:t>
                      </a:r>
                      <a:r>
                        <a:rPr lang="es-MX" sz="900" b="1" i="0" u="none" strike="noStrike" dirty="0">
                          <a:solidFill>
                            <a:srgbClr val="FFFFFF"/>
                          </a:solidFill>
                          <a:effectLst/>
                          <a:latin typeface="+mn-lt"/>
                        </a:rPr>
                        <a:t>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465B74"/>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7337">
                <a:tc>
                  <a:txBody>
                    <a:bodyPr/>
                    <a:lstStyle/>
                    <a:p>
                      <a:pPr algn="ctr" fontAlgn="ctr"/>
                      <a:r>
                        <a:rPr lang="es-MX" sz="900" b="0" i="0" u="none" strike="noStrike">
                          <a:solidFill>
                            <a:srgbClr val="000000"/>
                          </a:solidFill>
                          <a:effectLst/>
                          <a:latin typeface="+mn-lt"/>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No Significativo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Situaciones y/o quejas</a:t>
                      </a:r>
                      <a:r>
                        <a:rPr lang="es-CO" sz="900" b="0" i="0" u="none" strike="noStrike" baseline="0">
                          <a:solidFill>
                            <a:srgbClr val="000000"/>
                          </a:solidFill>
                          <a:effectLst/>
                          <a:latin typeface="+mn-lt"/>
                        </a:rPr>
                        <a:t> internas e informales </a:t>
                      </a:r>
                      <a:r>
                        <a:rPr lang="es-CO" sz="900" b="0" i="0" u="none" strike="noStrike">
                          <a:solidFill>
                            <a:srgbClr val="000000"/>
                          </a:solidFill>
                          <a:effectLst/>
                          <a:latin typeface="+mn-lt"/>
                        </a:rPr>
                        <a:t>.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160">
                <a:tc>
                  <a:txBody>
                    <a:bodyPr/>
                    <a:lstStyle/>
                    <a:p>
                      <a:pPr algn="ctr" fontAlgn="ctr"/>
                      <a:r>
                        <a:rPr lang="es-MX" sz="900" b="0" i="0" u="none" strike="noStrike">
                          <a:solidFill>
                            <a:srgbClr val="000000"/>
                          </a:solidFill>
                          <a:effectLst/>
                          <a:latin typeface="+mn-lt"/>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Bajo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Situaciones o reclamos de terceros</a:t>
                      </a:r>
                      <a:r>
                        <a:rPr lang="es-CO" sz="900" b="0" i="0" u="none" strike="noStrike" baseline="0">
                          <a:solidFill>
                            <a:srgbClr val="000000"/>
                          </a:solidFill>
                          <a:effectLst/>
                          <a:latin typeface="+mn-lt"/>
                        </a:rPr>
                        <a:t> informales. </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4943">
                <a:tc>
                  <a:txBody>
                    <a:bodyPr/>
                    <a:lstStyle/>
                    <a:p>
                      <a:pPr algn="ctr" fontAlgn="ctr"/>
                      <a:r>
                        <a:rPr lang="es-MX" sz="900" b="0" i="0" u="none" strike="noStrike">
                          <a:solidFill>
                            <a:srgbClr val="000000"/>
                          </a:solidFill>
                          <a:effectLst/>
                          <a:latin typeface="+mn-lt"/>
                        </a:rPr>
                        <a:t>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Moderado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Reclamos formales por</a:t>
                      </a:r>
                      <a:r>
                        <a:rPr lang="es-CO" sz="900" b="0" i="0" u="none" strike="noStrike" baseline="0">
                          <a:solidFill>
                            <a:srgbClr val="000000"/>
                          </a:solidFill>
                          <a:effectLst/>
                          <a:latin typeface="+mn-lt"/>
                        </a:rPr>
                        <a:t> incumplimientos ambientales.</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1243">
                <a:tc>
                  <a:txBody>
                    <a:bodyPr/>
                    <a:lstStyle/>
                    <a:p>
                      <a:pPr algn="ctr" fontAlgn="ctr"/>
                      <a:r>
                        <a:rPr lang="es-MX" sz="900" b="0" i="0" u="none" strike="noStrike">
                          <a:solidFill>
                            <a:srgbClr val="000000"/>
                          </a:solidFill>
                          <a:effectLst/>
                          <a:latin typeface="+mn-lt"/>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Alto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Situación que afecta a terceros y tiene impacto legal y financiero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2388">
                <a:tc>
                  <a:txBody>
                    <a:bodyPr/>
                    <a:lstStyle/>
                    <a:p>
                      <a:pPr algn="ctr" fontAlgn="ctr"/>
                      <a:r>
                        <a:rPr lang="es-MX" sz="900" b="0" i="0" u="none" strike="noStrike">
                          <a:solidFill>
                            <a:srgbClr val="000000"/>
                          </a:solidFill>
                          <a:effectLst/>
                          <a:latin typeface="+mn-lt"/>
                        </a:rPr>
                        <a:t>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Extremo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dirty="0">
                          <a:solidFill>
                            <a:srgbClr val="000000"/>
                          </a:solidFill>
                          <a:effectLst/>
                          <a:latin typeface="+mn-lt"/>
                        </a:rPr>
                        <a:t>Situación reportada por medios masivos de comunicación </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8814794"/>
              </p:ext>
            </p:extLst>
          </p:nvPr>
        </p:nvGraphicFramePr>
        <p:xfrm>
          <a:off x="8176653" y="3954440"/>
          <a:ext cx="2259104" cy="1822595"/>
        </p:xfrm>
        <a:graphic>
          <a:graphicData uri="http://schemas.openxmlformats.org/drawingml/2006/table">
            <a:tbl>
              <a:tblPr/>
              <a:tblGrid>
                <a:gridCol w="139293">
                  <a:extLst>
                    <a:ext uri="{9D8B030D-6E8A-4147-A177-3AD203B41FA5}">
                      <a16:colId xmlns:a16="http://schemas.microsoft.com/office/drawing/2014/main" val="20000"/>
                    </a:ext>
                  </a:extLst>
                </a:gridCol>
                <a:gridCol w="780094">
                  <a:extLst>
                    <a:ext uri="{9D8B030D-6E8A-4147-A177-3AD203B41FA5}">
                      <a16:colId xmlns:a16="http://schemas.microsoft.com/office/drawing/2014/main" val="20001"/>
                    </a:ext>
                  </a:extLst>
                </a:gridCol>
                <a:gridCol w="1339717">
                  <a:extLst>
                    <a:ext uri="{9D8B030D-6E8A-4147-A177-3AD203B41FA5}">
                      <a16:colId xmlns:a16="http://schemas.microsoft.com/office/drawing/2014/main" val="20002"/>
                    </a:ext>
                  </a:extLst>
                </a:gridCol>
              </a:tblGrid>
              <a:tr h="172364">
                <a:tc gridSpan="3">
                  <a:txBody>
                    <a:bodyPr/>
                    <a:lstStyle/>
                    <a:p>
                      <a:pPr algn="ctr" rtl="0" fontAlgn="ctr"/>
                      <a:r>
                        <a:rPr lang="es-MX" sz="900" b="1" i="0" u="none" strike="noStrike" dirty="0">
                          <a:solidFill>
                            <a:srgbClr val="FFFFFF"/>
                          </a:solidFill>
                          <a:effectLst/>
                          <a:latin typeface="+mn-lt"/>
                        </a:rPr>
                        <a:t>Probabilidad de los</a:t>
                      </a:r>
                      <a:r>
                        <a:rPr lang="es-MX" sz="900" b="1" i="0" u="none" strike="noStrike" baseline="0" dirty="0">
                          <a:solidFill>
                            <a:srgbClr val="FFFFFF"/>
                          </a:solidFill>
                          <a:effectLst/>
                          <a:latin typeface="+mn-lt"/>
                        </a:rPr>
                        <a:t> Riesgos</a:t>
                      </a:r>
                      <a:endParaRPr lang="es-MX" sz="900" b="1" i="0" u="none" strike="noStrike" dirty="0">
                        <a:solidFill>
                          <a:srgbClr val="FFFFFF"/>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898B8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37337">
                <a:tc>
                  <a:txBody>
                    <a:bodyPr/>
                    <a:lstStyle/>
                    <a:p>
                      <a:pPr algn="ctr" fontAlgn="ctr"/>
                      <a:r>
                        <a:rPr lang="es-MX" sz="900" b="0" i="0" u="none" strike="noStrike">
                          <a:solidFill>
                            <a:srgbClr val="000000"/>
                          </a:solidFill>
                          <a:effectLst/>
                          <a:latin typeface="+mn-lt"/>
                        </a:rPr>
                        <a:t>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Remoto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Sucede una vez al año o cada tres años</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160">
                <a:tc>
                  <a:txBody>
                    <a:bodyPr/>
                    <a:lstStyle/>
                    <a:p>
                      <a:pPr algn="ctr" fontAlgn="ctr"/>
                      <a:r>
                        <a:rPr lang="es-MX" sz="900" b="0" i="0" u="none" strike="noStrike">
                          <a:solidFill>
                            <a:srgbClr val="000000"/>
                          </a:solidFill>
                          <a:effectLst/>
                          <a:latin typeface="+mn-lt"/>
                        </a:rPr>
                        <a:t>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Poco</a:t>
                      </a:r>
                      <a:r>
                        <a:rPr lang="es-MX" sz="900" b="1" i="0" u="none" strike="noStrike" baseline="0">
                          <a:solidFill>
                            <a:srgbClr val="000000"/>
                          </a:solidFill>
                          <a:effectLst/>
                          <a:latin typeface="+mn-lt"/>
                        </a:rPr>
                        <a:t> probable</a:t>
                      </a:r>
                      <a:endParaRPr lang="es-MX" sz="900" b="1"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Sucede</a:t>
                      </a:r>
                      <a:r>
                        <a:rPr lang="es-CO" sz="900" b="0" i="0" u="none" strike="noStrike" baseline="0">
                          <a:solidFill>
                            <a:srgbClr val="000000"/>
                          </a:solidFill>
                          <a:effectLst/>
                          <a:latin typeface="+mn-lt"/>
                        </a:rPr>
                        <a:t> más de una vez al año </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4943">
                <a:tc>
                  <a:txBody>
                    <a:bodyPr/>
                    <a:lstStyle/>
                    <a:p>
                      <a:pPr algn="ctr" fontAlgn="ctr"/>
                      <a:r>
                        <a:rPr lang="es-MX" sz="900" b="0" i="0" u="none" strike="noStrike">
                          <a:solidFill>
                            <a:srgbClr val="000000"/>
                          </a:solidFill>
                          <a:effectLst/>
                          <a:latin typeface="+mn-lt"/>
                        </a:rPr>
                        <a:t>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Posible</a:t>
                      </a:r>
                      <a:r>
                        <a:rPr lang="es-MX" sz="900" b="1" i="0" u="none" strike="noStrike" baseline="0">
                          <a:solidFill>
                            <a:srgbClr val="000000"/>
                          </a:solidFill>
                          <a:effectLst/>
                          <a:latin typeface="+mn-lt"/>
                        </a:rPr>
                        <a:t> </a:t>
                      </a:r>
                      <a:endParaRPr lang="es-MX" sz="900" b="1"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Sucede </a:t>
                      </a:r>
                      <a:r>
                        <a:rPr lang="es-CO" sz="900" b="0" i="0" u="none" strike="noStrike" baseline="0">
                          <a:solidFill>
                            <a:srgbClr val="000000"/>
                          </a:solidFill>
                          <a:effectLst/>
                          <a:latin typeface="+mn-lt"/>
                        </a:rPr>
                        <a:t> una sola vez al mes </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1243">
                <a:tc>
                  <a:txBody>
                    <a:bodyPr/>
                    <a:lstStyle/>
                    <a:p>
                      <a:pPr algn="ctr" fontAlgn="ctr"/>
                      <a:r>
                        <a:rPr lang="es-MX" sz="900" b="0" i="0" u="none" strike="noStrike">
                          <a:solidFill>
                            <a:srgbClr val="000000"/>
                          </a:solidFill>
                          <a:effectLst/>
                          <a:latin typeface="+mn-lt"/>
                        </a:rPr>
                        <a:t>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Probable</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a:solidFill>
                            <a:srgbClr val="000000"/>
                          </a:solidFill>
                          <a:effectLst/>
                          <a:latin typeface="+mn-lt"/>
                        </a:rPr>
                        <a:t>Sucede más</a:t>
                      </a:r>
                      <a:r>
                        <a:rPr lang="es-CO" sz="900" b="0" i="0" u="none" strike="noStrike" baseline="0">
                          <a:solidFill>
                            <a:srgbClr val="000000"/>
                          </a:solidFill>
                          <a:effectLst/>
                          <a:latin typeface="+mn-lt"/>
                        </a:rPr>
                        <a:t> de una vez al mes.</a:t>
                      </a:r>
                      <a:endParaRPr lang="es-CO" sz="900" b="0" i="0" u="none" strike="noStrike">
                        <a:solidFill>
                          <a:srgbClr val="000000"/>
                        </a:solidFill>
                        <a:effectLst/>
                        <a:latin typeface="+mn-lt"/>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2388">
                <a:tc>
                  <a:txBody>
                    <a:bodyPr/>
                    <a:lstStyle/>
                    <a:p>
                      <a:pPr algn="ctr" fontAlgn="ctr"/>
                      <a:r>
                        <a:rPr lang="es-MX" sz="900" b="0" i="0" u="none" strike="noStrike">
                          <a:solidFill>
                            <a:srgbClr val="000000"/>
                          </a:solidFill>
                          <a:effectLst/>
                          <a:latin typeface="+mn-lt"/>
                        </a:rPr>
                        <a:t>5</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just" rtl="0" fontAlgn="ctr"/>
                      <a:r>
                        <a:rPr lang="es-MX" sz="900" b="1" i="0" u="none" strike="noStrike">
                          <a:solidFill>
                            <a:srgbClr val="000000"/>
                          </a:solidFill>
                          <a:effectLst/>
                          <a:latin typeface="+mn-lt"/>
                        </a:rPr>
                        <a:t>Cierto</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63500" indent="0" algn="l" rtl="0" fontAlgn="t"/>
                      <a:r>
                        <a:rPr lang="es-CO" sz="900" b="0" i="0" u="none" strike="noStrike" dirty="0">
                          <a:solidFill>
                            <a:srgbClr val="000000"/>
                          </a:solidFill>
                          <a:effectLst/>
                          <a:latin typeface="+mn-lt"/>
                        </a:rPr>
                        <a:t>Sucede diario o más de una vez a la semana</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0" name="Title 1"/>
          <p:cNvSpPr txBox="1">
            <a:spLocks/>
          </p:cNvSpPr>
          <p:nvPr/>
        </p:nvSpPr>
        <p:spPr>
          <a:xfrm>
            <a:off x="1520357" y="5461984"/>
            <a:ext cx="6546752" cy="9869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38163" algn="l"/>
            <a:r>
              <a:rPr lang="es-CO" sz="1050" i="1" dirty="0">
                <a:solidFill>
                  <a:schemeClr val="bg1">
                    <a:lumMod val="75000"/>
                  </a:schemeClr>
                </a:solidFill>
                <a:latin typeface="Cambria" panose="02040503050406030204" pitchFamily="18" charset="0"/>
              </a:rPr>
              <a:t>Definir las categorías de riesgo que pueden afectar el cumplimiento de los objetivos estratégicos, (Operativo, financiero, tecnológico, cumplimiento, estratégico, reputacional, ambiental) y establecer las métricas de impacto y/o efecto que tendría en la organización la materialización del riesgo y la probabilidad de que suceda el riesgo.  (Ejemplo. Extremo, Alto, Medio, Moderado, Bajo, no significativo). (La escala de valoración debe ser el resultado del área de gestión de riesgos de cada organización)</a:t>
            </a:r>
          </a:p>
          <a:p>
            <a:pPr marL="538163" algn="l"/>
            <a:endParaRPr lang="es-CO" sz="1050"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1843649" y="57499"/>
            <a:ext cx="8686238" cy="748270"/>
          </a:xfrm>
          <a:prstGeom prst="rect">
            <a:avLst/>
          </a:prstGeom>
        </p:spPr>
      </p:pic>
      <p:pic>
        <p:nvPicPr>
          <p:cNvPr id="22" name="Picture 21"/>
          <p:cNvPicPr>
            <a:picLocks noChangeAspect="1"/>
          </p:cNvPicPr>
          <p:nvPr/>
        </p:nvPicPr>
        <p:blipFill>
          <a:blip r:embed="rId3"/>
          <a:stretch>
            <a:fillRect/>
          </a:stretch>
        </p:blipFill>
        <p:spPr>
          <a:xfrm>
            <a:off x="8308873" y="1427672"/>
            <a:ext cx="2126884" cy="1838325"/>
          </a:xfrm>
          <a:prstGeom prst="rect">
            <a:avLst/>
          </a:prstGeom>
        </p:spPr>
      </p:pic>
      <p:sp>
        <p:nvSpPr>
          <p:cNvPr id="2" name="CuadroTexto 1"/>
          <p:cNvSpPr txBox="1"/>
          <p:nvPr/>
        </p:nvSpPr>
        <p:spPr>
          <a:xfrm>
            <a:off x="11114202" y="1809946"/>
            <a:ext cx="184731" cy="369332"/>
          </a:xfrm>
          <a:prstGeom prst="rect">
            <a:avLst/>
          </a:prstGeom>
          <a:noFill/>
        </p:spPr>
        <p:txBody>
          <a:bodyPr wrap="none" rtlCol="0">
            <a:spAutoFit/>
          </a:bodyPr>
          <a:lstStyle/>
          <a:p>
            <a:endParaRPr lang="es-ES_tradnl" dirty="0"/>
          </a:p>
        </p:txBody>
      </p:sp>
      <p:cxnSp>
        <p:nvCxnSpPr>
          <p:cNvPr id="23" name="Conector recto 22"/>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62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09566" y="940240"/>
            <a:ext cx="8001000" cy="702171"/>
          </a:xfrm>
        </p:spPr>
        <p:txBody>
          <a:bodyPr/>
          <a:lstStyle/>
          <a:p>
            <a:pPr algn="ctr"/>
            <a:r>
              <a:rPr lang="es-CO" sz="1800" b="1" i="1" dirty="0">
                <a:solidFill>
                  <a:srgbClr val="5D7B9A"/>
                </a:solidFill>
                <a:latin typeface="Arial" charset="0"/>
                <a:ea typeface="Arial" charset="0"/>
                <a:cs typeface="Arial" charset="0"/>
              </a:rPr>
              <a:t>RESULTADOS GENERALES DEL AÑO </a:t>
            </a:r>
            <a:r>
              <a:rPr lang="es-CO" sz="1800" b="1" i="1" dirty="0">
                <a:solidFill>
                  <a:srgbClr val="C00000"/>
                </a:solidFill>
                <a:latin typeface="Arial" charset="0"/>
                <a:ea typeface="Arial" charset="0"/>
                <a:cs typeface="Arial" charset="0"/>
              </a:rPr>
              <a:t>2021</a:t>
            </a:r>
          </a:p>
        </p:txBody>
      </p:sp>
      <p:pic>
        <p:nvPicPr>
          <p:cNvPr id="3" name="Picture 2"/>
          <p:cNvPicPr>
            <a:picLocks noChangeAspect="1"/>
          </p:cNvPicPr>
          <p:nvPr/>
        </p:nvPicPr>
        <p:blipFill>
          <a:blip r:embed="rId2"/>
          <a:stretch>
            <a:fillRect/>
          </a:stretch>
        </p:blipFill>
        <p:spPr>
          <a:xfrm>
            <a:off x="1843649" y="57499"/>
            <a:ext cx="8686238" cy="748270"/>
          </a:xfrm>
          <a:prstGeom prst="rect">
            <a:avLst/>
          </a:prstGeom>
        </p:spPr>
      </p:pic>
      <p:grpSp>
        <p:nvGrpSpPr>
          <p:cNvPr id="17" name="Group 16"/>
          <p:cNvGrpSpPr/>
          <p:nvPr/>
        </p:nvGrpSpPr>
        <p:grpSpPr>
          <a:xfrm>
            <a:off x="2535887" y="1776882"/>
            <a:ext cx="7301761" cy="3496236"/>
            <a:chOff x="551324" y="2622176"/>
            <a:chExt cx="7153841" cy="3496236"/>
          </a:xfrm>
        </p:grpSpPr>
        <p:sp>
          <p:nvSpPr>
            <p:cNvPr id="18" name="Rectangle 17"/>
            <p:cNvSpPr/>
            <p:nvPr/>
          </p:nvSpPr>
          <p:spPr>
            <a:xfrm>
              <a:off x="551324" y="2622176"/>
              <a:ext cx="7153841" cy="3496236"/>
            </a:xfrm>
            <a:prstGeom prst="rect">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19" name="Flowchart: Alternate Process 18"/>
            <p:cNvSpPr/>
            <p:nvPr/>
          </p:nvSpPr>
          <p:spPr>
            <a:xfrm>
              <a:off x="2245662" y="3455895"/>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20" name="TextBox 19"/>
            <p:cNvSpPr txBox="1"/>
            <p:nvPr/>
          </p:nvSpPr>
          <p:spPr>
            <a:xfrm>
              <a:off x="2299450" y="3536578"/>
              <a:ext cx="1075765" cy="415498"/>
            </a:xfrm>
            <a:prstGeom prst="rect">
              <a:avLst/>
            </a:prstGeom>
            <a:solidFill>
              <a:schemeClr val="bg1"/>
            </a:solidFill>
            <a:ln>
              <a:noFill/>
            </a:ln>
          </p:spPr>
          <p:txBody>
            <a:bodyPr wrap="square" rtlCol="0">
              <a:spAutoFit/>
            </a:bodyPr>
            <a:lstStyle/>
            <a:p>
              <a:pPr algn="ctr"/>
              <a:r>
                <a:rPr lang="es-CO" sz="1050" dirty="0">
                  <a:latin typeface="Arial" charset="0"/>
                  <a:ea typeface="Arial" charset="0"/>
                  <a:cs typeface="Arial" charset="0"/>
                </a:rPr>
                <a:t>Gestión de Estrategia </a:t>
              </a:r>
            </a:p>
          </p:txBody>
        </p:sp>
        <p:sp>
          <p:nvSpPr>
            <p:cNvPr id="21" name="Flowchart: Alternate Process 20"/>
            <p:cNvSpPr/>
            <p:nvPr/>
          </p:nvSpPr>
          <p:spPr>
            <a:xfrm>
              <a:off x="3608292" y="3460378"/>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22" name="TextBox 21"/>
            <p:cNvSpPr txBox="1"/>
            <p:nvPr/>
          </p:nvSpPr>
          <p:spPr>
            <a:xfrm>
              <a:off x="3662080" y="3541061"/>
              <a:ext cx="1075765" cy="415498"/>
            </a:xfrm>
            <a:prstGeom prst="rect">
              <a:avLst/>
            </a:prstGeom>
            <a:solidFill>
              <a:schemeClr val="bg1"/>
            </a:solidFill>
            <a:ln>
              <a:noFill/>
            </a:ln>
          </p:spPr>
          <p:txBody>
            <a:bodyPr wrap="square" rtlCol="0">
              <a:spAutoFit/>
            </a:bodyPr>
            <a:lstStyle/>
            <a:p>
              <a:pPr algn="ctr"/>
              <a:r>
                <a:rPr lang="es-CO" sz="1050" dirty="0">
                  <a:latin typeface="Arial" charset="0"/>
                  <a:ea typeface="Arial" charset="0"/>
                  <a:cs typeface="Arial" charset="0"/>
                </a:rPr>
                <a:t>Investigación y Desarrollo</a:t>
              </a:r>
            </a:p>
          </p:txBody>
        </p:sp>
        <p:sp>
          <p:nvSpPr>
            <p:cNvPr id="23" name="Flowchart: Alternate Process 22"/>
            <p:cNvSpPr/>
            <p:nvPr/>
          </p:nvSpPr>
          <p:spPr>
            <a:xfrm>
              <a:off x="4966447" y="3446931"/>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24" name="TextBox 23"/>
            <p:cNvSpPr txBox="1"/>
            <p:nvPr/>
          </p:nvSpPr>
          <p:spPr>
            <a:xfrm>
              <a:off x="5020235" y="3527614"/>
              <a:ext cx="1075765"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Gobierno Corporativo</a:t>
              </a:r>
            </a:p>
          </p:txBody>
        </p:sp>
        <p:sp>
          <p:nvSpPr>
            <p:cNvPr id="25" name="Flowchart: Alternate Process 24"/>
            <p:cNvSpPr/>
            <p:nvPr/>
          </p:nvSpPr>
          <p:spPr>
            <a:xfrm>
              <a:off x="1470219" y="4307539"/>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29" name="TextBox 28"/>
            <p:cNvSpPr txBox="1"/>
            <p:nvPr/>
          </p:nvSpPr>
          <p:spPr>
            <a:xfrm>
              <a:off x="1524007" y="4388222"/>
              <a:ext cx="1143000"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Gestión de Abastecimiento</a:t>
              </a:r>
            </a:p>
          </p:txBody>
        </p:sp>
        <p:sp>
          <p:nvSpPr>
            <p:cNvPr id="32" name="Flowchart: Alternate Process 31"/>
            <p:cNvSpPr/>
            <p:nvPr/>
          </p:nvSpPr>
          <p:spPr>
            <a:xfrm>
              <a:off x="2832849" y="4312022"/>
              <a:ext cx="1196788" cy="497541"/>
            </a:xfrm>
            <a:prstGeom prst="flowChartAlternateProcess">
              <a:avLst/>
            </a:prstGeom>
            <a:solidFill>
              <a:schemeClr val="bg1">
                <a:lumMod val="9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33" name="TextBox 32"/>
            <p:cNvSpPr txBox="1"/>
            <p:nvPr/>
          </p:nvSpPr>
          <p:spPr>
            <a:xfrm>
              <a:off x="2913531" y="4379258"/>
              <a:ext cx="1075765"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Gestión de Manufactura  </a:t>
              </a:r>
            </a:p>
          </p:txBody>
        </p:sp>
        <p:sp>
          <p:nvSpPr>
            <p:cNvPr id="34" name="Flowchart: Alternate Process 33"/>
            <p:cNvSpPr/>
            <p:nvPr/>
          </p:nvSpPr>
          <p:spPr>
            <a:xfrm>
              <a:off x="4191004" y="4298575"/>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35" name="TextBox 34"/>
            <p:cNvSpPr txBox="1"/>
            <p:nvPr/>
          </p:nvSpPr>
          <p:spPr>
            <a:xfrm>
              <a:off x="4244792" y="4352364"/>
              <a:ext cx="1075765"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Distribución y Transportes</a:t>
              </a:r>
            </a:p>
          </p:txBody>
        </p:sp>
        <p:sp>
          <p:nvSpPr>
            <p:cNvPr id="36" name="Flowchart: Alternate Process 35"/>
            <p:cNvSpPr/>
            <p:nvPr/>
          </p:nvSpPr>
          <p:spPr>
            <a:xfrm>
              <a:off x="5571559" y="4320986"/>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37" name="TextBox 36"/>
            <p:cNvSpPr txBox="1"/>
            <p:nvPr/>
          </p:nvSpPr>
          <p:spPr>
            <a:xfrm>
              <a:off x="5558112" y="4361328"/>
              <a:ext cx="1237132"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Gestión de Servicio al Cliente</a:t>
              </a:r>
            </a:p>
          </p:txBody>
        </p:sp>
        <p:sp>
          <p:nvSpPr>
            <p:cNvPr id="38" name="Flowchart: Alternate Process 37"/>
            <p:cNvSpPr/>
            <p:nvPr/>
          </p:nvSpPr>
          <p:spPr>
            <a:xfrm>
              <a:off x="775458" y="5239865"/>
              <a:ext cx="1196788" cy="497541"/>
            </a:xfrm>
            <a:prstGeom prst="flowChartAlternateProcess">
              <a:avLst/>
            </a:prstGeom>
            <a:solidFill>
              <a:schemeClr val="bg1">
                <a:lumMod val="9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39" name="TextBox 38"/>
            <p:cNvSpPr txBox="1"/>
            <p:nvPr/>
          </p:nvSpPr>
          <p:spPr>
            <a:xfrm>
              <a:off x="829246" y="5320548"/>
              <a:ext cx="1075765" cy="415498"/>
            </a:xfrm>
            <a:prstGeom prst="rect">
              <a:avLst/>
            </a:prstGeom>
            <a:solidFill>
              <a:schemeClr val="bg1">
                <a:lumMod val="95000"/>
              </a:schemeClr>
            </a:solidFill>
            <a:ln>
              <a:noFill/>
            </a:ln>
          </p:spPr>
          <p:txBody>
            <a:bodyPr wrap="square" rtlCol="0">
              <a:spAutoFit/>
            </a:bodyPr>
            <a:lstStyle/>
            <a:p>
              <a:pPr algn="ctr"/>
              <a:r>
                <a:rPr lang="es-CO" sz="1050" dirty="0">
                  <a:latin typeface="Arial" charset="0"/>
                  <a:ea typeface="Arial" charset="0"/>
                  <a:cs typeface="Arial" charset="0"/>
                </a:rPr>
                <a:t>Gestión Humana</a:t>
              </a:r>
            </a:p>
          </p:txBody>
        </p:sp>
        <p:sp>
          <p:nvSpPr>
            <p:cNvPr id="40" name="Flowchart: Alternate Process 39"/>
            <p:cNvSpPr/>
            <p:nvPr/>
          </p:nvSpPr>
          <p:spPr>
            <a:xfrm>
              <a:off x="2138088" y="5244348"/>
              <a:ext cx="1196788" cy="497541"/>
            </a:xfrm>
            <a:prstGeom prst="flowChartAlternateProcess">
              <a:avLst/>
            </a:prstGeom>
            <a:solidFill>
              <a:schemeClr val="bg1">
                <a:lumMod val="9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41" name="TextBox 40"/>
            <p:cNvSpPr txBox="1"/>
            <p:nvPr/>
          </p:nvSpPr>
          <p:spPr>
            <a:xfrm>
              <a:off x="2191876" y="5325031"/>
              <a:ext cx="1075765" cy="415498"/>
            </a:xfrm>
            <a:prstGeom prst="rect">
              <a:avLst/>
            </a:prstGeom>
            <a:solidFill>
              <a:schemeClr val="bg1">
                <a:lumMod val="95000"/>
              </a:schemeClr>
            </a:solidFill>
            <a:ln>
              <a:noFill/>
            </a:ln>
          </p:spPr>
          <p:txBody>
            <a:bodyPr wrap="square" rtlCol="0">
              <a:spAutoFit/>
            </a:bodyPr>
            <a:lstStyle/>
            <a:p>
              <a:pPr algn="ctr"/>
              <a:r>
                <a:rPr lang="es-CO" sz="1050" dirty="0">
                  <a:latin typeface="Arial" charset="0"/>
                  <a:ea typeface="Arial" charset="0"/>
                  <a:cs typeface="Arial" charset="0"/>
                </a:rPr>
                <a:t>Gestión de Tecnología</a:t>
              </a:r>
            </a:p>
          </p:txBody>
        </p:sp>
        <p:sp>
          <p:nvSpPr>
            <p:cNvPr id="47" name="Flowchart: Alternate Process 46"/>
            <p:cNvSpPr/>
            <p:nvPr/>
          </p:nvSpPr>
          <p:spPr>
            <a:xfrm>
              <a:off x="3496243" y="5230901"/>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48" name="TextBox 47"/>
            <p:cNvSpPr txBox="1"/>
            <p:nvPr/>
          </p:nvSpPr>
          <p:spPr>
            <a:xfrm>
              <a:off x="3550031" y="5311584"/>
              <a:ext cx="1075765"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Gestión Financiera </a:t>
              </a:r>
            </a:p>
          </p:txBody>
        </p:sp>
        <p:sp>
          <p:nvSpPr>
            <p:cNvPr id="49" name="Flowchart: Alternate Process 48"/>
            <p:cNvSpPr/>
            <p:nvPr/>
          </p:nvSpPr>
          <p:spPr>
            <a:xfrm>
              <a:off x="4876798" y="5253312"/>
              <a:ext cx="1196788" cy="497541"/>
            </a:xfrm>
            <a:prstGeom prst="flowChartAlternateProcess">
              <a:avLst/>
            </a:prstGeom>
            <a:solidFill>
              <a:schemeClr val="bg1"/>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50" name="TextBox 49"/>
            <p:cNvSpPr txBox="1"/>
            <p:nvPr/>
          </p:nvSpPr>
          <p:spPr>
            <a:xfrm>
              <a:off x="4930586" y="5333995"/>
              <a:ext cx="1075765" cy="415498"/>
            </a:xfrm>
            <a:prstGeom prst="rect">
              <a:avLst/>
            </a:prstGeom>
            <a:noFill/>
            <a:ln>
              <a:noFill/>
            </a:ln>
          </p:spPr>
          <p:txBody>
            <a:bodyPr wrap="square" rtlCol="0">
              <a:spAutoFit/>
            </a:bodyPr>
            <a:lstStyle/>
            <a:p>
              <a:pPr algn="ctr"/>
              <a:r>
                <a:rPr lang="es-CO" sz="1050">
                  <a:latin typeface="Arial" charset="0"/>
                  <a:ea typeface="Arial" charset="0"/>
                  <a:cs typeface="Arial" charset="0"/>
                </a:rPr>
                <a:t>Gestión Jurídica </a:t>
              </a:r>
            </a:p>
          </p:txBody>
        </p:sp>
        <p:sp>
          <p:nvSpPr>
            <p:cNvPr id="51" name="Flowchart: Alternate Process 50"/>
            <p:cNvSpPr/>
            <p:nvPr/>
          </p:nvSpPr>
          <p:spPr>
            <a:xfrm>
              <a:off x="6293216" y="5244348"/>
              <a:ext cx="1196788" cy="497541"/>
            </a:xfrm>
            <a:prstGeom prst="flowChartAlternateProcess">
              <a:avLst/>
            </a:prstGeom>
            <a:solidFill>
              <a:schemeClr val="bg1">
                <a:lumMod val="95000"/>
              </a:schemeClr>
            </a:solidFill>
            <a:ln>
              <a:solidFill>
                <a:srgbClr val="007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charset="0"/>
                <a:ea typeface="Arial" charset="0"/>
                <a:cs typeface="Arial" charset="0"/>
              </a:endParaRPr>
            </a:p>
          </p:txBody>
        </p:sp>
        <p:sp>
          <p:nvSpPr>
            <p:cNvPr id="52" name="TextBox 51"/>
            <p:cNvSpPr txBox="1"/>
            <p:nvPr/>
          </p:nvSpPr>
          <p:spPr>
            <a:xfrm>
              <a:off x="6347004" y="5325031"/>
              <a:ext cx="1075765" cy="415498"/>
            </a:xfrm>
            <a:prstGeom prst="rect">
              <a:avLst/>
            </a:prstGeom>
            <a:noFill/>
            <a:ln>
              <a:noFill/>
            </a:ln>
          </p:spPr>
          <p:txBody>
            <a:bodyPr wrap="square" rtlCol="0">
              <a:spAutoFit/>
            </a:bodyPr>
            <a:lstStyle/>
            <a:p>
              <a:pPr algn="ctr"/>
              <a:r>
                <a:rPr lang="es-CO" sz="1050" dirty="0">
                  <a:latin typeface="Arial" charset="0"/>
                  <a:ea typeface="Arial" charset="0"/>
                  <a:cs typeface="Arial" charset="0"/>
                </a:rPr>
                <a:t>Gestión de Proyectos</a:t>
              </a:r>
            </a:p>
          </p:txBody>
        </p:sp>
        <p:sp>
          <p:nvSpPr>
            <p:cNvPr id="53" name="TextBox 52"/>
            <p:cNvSpPr txBox="1"/>
            <p:nvPr/>
          </p:nvSpPr>
          <p:spPr>
            <a:xfrm>
              <a:off x="614076" y="3133311"/>
              <a:ext cx="2393582" cy="307777"/>
            </a:xfrm>
            <a:prstGeom prst="rect">
              <a:avLst/>
            </a:prstGeom>
            <a:noFill/>
            <a:ln>
              <a:noFill/>
            </a:ln>
          </p:spPr>
          <p:txBody>
            <a:bodyPr wrap="square" rtlCol="0">
              <a:spAutoFit/>
            </a:bodyPr>
            <a:lstStyle/>
            <a:p>
              <a:r>
                <a:rPr lang="es-CO" sz="1400" b="1">
                  <a:latin typeface="Arial" charset="0"/>
                  <a:ea typeface="Arial" charset="0"/>
                  <a:cs typeface="Arial" charset="0"/>
                </a:rPr>
                <a:t>Estratégicos</a:t>
              </a:r>
            </a:p>
          </p:txBody>
        </p:sp>
        <p:sp>
          <p:nvSpPr>
            <p:cNvPr id="54" name="TextBox 53"/>
            <p:cNvSpPr txBox="1"/>
            <p:nvPr/>
          </p:nvSpPr>
          <p:spPr>
            <a:xfrm>
              <a:off x="605112" y="3984955"/>
              <a:ext cx="2393582" cy="307777"/>
            </a:xfrm>
            <a:prstGeom prst="rect">
              <a:avLst/>
            </a:prstGeom>
            <a:noFill/>
            <a:ln>
              <a:noFill/>
            </a:ln>
          </p:spPr>
          <p:txBody>
            <a:bodyPr wrap="square" rtlCol="0">
              <a:spAutoFit/>
            </a:bodyPr>
            <a:lstStyle/>
            <a:p>
              <a:r>
                <a:rPr lang="es-CO" sz="1400" b="1">
                  <a:latin typeface="Arial" charset="0"/>
                  <a:ea typeface="Arial" charset="0"/>
                  <a:cs typeface="Arial" charset="0"/>
                </a:rPr>
                <a:t>Core</a:t>
              </a:r>
            </a:p>
          </p:txBody>
        </p:sp>
        <p:sp>
          <p:nvSpPr>
            <p:cNvPr id="55" name="TextBox 54"/>
            <p:cNvSpPr txBox="1"/>
            <p:nvPr/>
          </p:nvSpPr>
          <p:spPr>
            <a:xfrm>
              <a:off x="609595" y="4823152"/>
              <a:ext cx="2393582" cy="307777"/>
            </a:xfrm>
            <a:prstGeom prst="rect">
              <a:avLst/>
            </a:prstGeom>
            <a:noFill/>
            <a:ln>
              <a:noFill/>
            </a:ln>
          </p:spPr>
          <p:txBody>
            <a:bodyPr wrap="square" rtlCol="0">
              <a:spAutoFit/>
            </a:bodyPr>
            <a:lstStyle/>
            <a:p>
              <a:r>
                <a:rPr lang="es-CO" sz="1400" b="1">
                  <a:latin typeface="Arial" charset="0"/>
                  <a:ea typeface="Arial" charset="0"/>
                  <a:cs typeface="Arial" charset="0"/>
                </a:rPr>
                <a:t>Soporte</a:t>
              </a:r>
            </a:p>
          </p:txBody>
        </p:sp>
        <p:sp>
          <p:nvSpPr>
            <p:cNvPr id="56" name="TextBox 55"/>
            <p:cNvSpPr txBox="1"/>
            <p:nvPr/>
          </p:nvSpPr>
          <p:spPr>
            <a:xfrm>
              <a:off x="2447359" y="2680596"/>
              <a:ext cx="3558991" cy="307777"/>
            </a:xfrm>
            <a:prstGeom prst="rect">
              <a:avLst/>
            </a:prstGeom>
            <a:noFill/>
            <a:ln>
              <a:solidFill>
                <a:srgbClr val="007D8F"/>
              </a:solidFill>
            </a:ln>
          </p:spPr>
          <p:txBody>
            <a:bodyPr wrap="square" rtlCol="0">
              <a:spAutoFit/>
            </a:bodyPr>
            <a:lstStyle/>
            <a:p>
              <a:r>
                <a:rPr lang="es-CO" sz="1400" b="1" dirty="0">
                  <a:latin typeface="Arial" charset="0"/>
                  <a:ea typeface="Arial" charset="0"/>
                  <a:cs typeface="Arial" charset="0"/>
                </a:rPr>
                <a:t>Cadena de Valor de ABC </a:t>
              </a:r>
              <a:r>
                <a:rPr lang="es-CO" sz="1400" b="1" dirty="0" err="1">
                  <a:latin typeface="Arial" charset="0"/>
                  <a:ea typeface="Arial" charset="0"/>
                  <a:cs typeface="Arial" charset="0"/>
                </a:rPr>
                <a:t>Minimarket</a:t>
              </a:r>
              <a:endParaRPr lang="es-CO" sz="1400" b="1" dirty="0">
                <a:solidFill>
                  <a:schemeClr val="tx1">
                    <a:lumMod val="40000"/>
                    <a:lumOff val="60000"/>
                  </a:schemeClr>
                </a:solidFill>
                <a:latin typeface="Arial" charset="0"/>
                <a:ea typeface="Arial" charset="0"/>
                <a:cs typeface="Arial" charset="0"/>
              </a:endParaRPr>
            </a:p>
          </p:txBody>
        </p:sp>
      </p:grpSp>
      <p:sp>
        <p:nvSpPr>
          <p:cNvPr id="8" name="8-Point Star 7"/>
          <p:cNvSpPr/>
          <p:nvPr/>
        </p:nvSpPr>
        <p:spPr>
          <a:xfrm>
            <a:off x="5290777" y="4449616"/>
            <a:ext cx="144409" cy="203067"/>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8-Point Star 61"/>
          <p:cNvSpPr/>
          <p:nvPr/>
        </p:nvSpPr>
        <p:spPr>
          <a:xfrm>
            <a:off x="6048292" y="3553149"/>
            <a:ext cx="144409" cy="203067"/>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8-Point Star 62"/>
          <p:cNvSpPr/>
          <p:nvPr/>
        </p:nvSpPr>
        <p:spPr>
          <a:xfrm>
            <a:off x="3883325" y="4494440"/>
            <a:ext cx="144409" cy="203067"/>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8-Point Star 63"/>
          <p:cNvSpPr/>
          <p:nvPr/>
        </p:nvSpPr>
        <p:spPr>
          <a:xfrm>
            <a:off x="9544534" y="4521334"/>
            <a:ext cx="144409" cy="203067"/>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8-Point Star 64"/>
          <p:cNvSpPr/>
          <p:nvPr/>
        </p:nvSpPr>
        <p:spPr>
          <a:xfrm>
            <a:off x="2807554" y="5543306"/>
            <a:ext cx="144409" cy="203067"/>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TextBox 65"/>
          <p:cNvSpPr txBox="1"/>
          <p:nvPr/>
        </p:nvSpPr>
        <p:spPr>
          <a:xfrm>
            <a:off x="3011679" y="5540184"/>
            <a:ext cx="4056778" cy="253916"/>
          </a:xfrm>
          <a:prstGeom prst="rect">
            <a:avLst/>
          </a:prstGeom>
          <a:noFill/>
        </p:spPr>
        <p:txBody>
          <a:bodyPr wrap="square" rtlCol="0">
            <a:spAutoFit/>
          </a:bodyPr>
          <a:lstStyle/>
          <a:p>
            <a:r>
              <a:rPr lang="es-CO" sz="1050" dirty="0"/>
              <a:t>Macroprocesos con subprocesos auditados en el año 2021.</a:t>
            </a:r>
          </a:p>
        </p:txBody>
      </p:sp>
      <p:cxnSp>
        <p:nvCxnSpPr>
          <p:cNvPr id="59" name="Conector recto 58"/>
          <p:cNvCxnSpPr/>
          <p:nvPr/>
        </p:nvCxnSpPr>
        <p:spPr>
          <a:xfrm flipV="1">
            <a:off x="572574" y="6266851"/>
            <a:ext cx="10940143" cy="21772"/>
          </a:xfrm>
          <a:prstGeom prst="line">
            <a:avLst/>
          </a:prstGeom>
          <a:ln w="19050">
            <a:solidFill>
              <a:srgbClr val="465B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32886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1287</TotalTime>
  <Words>1791</Words>
  <Application>Microsoft Office PowerPoint</Application>
  <PresentationFormat>Panorámica</PresentationFormat>
  <Paragraphs>349</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Cambria</vt:lpstr>
      <vt:lpstr>Georgia</vt:lpstr>
      <vt:lpstr>Wingdings</vt:lpstr>
      <vt:lpstr>Office Theme</vt:lpstr>
      <vt:lpstr>Presentación de PowerPoint</vt:lpstr>
      <vt:lpstr>DEFINICIÓN DEL PLAN DE AUDITORÍA AÑO 2022</vt:lpstr>
      <vt:lpstr>DEFINICIÓN DEL PLAN DE AUDITORÍA AÑO 2022</vt:lpstr>
      <vt:lpstr>Presentación de PowerPoint</vt:lpstr>
      <vt:lpstr>Presentación de PowerPoint</vt:lpstr>
      <vt:lpstr>Presentación de PowerPoint</vt:lpstr>
      <vt:lpstr>Presentación de PowerPoint</vt:lpstr>
      <vt:lpstr>ESCALA DE VALORACIÓN DE RIESGOS DE LA ORGANIZACIÓN </vt:lpstr>
      <vt:lpstr>RESULTADOS GENERALES DEL AÑO 2021</vt:lpstr>
      <vt:lpstr>SITUACIONES IDENTIFICADAS AÑO 2021</vt:lpstr>
      <vt:lpstr>RIESGOS DE MAYOR IMPACTO QUE AFECTAN LOS OBJETIVOS ESTRATÉGICOS DEL AÑO 2022</vt:lpstr>
      <vt:lpstr>Riesgos de mayor impacto que afectan los objetivos estratégicos del año 2022</vt:lpstr>
      <vt:lpstr>Riesgos de mayor impacto que afectan los objetivos estratégicos del año 2022</vt:lpstr>
      <vt:lpstr>RIESGOS DE MAYOR IMPACTO QUE AFECTAN LOS OBJETIVOS ESTRATÉGICOS DEL AÑO 2022</vt:lpstr>
      <vt:lpstr>PLAN DE AUDITORÍA AÑO 2022</vt:lpstr>
      <vt:lpstr>APROBACIÓN DEL PLAN DE AUDITORÍA AÑO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Auditool</dc:creator>
  <cp:keywords/>
  <dc:description/>
  <cp:lastModifiedBy>AMARANTE DE LA CRUZ, DAVID JUNIOR</cp:lastModifiedBy>
  <cp:revision>79</cp:revision>
  <dcterms:created xsi:type="dcterms:W3CDTF">2017-11-17T21:31:50Z</dcterms:created>
  <dcterms:modified xsi:type="dcterms:W3CDTF">2021-01-11T14:32:01Z</dcterms:modified>
  <cp:category/>
</cp:coreProperties>
</file>