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</p:sldIdLst>
  <p:sldSz cy="5143500" cx="9144000"/>
  <p:notesSz cx="6858000" cy="9144000"/>
  <p:embeddedFontLst>
    <p:embeddedFont>
      <p:font typeface="Poppins"/>
      <p:regular r:id="rId54"/>
      <p:bold r:id="rId55"/>
      <p:italic r:id="rId56"/>
      <p:boldItalic r:id="rId57"/>
    </p:embeddedFont>
    <p:embeddedFont>
      <p:font typeface="Poppins Light"/>
      <p:regular r:id="rId58"/>
      <p:bold r:id="rId59"/>
      <p:italic r:id="rId60"/>
      <p:boldItalic r:id="rId61"/>
    </p:embeddedFont>
    <p:embeddedFont>
      <p:font typeface="Poppins SemiBold"/>
      <p:regular r:id="rId62"/>
      <p:bold r:id="rId63"/>
      <p:italic r:id="rId64"/>
      <p:boldItalic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PoppinsSemiBold-regular.fntdata"/><Relationship Id="rId61" Type="http://schemas.openxmlformats.org/officeDocument/2006/relationships/font" Target="fonts/PoppinsLight-boldItalic.fntdata"/><Relationship Id="rId20" Type="http://schemas.openxmlformats.org/officeDocument/2006/relationships/slide" Target="slides/slide16.xml"/><Relationship Id="rId64" Type="http://schemas.openxmlformats.org/officeDocument/2006/relationships/font" Target="fonts/PoppinsSemiBold-italic.fntdata"/><Relationship Id="rId63" Type="http://schemas.openxmlformats.org/officeDocument/2006/relationships/font" Target="fonts/PoppinsSemiBold-bold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65" Type="http://schemas.openxmlformats.org/officeDocument/2006/relationships/font" Target="fonts/PoppinsSemiBold-boldItalic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PoppinsLight-italic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font" Target="fonts/Poppins-bold.fntdata"/><Relationship Id="rId10" Type="http://schemas.openxmlformats.org/officeDocument/2006/relationships/slide" Target="slides/slide6.xml"/><Relationship Id="rId54" Type="http://schemas.openxmlformats.org/officeDocument/2006/relationships/font" Target="fonts/Poppins-regular.fntdata"/><Relationship Id="rId13" Type="http://schemas.openxmlformats.org/officeDocument/2006/relationships/slide" Target="slides/slide9.xml"/><Relationship Id="rId57" Type="http://schemas.openxmlformats.org/officeDocument/2006/relationships/font" Target="fonts/Poppins-boldItalic.fntdata"/><Relationship Id="rId12" Type="http://schemas.openxmlformats.org/officeDocument/2006/relationships/slide" Target="slides/slide8.xml"/><Relationship Id="rId56" Type="http://schemas.openxmlformats.org/officeDocument/2006/relationships/font" Target="fonts/Poppins-italic.fntdata"/><Relationship Id="rId15" Type="http://schemas.openxmlformats.org/officeDocument/2006/relationships/slide" Target="slides/slide11.xml"/><Relationship Id="rId59" Type="http://schemas.openxmlformats.org/officeDocument/2006/relationships/font" Target="fonts/PoppinsLight-bold.fntdata"/><Relationship Id="rId14" Type="http://schemas.openxmlformats.org/officeDocument/2006/relationships/slide" Target="slides/slide10.xml"/><Relationship Id="rId58" Type="http://schemas.openxmlformats.org/officeDocument/2006/relationships/font" Target="fonts/PoppinsLight-regular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d133dc23f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d133dc23f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cb60952b0d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cb60952b0d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d133dc23f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d133dc23f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d133dc23fb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d133dc23fb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d133dc23fb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d133dc23fb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d133dc23fb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d133dc23fb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d133dc23f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d133dc23f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d133dc23fb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d133dc23fb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cb4945bd06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cb4945bd06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d133dc23fb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d133dc23fb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cb60952b0d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cb60952b0d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d133dc23fb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d133dc23fb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d133dc23fb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d133dc23fb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d133dc23fb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d133dc23fb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d133dc23fb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d133dc23fb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d133dc23fb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d133dc23fb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d133dc23fb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d133dc23fb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d133dc23fb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d133dc23fb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d133dc23fb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d133dc23fb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d133dc23fb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d133dc23fb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d133dc23fb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d133dc23fb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478c2b05c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478c2b05c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d133dc23fb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d133dc23fb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d133dc23fb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d133dc23fb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d133dc23fb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d133dc23fb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d133dc23fb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d133dc23fb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d133dc23fb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d133dc23fb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d133dc23fb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d133dc23fb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d133dc23fb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d133dc23fb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d133dc23fb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d133dc23fb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d133dc23fb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d133dc23fb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cb60952b0d_0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cb60952b0d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cb4945bd0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cb4945bd0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cb60952b0d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cb60952b0d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478c2b05c_3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478c2b05c_3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478c2b05c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478c2b05c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ec369914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ec369914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478c2b05c_3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478c2b05c_3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478c2b05c_3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478c2b05c_3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478c2b05c_3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478c2b05c_3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478c2b05c_3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478c2b05c_3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478c2b05c_3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478c2b05c_3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478c2b05c_3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2478c2b05c_3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cb4945bd06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cb4945bd0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cb4945bd06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cb4945bd06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d133dc23f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d133dc23f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cb4945bd06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cb4945bd06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d133dc23f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d133dc23f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ada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018525" y="1908550"/>
            <a:ext cx="6096000" cy="8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oppins"/>
              <a:buNone/>
              <a:defRPr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" name="Google Shape;12;p2"/>
          <p:cNvSpPr txBox="1"/>
          <p:nvPr>
            <p:ph idx="2" type="ctrTitle"/>
          </p:nvPr>
        </p:nvSpPr>
        <p:spPr>
          <a:xfrm>
            <a:off x="1018525" y="2713175"/>
            <a:ext cx="69078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oppins Light"/>
              <a:buNone/>
              <a:defRPr sz="12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3" name="Google Shape;13;p2"/>
          <p:cNvSpPr/>
          <p:nvPr/>
        </p:nvSpPr>
        <p:spPr>
          <a:xfrm>
            <a:off x="1110475" y="3210575"/>
            <a:ext cx="2244000" cy="291000"/>
          </a:xfrm>
          <a:prstGeom prst="roundRect">
            <a:avLst>
              <a:gd fmla="val 50000" name="adj"/>
            </a:avLst>
          </a:prstGeom>
          <a:solidFill>
            <a:srgbClr val="262B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 txBox="1"/>
          <p:nvPr>
            <p:ph idx="3" type="ctrTitle"/>
          </p:nvPr>
        </p:nvSpPr>
        <p:spPr>
          <a:xfrm>
            <a:off x="1170925" y="3185692"/>
            <a:ext cx="20991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Poppins Light"/>
              <a:buNone/>
              <a:defRPr sz="10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Poppins"/>
              <a:buNone/>
              <a:defRPr sz="5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+Imagen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1" name="Google Shape;41;p11"/>
          <p:cNvSpPr txBox="1"/>
          <p:nvPr>
            <p:ph type="title"/>
          </p:nvPr>
        </p:nvSpPr>
        <p:spPr>
          <a:xfrm>
            <a:off x="311700" y="1548750"/>
            <a:ext cx="3256800" cy="257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SECTION_TITLE_AND_DESCRIPTION">
    <p:bg>
      <p:bgPr>
        <a:solidFill>
          <a:srgbClr val="1BBC9B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4" name="Google Shape;44;p12"/>
          <p:cNvSpPr txBox="1"/>
          <p:nvPr>
            <p:ph type="title"/>
          </p:nvPr>
        </p:nvSpPr>
        <p:spPr>
          <a:xfrm>
            <a:off x="311700" y="1250075"/>
            <a:ext cx="3701400" cy="276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62B34"/>
              </a:buClr>
              <a:buSzPts val="3200"/>
              <a:buFont typeface="Poppins"/>
              <a:buNone/>
              <a:defRPr sz="3200">
                <a:solidFill>
                  <a:srgbClr val="262B3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Font typeface="Poppins"/>
              <a:buNone/>
              <a:defRPr sz="32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 1">
  <p:cSld name="CUSTOM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1548750"/>
            <a:ext cx="3716700" cy="257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875" y="1357300"/>
            <a:ext cx="301625" cy="2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/>
          <p:nvPr>
            <p:ph idx="1" type="subTitle"/>
          </p:nvPr>
        </p:nvSpPr>
        <p:spPr>
          <a:xfrm>
            <a:off x="791775" y="1200275"/>
            <a:ext cx="4170900" cy="4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 1">
  <p:cSld name="TITLE_AND_BOD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descr="Texto+Imagen 2.png" id="26" name="Google Shape;2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1548750"/>
            <a:ext cx="3716700" cy="257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oppins SemiBold"/>
              <a:buNone/>
              <a:defRPr sz="18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o+Imagen 3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1039900"/>
            <a:ext cx="3716700" cy="30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Imagenes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33" name="Google Shape;33;p8"/>
          <p:cNvSpPr txBox="1"/>
          <p:nvPr>
            <p:ph type="title"/>
          </p:nvPr>
        </p:nvSpPr>
        <p:spPr>
          <a:xfrm>
            <a:off x="311700" y="1548750"/>
            <a:ext cx="3716700" cy="257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Imagenes">
  <p:cSld name="ONE_COLUMN_TEXT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36" name="Google Shape;36;p9"/>
          <p:cNvSpPr txBox="1"/>
          <p:nvPr>
            <p:ph type="title"/>
          </p:nvPr>
        </p:nvSpPr>
        <p:spPr>
          <a:xfrm>
            <a:off x="311700" y="974375"/>
            <a:ext cx="3716700" cy="12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 SemiBold"/>
              <a:buNone/>
              <a:defRPr sz="18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Imagenes + Codigo">
  <p:cSld name="ONE_COLUMN_TEXT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35.png"/><Relationship Id="rId6" Type="http://schemas.openxmlformats.org/officeDocument/2006/relationships/image" Target="../media/image28.png"/><Relationship Id="rId7" Type="http://schemas.openxmlformats.org/officeDocument/2006/relationships/image" Target="../media/image3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35.png"/><Relationship Id="rId6" Type="http://schemas.openxmlformats.org/officeDocument/2006/relationships/image" Target="../media/image28.png"/><Relationship Id="rId7" Type="http://schemas.openxmlformats.org/officeDocument/2006/relationships/image" Target="../media/image3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.png"/><Relationship Id="rId4" Type="http://schemas.openxmlformats.org/officeDocument/2006/relationships/image" Target="../media/image34.jpg"/><Relationship Id="rId5" Type="http://schemas.openxmlformats.org/officeDocument/2006/relationships/image" Target="../media/image2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9.png"/><Relationship Id="rId4" Type="http://schemas.openxmlformats.org/officeDocument/2006/relationships/image" Target="../media/image38.png"/><Relationship Id="rId5" Type="http://schemas.openxmlformats.org/officeDocument/2006/relationships/image" Target="../media/image4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6.png"/><Relationship Id="rId4" Type="http://schemas.openxmlformats.org/officeDocument/2006/relationships/image" Target="../media/image33.png"/><Relationship Id="rId5" Type="http://schemas.openxmlformats.org/officeDocument/2006/relationships/image" Target="../media/image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.png"/><Relationship Id="rId4" Type="http://schemas.openxmlformats.org/officeDocument/2006/relationships/image" Target="../media/image43.png"/><Relationship Id="rId5" Type="http://schemas.openxmlformats.org/officeDocument/2006/relationships/image" Target="../media/image2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2.jpg"/><Relationship Id="rId4" Type="http://schemas.openxmlformats.org/officeDocument/2006/relationships/image" Target="../media/image4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2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2.jpg"/><Relationship Id="rId4" Type="http://schemas.openxmlformats.org/officeDocument/2006/relationships/image" Target="../media/image3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7"/>
          <p:cNvSpPr txBox="1"/>
          <p:nvPr>
            <p:ph type="ctrTitle"/>
          </p:nvPr>
        </p:nvSpPr>
        <p:spPr>
          <a:xfrm>
            <a:off x="1018525" y="1908550"/>
            <a:ext cx="6096000" cy="8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CódigoFacilito.</a:t>
            </a:r>
            <a:endParaRPr/>
          </a:p>
        </p:txBody>
      </p:sp>
      <p:sp>
        <p:nvSpPr>
          <p:cNvPr id="61" name="Google Shape;61;p17"/>
          <p:cNvSpPr txBox="1"/>
          <p:nvPr>
            <p:ph idx="2" type="ctrTitle"/>
          </p:nvPr>
        </p:nvSpPr>
        <p:spPr>
          <a:xfrm>
            <a:off x="1018525" y="2484575"/>
            <a:ext cx="69078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MQTT</a:t>
            </a:r>
            <a:endParaRPr sz="3000"/>
          </a:p>
        </p:txBody>
      </p:sp>
      <p:sp>
        <p:nvSpPr>
          <p:cNvPr id="62" name="Google Shape;62;p17"/>
          <p:cNvSpPr txBox="1"/>
          <p:nvPr>
            <p:ph idx="3" type="ctrTitle"/>
          </p:nvPr>
        </p:nvSpPr>
        <p:spPr>
          <a:xfrm>
            <a:off x="1094725" y="3185700"/>
            <a:ext cx="24045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/>
              <a:t>Andres Pineda - Desarrollador Cloud</a:t>
            </a:r>
            <a:endParaRPr sz="9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"/>
          <p:cNvSpPr txBox="1"/>
          <p:nvPr>
            <p:ph type="title"/>
          </p:nvPr>
        </p:nvSpPr>
        <p:spPr>
          <a:xfrm>
            <a:off x="311700" y="1399675"/>
            <a:ext cx="4148700" cy="295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 aquel momento, la única opción para estos casos eran las comunicaciones por satélite, que eran muy caras.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 miles de sensores en el campo, la industria necesitaba una forma de comunicación confiable y que utilizara un ancho de banda mínimo.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6"/>
          <p:cNvPicPr preferRelativeResize="0"/>
          <p:nvPr/>
        </p:nvPicPr>
        <p:blipFill rotWithShape="1">
          <a:blip r:embed="rId3">
            <a:alphaModFix/>
          </a:blip>
          <a:srcRect b="0" l="7301" r="7301" t="0"/>
          <a:stretch/>
        </p:blipFill>
        <p:spPr>
          <a:xfrm>
            <a:off x="5546425" y="1362725"/>
            <a:ext cx="2409989" cy="241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/>
          <p:nvPr>
            <p:ph type="title"/>
          </p:nvPr>
        </p:nvSpPr>
        <p:spPr>
          <a:xfrm>
            <a:off x="963950" y="1891850"/>
            <a:ext cx="6217500" cy="20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Que fuera </a:t>
            </a:r>
            <a:r>
              <a:rPr lang="es"/>
              <a:t>fácil</a:t>
            </a:r>
            <a:r>
              <a:rPr lang="es"/>
              <a:t> de implementar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Ligero y eficiente en ancho de banda.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Agnóstico en cuanto a la información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De sesión continua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Confiable en cuanto a la entrega de la data</a:t>
            </a:r>
            <a:endParaRPr/>
          </a:p>
        </p:txBody>
      </p:sp>
      <p:sp>
        <p:nvSpPr>
          <p:cNvPr id="131" name="Google Shape;131;p27"/>
          <p:cNvSpPr txBox="1"/>
          <p:nvPr>
            <p:ph type="title"/>
          </p:nvPr>
        </p:nvSpPr>
        <p:spPr>
          <a:xfrm>
            <a:off x="963950" y="875275"/>
            <a:ext cx="5468400" cy="53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Requerimientos Principales</a:t>
            </a:r>
            <a:endParaRPr sz="2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YA0M8.jpg" id="136" name="Google Shape;136;p28"/>
          <p:cNvPicPr preferRelativeResize="0"/>
          <p:nvPr/>
        </p:nvPicPr>
        <p:blipFill rotWithShape="1">
          <a:blip r:embed="rId3">
            <a:alphaModFix/>
          </a:blip>
          <a:srcRect b="13591" l="0" r="0" t="0"/>
          <a:stretch/>
        </p:blipFill>
        <p:spPr>
          <a:xfrm>
            <a:off x="-45075" y="0"/>
            <a:ext cx="9189078" cy="5299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o+Imagen 2.png" id="137" name="Google Shape;13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5075" y="0"/>
            <a:ext cx="9189077" cy="5299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8"/>
          <p:cNvSpPr txBox="1"/>
          <p:nvPr>
            <p:ph type="title"/>
          </p:nvPr>
        </p:nvSpPr>
        <p:spPr>
          <a:xfrm>
            <a:off x="311700" y="1548750"/>
            <a:ext cx="3716700" cy="257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Características</a:t>
            </a:r>
            <a:r>
              <a:rPr lang="es"/>
              <a:t> de MQTT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9"/>
          <p:cNvSpPr txBox="1"/>
          <p:nvPr>
            <p:ph type="title"/>
          </p:nvPr>
        </p:nvSpPr>
        <p:spPr>
          <a:xfrm>
            <a:off x="963950" y="1891850"/>
            <a:ext cx="6217500" cy="20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Diseñado para una comunicación estable a través de canales no tan confiables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Construido sobre TCP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Con minimos requisitos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Simple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Confiable en cuanto a la entrega de la data</a:t>
            </a:r>
            <a:endParaRPr/>
          </a:p>
        </p:txBody>
      </p:sp>
      <p:sp>
        <p:nvSpPr>
          <p:cNvPr id="144" name="Google Shape;144;p29"/>
          <p:cNvSpPr txBox="1"/>
          <p:nvPr>
            <p:ph type="title"/>
          </p:nvPr>
        </p:nvSpPr>
        <p:spPr>
          <a:xfrm>
            <a:off x="963950" y="875275"/>
            <a:ext cx="5468400" cy="53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Características</a:t>
            </a:r>
            <a:r>
              <a:rPr lang="es" sz="2600"/>
              <a:t> Principales</a:t>
            </a:r>
            <a:endParaRPr sz="2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/>
          <p:nvPr>
            <p:ph type="title"/>
          </p:nvPr>
        </p:nvSpPr>
        <p:spPr>
          <a:xfrm>
            <a:off x="963950" y="1891850"/>
            <a:ext cx="6217500" cy="20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Eficiente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Bidireccional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Agnóstico a la información que se puede enviar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Escalable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Construido para </a:t>
            </a:r>
            <a:r>
              <a:rPr lang="es"/>
              <a:t>comunicación “push”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Excelente para dispositivos de bajo rendimiento</a:t>
            </a:r>
            <a:endParaRPr/>
          </a:p>
        </p:txBody>
      </p:sp>
      <p:sp>
        <p:nvSpPr>
          <p:cNvPr id="150" name="Google Shape;150;p30"/>
          <p:cNvSpPr txBox="1"/>
          <p:nvPr>
            <p:ph type="title"/>
          </p:nvPr>
        </p:nvSpPr>
        <p:spPr>
          <a:xfrm>
            <a:off x="963950" y="875275"/>
            <a:ext cx="5468400" cy="53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Otras </a:t>
            </a:r>
            <a:r>
              <a:rPr lang="es" sz="2600"/>
              <a:t>Características</a:t>
            </a:r>
            <a:endParaRPr sz="2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1"/>
          <p:cNvSpPr txBox="1"/>
          <p:nvPr>
            <p:ph type="title"/>
          </p:nvPr>
        </p:nvSpPr>
        <p:spPr>
          <a:xfrm>
            <a:off x="311700" y="1399675"/>
            <a:ext cx="4148700" cy="295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MQTT utiliza conexiones TCP persistentes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MQTT tiene un mecanismo de latido además de TCP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Seguridad a nivel de transporte (TLS)</a:t>
            </a:r>
            <a:endParaRPr/>
          </a:p>
        </p:txBody>
      </p:sp>
      <p:pic>
        <p:nvPicPr>
          <p:cNvPr id="156" name="Google Shape;156;p31"/>
          <p:cNvPicPr preferRelativeResize="0"/>
          <p:nvPr/>
        </p:nvPicPr>
        <p:blipFill rotWithShape="1">
          <a:blip r:embed="rId3">
            <a:alphaModFix/>
          </a:blip>
          <a:srcRect b="0" l="7301" r="7301" t="0"/>
          <a:stretch/>
        </p:blipFill>
        <p:spPr>
          <a:xfrm>
            <a:off x="5546425" y="1362725"/>
            <a:ext cx="2409989" cy="241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YA0M8.jpg" id="161" name="Google Shape;161;p32"/>
          <p:cNvPicPr preferRelativeResize="0"/>
          <p:nvPr/>
        </p:nvPicPr>
        <p:blipFill rotWithShape="1">
          <a:blip r:embed="rId3">
            <a:alphaModFix/>
          </a:blip>
          <a:srcRect b="13591" l="0" r="0" t="0"/>
          <a:stretch/>
        </p:blipFill>
        <p:spPr>
          <a:xfrm>
            <a:off x="-45075" y="0"/>
            <a:ext cx="9189078" cy="5299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o+Imagen 2.png" id="162" name="Google Shape;16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5075" y="0"/>
            <a:ext cx="9189077" cy="5299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2"/>
          <p:cNvSpPr txBox="1"/>
          <p:nvPr>
            <p:ph type="title"/>
          </p:nvPr>
        </p:nvSpPr>
        <p:spPr>
          <a:xfrm>
            <a:off x="311700" y="1548750"/>
            <a:ext cx="3716700" cy="257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MQTT 101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3"/>
          <p:cNvSpPr txBox="1"/>
          <p:nvPr>
            <p:ph type="title"/>
          </p:nvPr>
        </p:nvSpPr>
        <p:spPr>
          <a:xfrm>
            <a:off x="311700" y="1399675"/>
            <a:ext cx="2983500" cy="27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Arquitectura MQTT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1750" y="455127"/>
            <a:ext cx="4233226" cy="423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4"/>
          <p:cNvSpPr txBox="1"/>
          <p:nvPr>
            <p:ph type="title"/>
          </p:nvPr>
        </p:nvSpPr>
        <p:spPr>
          <a:xfrm>
            <a:off x="311700" y="1399675"/>
            <a:ext cx="2983500" cy="27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Arquitectura MQTT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1275" y="1197136"/>
            <a:ext cx="5228325" cy="274922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4"/>
          <p:cNvSpPr txBox="1"/>
          <p:nvPr/>
        </p:nvSpPr>
        <p:spPr>
          <a:xfrm>
            <a:off x="7311500" y="4844975"/>
            <a:ext cx="1641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/>
              <a:t>https://www.paessler.com/it-explained/mqtt</a:t>
            </a:r>
            <a:endParaRPr sz="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5"/>
          <p:cNvSpPr txBox="1"/>
          <p:nvPr>
            <p:ph type="title"/>
          </p:nvPr>
        </p:nvSpPr>
        <p:spPr>
          <a:xfrm>
            <a:off x="311700" y="1399675"/>
            <a:ext cx="3247800" cy="27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Arquitectura MQTT: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nsolas"/>
              <a:buChar char="-"/>
            </a:pPr>
            <a:r>
              <a:rPr lang="es">
                <a:latin typeface="Consolas"/>
                <a:ea typeface="Consolas"/>
                <a:cs typeface="Consolas"/>
                <a:sym typeface="Consolas"/>
              </a:rPr>
              <a:t>Clientes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nsolas"/>
              <a:buChar char="-"/>
            </a:pPr>
            <a:r>
              <a:rPr lang="es">
                <a:latin typeface="Consolas"/>
                <a:ea typeface="Consolas"/>
                <a:cs typeface="Consolas"/>
                <a:sym typeface="Consolas"/>
              </a:rPr>
              <a:t>Agente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nsolas"/>
              <a:buChar char="-"/>
            </a:pPr>
            <a:r>
              <a:rPr lang="es">
                <a:latin typeface="Consolas"/>
                <a:ea typeface="Consolas"/>
                <a:cs typeface="Consolas"/>
                <a:sym typeface="Consolas"/>
              </a:rPr>
              <a:t>Mensajes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nsolas"/>
              <a:buChar char="-"/>
            </a:pPr>
            <a:r>
              <a:rPr lang="es">
                <a:latin typeface="Consolas"/>
                <a:ea typeface="Consolas"/>
                <a:cs typeface="Consolas"/>
                <a:sym typeface="Consolas"/>
              </a:rPr>
              <a:t>Publicar/</a:t>
            </a:r>
            <a:r>
              <a:rPr lang="es">
                <a:latin typeface="Consolas"/>
                <a:ea typeface="Consolas"/>
                <a:cs typeface="Consolas"/>
                <a:sym typeface="Consolas"/>
              </a:rPr>
              <a:t>Suscribirse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nsolas"/>
              <a:buChar char="-"/>
            </a:pPr>
            <a:r>
              <a:rPr lang="es">
                <a:latin typeface="Consolas"/>
                <a:ea typeface="Consolas"/>
                <a:cs typeface="Consolas"/>
                <a:sym typeface="Consolas"/>
              </a:rPr>
              <a:t>Temas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1275" y="1197136"/>
            <a:ext cx="5228325" cy="274922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5"/>
          <p:cNvSpPr txBox="1"/>
          <p:nvPr/>
        </p:nvSpPr>
        <p:spPr>
          <a:xfrm>
            <a:off x="7311500" y="4844975"/>
            <a:ext cx="1641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/>
              <a:t>https://www.paessler.com/it-explained/mqtt</a:t>
            </a:r>
            <a:endParaRPr sz="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/>
          <p:nvPr>
            <p:ph type="title"/>
          </p:nvPr>
        </p:nvSpPr>
        <p:spPr>
          <a:xfrm>
            <a:off x="3725700" y="1285200"/>
            <a:ext cx="5175300" cy="257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1BBC9B"/>
                </a:solidFill>
              </a:rPr>
              <a:t>➔</a:t>
            </a:r>
            <a:r>
              <a:rPr lang="es"/>
              <a:t> Sr Cloud Developer @ AFL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1BBC9B"/>
                </a:solidFill>
              </a:rPr>
              <a:t>➔</a:t>
            </a:r>
            <a:r>
              <a:rPr lang="es"/>
              <a:t> Python Latam | Real Python | dotnetdo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1BBC9B"/>
                </a:solidFill>
              </a:rPr>
              <a:t>➔</a:t>
            </a:r>
            <a:r>
              <a:rPr lang="es"/>
              <a:t> Twitter: @pinedax_dev</a:t>
            </a:r>
            <a:endParaRPr/>
          </a:p>
        </p:txBody>
      </p:sp>
      <p:pic>
        <p:nvPicPr>
          <p:cNvPr id="68" name="Google Shape;6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4875" y="1533400"/>
            <a:ext cx="2076600" cy="2076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6"/>
          <p:cNvSpPr txBox="1"/>
          <p:nvPr>
            <p:ph type="title"/>
          </p:nvPr>
        </p:nvSpPr>
        <p:spPr>
          <a:xfrm>
            <a:off x="311700" y="1399675"/>
            <a:ext cx="4148700" cy="295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Cliente: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 MQTT un cliente es cualquier dispositivo que utilice una </a:t>
            </a:r>
            <a:r>
              <a:rPr lang="es"/>
              <a:t>librería</a:t>
            </a:r>
            <a:r>
              <a:rPr lang="es"/>
              <a:t> de MQTT. </a:t>
            </a:r>
            <a:br>
              <a:rPr lang="es"/>
            </a:br>
            <a:br>
              <a:rPr lang="es"/>
            </a:br>
            <a:r>
              <a:rPr lang="es"/>
              <a:t>Este puede ser editor, receptor o ambos</a:t>
            </a:r>
            <a:endParaRPr/>
          </a:p>
        </p:txBody>
      </p:sp>
      <p:pic>
        <p:nvPicPr>
          <p:cNvPr id="189" name="Google Shape;18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8925" y="1169175"/>
            <a:ext cx="972825" cy="99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4375" y="3301610"/>
            <a:ext cx="972825" cy="967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7"/>
          <p:cNvSpPr txBox="1"/>
          <p:nvPr>
            <p:ph type="title"/>
          </p:nvPr>
        </p:nvSpPr>
        <p:spPr>
          <a:xfrm>
            <a:off x="311700" y="1399675"/>
            <a:ext cx="4148700" cy="295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Agente: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Este es quien se encarga de coordinar los mensajes entre los diferentes clientes</a:t>
            </a:r>
            <a:endParaRPr/>
          </a:p>
        </p:txBody>
      </p:sp>
      <p:pic>
        <p:nvPicPr>
          <p:cNvPr id="196" name="Google Shape;19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525" y="1754563"/>
            <a:ext cx="4378800" cy="2249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8"/>
          <p:cNvSpPr txBox="1"/>
          <p:nvPr>
            <p:ph type="title"/>
          </p:nvPr>
        </p:nvSpPr>
        <p:spPr>
          <a:xfrm>
            <a:off x="963950" y="1891850"/>
            <a:ext cx="6217500" cy="206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Desacoplamiento</a:t>
            </a:r>
            <a:r>
              <a:rPr lang="es"/>
              <a:t> Espacial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Desacoplamiento </a:t>
            </a:r>
            <a:r>
              <a:rPr lang="es"/>
              <a:t>de tiempo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Desacoplamiento </a:t>
            </a:r>
            <a:r>
              <a:rPr lang="es"/>
              <a:t>de sincronización</a:t>
            </a:r>
            <a:endParaRPr/>
          </a:p>
        </p:txBody>
      </p:sp>
      <p:sp>
        <p:nvSpPr>
          <p:cNvPr id="202" name="Google Shape;202;p38"/>
          <p:cNvSpPr txBox="1"/>
          <p:nvPr>
            <p:ph type="title"/>
          </p:nvPr>
        </p:nvSpPr>
        <p:spPr>
          <a:xfrm>
            <a:off x="963950" y="875275"/>
            <a:ext cx="5468400" cy="53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Desacoplamiento</a:t>
            </a:r>
            <a:endParaRPr sz="2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9"/>
          <p:cNvSpPr txBox="1"/>
          <p:nvPr>
            <p:ph type="title"/>
          </p:nvPr>
        </p:nvSpPr>
        <p:spPr>
          <a:xfrm>
            <a:off x="311700" y="1399675"/>
            <a:ext cx="4148700" cy="295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Conexión</a:t>
            </a:r>
            <a:r>
              <a:rPr lang="es"/>
              <a:t> MQTT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Cada cliente MQTT inicia la </a:t>
            </a:r>
            <a:r>
              <a:rPr lang="es"/>
              <a:t>conexión</a:t>
            </a:r>
            <a:r>
              <a:rPr lang="es"/>
              <a:t> enviando un mensaje </a:t>
            </a:r>
            <a:r>
              <a:rPr b="1" lang="es">
                <a:latin typeface="Poppins"/>
                <a:ea typeface="Poppins"/>
                <a:cs typeface="Poppins"/>
                <a:sym typeface="Poppins"/>
              </a:rPr>
              <a:t>CONNECT </a:t>
            </a:r>
            <a:r>
              <a:rPr lang="es"/>
              <a:t>al agente MQTT y este confirma respondiendo un mensaje </a:t>
            </a:r>
            <a:r>
              <a:rPr b="1" lang="es">
                <a:latin typeface="Poppins"/>
                <a:ea typeface="Poppins"/>
                <a:cs typeface="Poppins"/>
                <a:sym typeface="Poppins"/>
              </a:rPr>
              <a:t>CONNACK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08" name="Google Shape;20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4350" y="1469800"/>
            <a:ext cx="4378801" cy="220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0"/>
          <p:cNvSpPr txBox="1"/>
          <p:nvPr>
            <p:ph type="title"/>
          </p:nvPr>
        </p:nvSpPr>
        <p:spPr>
          <a:xfrm>
            <a:off x="311700" y="1399675"/>
            <a:ext cx="2983500" cy="27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Una vez el cliente MQTT </a:t>
            </a:r>
            <a:r>
              <a:rPr lang="es"/>
              <a:t>está</a:t>
            </a:r>
            <a:r>
              <a:rPr lang="es"/>
              <a:t> </a:t>
            </a:r>
            <a:r>
              <a:rPr lang="es"/>
              <a:t>conectado, este puede publicar mensajes, suscribirse a un tema o ambas cosas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0825" y="1772911"/>
            <a:ext cx="5112550" cy="159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40"/>
          <p:cNvSpPr txBox="1"/>
          <p:nvPr/>
        </p:nvSpPr>
        <p:spPr>
          <a:xfrm>
            <a:off x="5884900" y="4697500"/>
            <a:ext cx="300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/>
              <a:t>https://mqtt.org/</a:t>
            </a:r>
            <a:endParaRPr sz="6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1"/>
          <p:cNvSpPr txBox="1"/>
          <p:nvPr>
            <p:ph type="title"/>
          </p:nvPr>
        </p:nvSpPr>
        <p:spPr>
          <a:xfrm>
            <a:off x="311700" y="1399675"/>
            <a:ext cx="2983500" cy="27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Una vez el cliente MQTT está conectado, este puede </a:t>
            </a:r>
            <a:r>
              <a:rPr b="1" lang="es">
                <a:solidFill>
                  <a:srgbClr val="FF00FF"/>
                </a:solidFill>
                <a:latin typeface="Poppins"/>
                <a:ea typeface="Poppins"/>
                <a:cs typeface="Poppins"/>
                <a:sym typeface="Poppins"/>
              </a:rPr>
              <a:t>publicar </a:t>
            </a:r>
            <a:r>
              <a:rPr lang="es"/>
              <a:t>mensajes, </a:t>
            </a:r>
            <a:r>
              <a:rPr b="1" lang="es">
                <a:solidFill>
                  <a:srgbClr val="FF00FF"/>
                </a:solidFill>
                <a:latin typeface="Poppins"/>
                <a:ea typeface="Poppins"/>
                <a:cs typeface="Poppins"/>
                <a:sym typeface="Poppins"/>
              </a:rPr>
              <a:t>suscribirse </a:t>
            </a:r>
            <a:r>
              <a:rPr lang="es"/>
              <a:t>a un </a:t>
            </a:r>
            <a:r>
              <a:rPr b="1" lang="es">
                <a:solidFill>
                  <a:srgbClr val="FF00FF"/>
                </a:solidFill>
                <a:latin typeface="Poppins"/>
                <a:ea typeface="Poppins"/>
                <a:cs typeface="Poppins"/>
                <a:sym typeface="Poppins"/>
              </a:rPr>
              <a:t>tema </a:t>
            </a:r>
            <a:r>
              <a:rPr lang="es"/>
              <a:t>o ambas cosas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0825" y="1772911"/>
            <a:ext cx="5112550" cy="159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41"/>
          <p:cNvSpPr txBox="1"/>
          <p:nvPr/>
        </p:nvSpPr>
        <p:spPr>
          <a:xfrm>
            <a:off x="5884900" y="4697500"/>
            <a:ext cx="3000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/>
              <a:t>https://mqtt.org/</a:t>
            </a:r>
            <a:endParaRPr sz="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2"/>
          <p:cNvSpPr txBox="1"/>
          <p:nvPr>
            <p:ph type="title"/>
          </p:nvPr>
        </p:nvSpPr>
        <p:spPr>
          <a:xfrm>
            <a:off x="311700" y="1399675"/>
            <a:ext cx="4148700" cy="295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Suscripción MQTT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Para los clientes poder recibir ciertos mensajes, o temas, deben indicarle al agente MQTT que desean subscribirse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8" name="Google Shape;22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100" y="1469800"/>
            <a:ext cx="4378801" cy="220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3"/>
          <p:cNvSpPr txBox="1"/>
          <p:nvPr>
            <p:ph type="title"/>
          </p:nvPr>
        </p:nvSpPr>
        <p:spPr>
          <a:xfrm>
            <a:off x="311700" y="1399675"/>
            <a:ext cx="4148700" cy="295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Suscripción MQTT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Al </a:t>
            </a:r>
            <a:r>
              <a:rPr lang="es"/>
              <a:t>momento</a:t>
            </a:r>
            <a:r>
              <a:rPr lang="es"/>
              <a:t> que un cliente desea dejar de recibir </a:t>
            </a:r>
            <a:r>
              <a:rPr lang="es"/>
              <a:t>más mensajes de dicho tema, debe desuscribirse.</a:t>
            </a:r>
            <a:r>
              <a:rPr lang="e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34" name="Google Shape;23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2800" y="1469800"/>
            <a:ext cx="4378801" cy="220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4"/>
          <p:cNvSpPr txBox="1"/>
          <p:nvPr>
            <p:ph type="title"/>
          </p:nvPr>
        </p:nvSpPr>
        <p:spPr>
          <a:xfrm>
            <a:off x="311700" y="1399675"/>
            <a:ext cx="4148700" cy="295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Publicación MQTT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Los clientes MQTT publican mensajes que contienen el tema y los datos en formato de bytes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5"/>
          <p:cNvSpPr txBox="1"/>
          <p:nvPr>
            <p:ph type="title"/>
          </p:nvPr>
        </p:nvSpPr>
        <p:spPr>
          <a:xfrm>
            <a:off x="311700" y="1399675"/>
            <a:ext cx="4148700" cy="295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Tema MQTT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Esto se refiere a una cadena de texto que usa el Agente MQTT para poder filtrar los mensajes a los clientes MQTT.</a:t>
            </a:r>
            <a:br>
              <a:rPr lang="es"/>
            </a:br>
            <a:br>
              <a:rPr lang="es"/>
            </a:br>
            <a:r>
              <a:rPr lang="es"/>
              <a:t>Estos están organizados jerárquicamente, muy similar a un directorio de archivos.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5" name="Google Shape;245;p45"/>
          <p:cNvSpPr txBox="1"/>
          <p:nvPr/>
        </p:nvSpPr>
        <p:spPr>
          <a:xfrm>
            <a:off x="5029575" y="2141200"/>
            <a:ext cx="3834600" cy="20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casaca/primerpiso/sala/luz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casaca/primerpiso/cocina/luz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apto</a:t>
            </a:r>
            <a:r>
              <a:rPr lang="es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rd/cocina/temperatura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aptord/habitacion/luz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/>
          <p:nvPr>
            <p:ph idx="1" type="subTitle"/>
          </p:nvPr>
        </p:nvSpPr>
        <p:spPr>
          <a:xfrm>
            <a:off x="791775" y="1200275"/>
            <a:ext cx="5648700" cy="4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/>
              <a:t>¿</a:t>
            </a:r>
            <a:r>
              <a:rPr lang="es"/>
              <a:t>Qué</a:t>
            </a:r>
            <a:r>
              <a:rPr lang="es"/>
              <a:t> es MQTT?</a:t>
            </a:r>
            <a:endParaRPr/>
          </a:p>
        </p:txBody>
      </p:sp>
      <p:pic>
        <p:nvPicPr>
          <p:cNvPr id="74" name="Google Shape;7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875" y="1824108"/>
            <a:ext cx="301625" cy="2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9"/>
          <p:cNvSpPr txBox="1"/>
          <p:nvPr>
            <p:ph idx="1" type="subTitle"/>
          </p:nvPr>
        </p:nvSpPr>
        <p:spPr>
          <a:xfrm>
            <a:off x="791775" y="1657475"/>
            <a:ext cx="4170900" cy="4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/>
              <a:t>Historia de MQTT</a:t>
            </a:r>
            <a:endParaRPr/>
          </a:p>
        </p:txBody>
      </p:sp>
      <p:pic>
        <p:nvPicPr>
          <p:cNvPr id="76" name="Google Shape;7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875" y="2337133"/>
            <a:ext cx="301625" cy="2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9"/>
          <p:cNvSpPr txBox="1"/>
          <p:nvPr>
            <p:ph idx="1" type="subTitle"/>
          </p:nvPr>
        </p:nvSpPr>
        <p:spPr>
          <a:xfrm>
            <a:off x="791775" y="2170500"/>
            <a:ext cx="4170900" cy="4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/>
              <a:t>MQTT 101</a:t>
            </a:r>
            <a:endParaRPr/>
          </a:p>
        </p:txBody>
      </p:sp>
      <p:pic>
        <p:nvPicPr>
          <p:cNvPr id="78" name="Google Shape;7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875" y="2807083"/>
            <a:ext cx="301625" cy="2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9"/>
          <p:cNvSpPr txBox="1"/>
          <p:nvPr>
            <p:ph idx="1" type="subTitle"/>
          </p:nvPr>
        </p:nvSpPr>
        <p:spPr>
          <a:xfrm>
            <a:off x="791775" y="2640450"/>
            <a:ext cx="6824700" cy="4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/>
              <a:t>Flujos de Configuración Clientes y Agentes</a:t>
            </a:r>
            <a:endParaRPr/>
          </a:p>
        </p:txBody>
      </p:sp>
      <p:pic>
        <p:nvPicPr>
          <p:cNvPr id="80" name="Google Shape;8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875" y="3353233"/>
            <a:ext cx="301625" cy="2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9"/>
          <p:cNvSpPr txBox="1"/>
          <p:nvPr>
            <p:ph idx="1" type="subTitle"/>
          </p:nvPr>
        </p:nvSpPr>
        <p:spPr>
          <a:xfrm>
            <a:off x="791775" y="3186600"/>
            <a:ext cx="6756300" cy="49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/>
              <a:t>Temas y Niveles de calidad de servicio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6"/>
          <p:cNvSpPr txBox="1"/>
          <p:nvPr>
            <p:ph type="title"/>
          </p:nvPr>
        </p:nvSpPr>
        <p:spPr>
          <a:xfrm>
            <a:off x="963950" y="875275"/>
            <a:ext cx="5468400" cy="53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Temas: como funcionan?</a:t>
            </a:r>
            <a:endParaRPr sz="2600"/>
          </a:p>
        </p:txBody>
      </p:sp>
      <p:sp>
        <p:nvSpPr>
          <p:cNvPr id="251" name="Google Shape;251;p46"/>
          <p:cNvSpPr txBox="1"/>
          <p:nvPr/>
        </p:nvSpPr>
        <p:spPr>
          <a:xfrm>
            <a:off x="4618325" y="1585150"/>
            <a:ext cx="4315200" cy="19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casaca/primerpiso/+/luz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38761D"/>
                </a:solidFill>
                <a:latin typeface="Consolas"/>
                <a:ea typeface="Consolas"/>
                <a:cs typeface="Consolas"/>
                <a:sym typeface="Consolas"/>
              </a:rPr>
              <a:t>casaca/primerpiso/cocina/luz</a:t>
            </a:r>
            <a:endParaRPr sz="1800">
              <a:solidFill>
                <a:srgbClr val="38761D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>
                <a:solidFill>
                  <a:srgbClr val="38761D"/>
                </a:solidFill>
                <a:latin typeface="Consolas"/>
                <a:ea typeface="Consolas"/>
                <a:cs typeface="Consolas"/>
                <a:sym typeface="Consolas"/>
              </a:rPr>
              <a:t>casaca/primerpiso/sala/luz</a:t>
            </a:r>
            <a:endParaRPr sz="1800">
              <a:solidFill>
                <a:srgbClr val="38761D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CC0000"/>
                </a:solidFill>
                <a:latin typeface="Consolas"/>
                <a:ea typeface="Consolas"/>
                <a:cs typeface="Consolas"/>
                <a:sym typeface="Consolas"/>
              </a:rPr>
              <a:t>casaca/primerpiso/sala/color</a:t>
            </a:r>
            <a:endParaRPr sz="1800">
              <a:solidFill>
                <a:srgbClr val="CC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CC0000"/>
                </a:solidFill>
                <a:latin typeface="Consolas"/>
                <a:ea typeface="Consolas"/>
                <a:cs typeface="Consolas"/>
                <a:sym typeface="Consolas"/>
              </a:rPr>
              <a:t>aptord</a:t>
            </a:r>
            <a:r>
              <a:rPr lang="es" sz="1800">
                <a:solidFill>
                  <a:srgbClr val="CC0000"/>
                </a:solidFill>
                <a:latin typeface="Consolas"/>
                <a:ea typeface="Consolas"/>
                <a:cs typeface="Consolas"/>
                <a:sym typeface="Consolas"/>
              </a:rPr>
              <a:t>/</a:t>
            </a:r>
            <a:r>
              <a:rPr lang="es" sz="1800">
                <a:solidFill>
                  <a:srgbClr val="CC0000"/>
                </a:solidFill>
                <a:latin typeface="Consolas"/>
                <a:ea typeface="Consolas"/>
                <a:cs typeface="Consolas"/>
                <a:sym typeface="Consolas"/>
              </a:rPr>
              <a:t>primerpiso</a:t>
            </a:r>
            <a:r>
              <a:rPr lang="es" sz="1800">
                <a:solidFill>
                  <a:srgbClr val="CC0000"/>
                </a:solidFill>
                <a:latin typeface="Consolas"/>
                <a:ea typeface="Consolas"/>
                <a:cs typeface="Consolas"/>
                <a:sym typeface="Consolas"/>
              </a:rPr>
              <a:t>/</a:t>
            </a:r>
            <a:r>
              <a:rPr lang="es" sz="1800">
                <a:solidFill>
                  <a:srgbClr val="CC0000"/>
                </a:solidFill>
                <a:latin typeface="Consolas"/>
                <a:ea typeface="Consolas"/>
                <a:cs typeface="Consolas"/>
                <a:sym typeface="Consolas"/>
              </a:rPr>
              <a:t>cocina/luz</a:t>
            </a:r>
            <a:endParaRPr sz="1800">
              <a:solidFill>
                <a:srgbClr val="CC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52" name="Google Shape;252;p46"/>
          <p:cNvSpPr txBox="1"/>
          <p:nvPr>
            <p:ph type="title"/>
          </p:nvPr>
        </p:nvSpPr>
        <p:spPr>
          <a:xfrm>
            <a:off x="311700" y="1614100"/>
            <a:ext cx="4148700" cy="27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Los temas tienen dos tipos de comodines o “wildcards” que ayudan a su </a:t>
            </a:r>
            <a:r>
              <a:rPr lang="es"/>
              <a:t>definición</a:t>
            </a:r>
            <a:r>
              <a:rPr lang="es"/>
              <a:t> y su uso.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 </a:t>
            </a:r>
            <a:r>
              <a:rPr lang="es"/>
              <a:t>comodín</a:t>
            </a:r>
            <a:r>
              <a:rPr lang="es"/>
              <a:t> “+</a:t>
            </a:r>
            <a:r>
              <a:rPr lang="es"/>
              <a:t>”  (de un solo nivel)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 </a:t>
            </a:r>
            <a:r>
              <a:rPr lang="es"/>
              <a:t>comodín</a:t>
            </a:r>
            <a:r>
              <a:rPr lang="es"/>
              <a:t> “#” (de </a:t>
            </a:r>
            <a:r>
              <a:rPr lang="es"/>
              <a:t>múltiple</a:t>
            </a:r>
            <a:r>
              <a:rPr lang="es"/>
              <a:t> niveles)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7"/>
          <p:cNvSpPr txBox="1"/>
          <p:nvPr>
            <p:ph type="title"/>
          </p:nvPr>
        </p:nvSpPr>
        <p:spPr>
          <a:xfrm>
            <a:off x="963950" y="875275"/>
            <a:ext cx="5468400" cy="53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Temas: como funcionan?</a:t>
            </a:r>
            <a:endParaRPr sz="2600"/>
          </a:p>
        </p:txBody>
      </p:sp>
      <p:sp>
        <p:nvSpPr>
          <p:cNvPr id="258" name="Google Shape;258;p47"/>
          <p:cNvSpPr txBox="1"/>
          <p:nvPr/>
        </p:nvSpPr>
        <p:spPr>
          <a:xfrm>
            <a:off x="4618325" y="1585150"/>
            <a:ext cx="4315200" cy="19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Consolas"/>
                <a:ea typeface="Consolas"/>
                <a:cs typeface="Consolas"/>
                <a:sym typeface="Consolas"/>
              </a:rPr>
              <a:t>casaca/primerpiso/#</a:t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38761D"/>
                </a:solidFill>
                <a:latin typeface="Consolas"/>
                <a:ea typeface="Consolas"/>
                <a:cs typeface="Consolas"/>
                <a:sym typeface="Consolas"/>
              </a:rPr>
              <a:t>casaca/primerpiso/cocina/luz</a:t>
            </a:r>
            <a:endParaRPr sz="1800">
              <a:solidFill>
                <a:srgbClr val="38761D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38761D"/>
                </a:solidFill>
                <a:latin typeface="Consolas"/>
                <a:ea typeface="Consolas"/>
                <a:cs typeface="Consolas"/>
                <a:sym typeface="Consolas"/>
              </a:rPr>
              <a:t>casaca/primerpiso/sala/luz</a:t>
            </a:r>
            <a:endParaRPr sz="1800">
              <a:solidFill>
                <a:srgbClr val="38761D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38761D"/>
                </a:solidFill>
                <a:latin typeface="Consolas"/>
                <a:ea typeface="Consolas"/>
                <a:cs typeface="Consolas"/>
                <a:sym typeface="Consolas"/>
              </a:rPr>
              <a:t>casaca/primerpiso/sala/color</a:t>
            </a:r>
            <a:endParaRPr sz="1800">
              <a:solidFill>
                <a:srgbClr val="CC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CC0000"/>
                </a:solidFill>
                <a:latin typeface="Consolas"/>
                <a:ea typeface="Consolas"/>
                <a:cs typeface="Consolas"/>
                <a:sym typeface="Consolas"/>
              </a:rPr>
              <a:t>aptord/primerpiso/cocina/luz</a:t>
            </a:r>
            <a:endParaRPr sz="1800">
              <a:solidFill>
                <a:srgbClr val="CC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59" name="Google Shape;259;p47"/>
          <p:cNvSpPr txBox="1"/>
          <p:nvPr>
            <p:ph type="title"/>
          </p:nvPr>
        </p:nvSpPr>
        <p:spPr>
          <a:xfrm>
            <a:off x="311700" y="1614100"/>
            <a:ext cx="4148700" cy="27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Los temas tienen dos tipos de comodines o “wildcards” que ayudan a su definición y su uso.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 comodín “+”  (de un solo nivel)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 comodín “#” (de múltiple niveles)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8"/>
          <p:cNvSpPr txBox="1"/>
          <p:nvPr>
            <p:ph type="title"/>
          </p:nvPr>
        </p:nvSpPr>
        <p:spPr>
          <a:xfrm>
            <a:off x="963950" y="1891850"/>
            <a:ext cx="6217500" cy="229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Nunca </a:t>
            </a:r>
            <a:r>
              <a:rPr lang="es"/>
              <a:t>utilice</a:t>
            </a:r>
            <a:r>
              <a:rPr lang="es"/>
              <a:t> un “/” al inicio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No use espacio en blanco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Use </a:t>
            </a:r>
            <a:r>
              <a:rPr lang="es"/>
              <a:t>sólo</a:t>
            </a:r>
            <a:r>
              <a:rPr lang="es"/>
              <a:t> caracteres ASCII y evite </a:t>
            </a:r>
            <a:r>
              <a:rPr lang="es"/>
              <a:t>caracteres</a:t>
            </a:r>
            <a:r>
              <a:rPr lang="es"/>
              <a:t> no-imprimibles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Manténgalo</a:t>
            </a:r>
            <a:r>
              <a:rPr lang="es"/>
              <a:t> corto y conciso</a:t>
            </a:r>
            <a:endParaRPr/>
          </a:p>
        </p:txBody>
      </p:sp>
      <p:sp>
        <p:nvSpPr>
          <p:cNvPr id="265" name="Google Shape;265;p48"/>
          <p:cNvSpPr txBox="1"/>
          <p:nvPr>
            <p:ph type="title"/>
          </p:nvPr>
        </p:nvSpPr>
        <p:spPr>
          <a:xfrm>
            <a:off x="963950" y="875275"/>
            <a:ext cx="7355700" cy="53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Temas: Mejores </a:t>
            </a:r>
            <a:r>
              <a:rPr lang="es" sz="2600"/>
              <a:t>Prácticas</a:t>
            </a:r>
            <a:endParaRPr sz="26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9"/>
          <p:cNvSpPr txBox="1"/>
          <p:nvPr>
            <p:ph type="title"/>
          </p:nvPr>
        </p:nvSpPr>
        <p:spPr>
          <a:xfrm>
            <a:off x="311700" y="1399675"/>
            <a:ext cx="4148700" cy="295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Calidad del </a:t>
            </a:r>
            <a:r>
              <a:rPr lang="es"/>
              <a:t>Servicio (QoS)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Esto es lo que garantiza la </a:t>
            </a:r>
            <a:r>
              <a:rPr lang="es"/>
              <a:t>comunicación</a:t>
            </a:r>
            <a:r>
              <a:rPr lang="es"/>
              <a:t> entre los participantes (Clientes y Agentes)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MQTT tiene 3 diferentes QoS (0,1,2)</a:t>
            </a:r>
            <a:endParaRPr/>
          </a:p>
        </p:txBody>
      </p:sp>
      <p:pic>
        <p:nvPicPr>
          <p:cNvPr id="271" name="Google Shape;27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1475" y="1772924"/>
            <a:ext cx="5112550" cy="159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50"/>
          <p:cNvSpPr txBox="1"/>
          <p:nvPr>
            <p:ph type="title"/>
          </p:nvPr>
        </p:nvSpPr>
        <p:spPr>
          <a:xfrm>
            <a:off x="963950" y="1891850"/>
            <a:ext cx="6217500" cy="229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0: </a:t>
            </a:r>
            <a:r>
              <a:rPr lang="es"/>
              <a:t>como máximo una vez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1: </a:t>
            </a:r>
            <a:r>
              <a:rPr lang="es"/>
              <a:t>al menos una vez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2: </a:t>
            </a:r>
            <a:r>
              <a:rPr lang="es"/>
              <a:t>exactamente una vez</a:t>
            </a:r>
            <a:endParaRPr/>
          </a:p>
        </p:txBody>
      </p:sp>
      <p:sp>
        <p:nvSpPr>
          <p:cNvPr id="277" name="Google Shape;277;p50"/>
          <p:cNvSpPr txBox="1"/>
          <p:nvPr>
            <p:ph type="title"/>
          </p:nvPr>
        </p:nvSpPr>
        <p:spPr>
          <a:xfrm>
            <a:off x="963950" y="875275"/>
            <a:ext cx="7355700" cy="53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QoS</a:t>
            </a:r>
            <a:endParaRPr sz="26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1"/>
          <p:cNvSpPr txBox="1"/>
          <p:nvPr>
            <p:ph type="title"/>
          </p:nvPr>
        </p:nvSpPr>
        <p:spPr>
          <a:xfrm>
            <a:off x="963950" y="1492475"/>
            <a:ext cx="6217500" cy="286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0: Lanza y olvida. Se </a:t>
            </a:r>
            <a:r>
              <a:rPr lang="es"/>
              <a:t>envía</a:t>
            </a:r>
            <a:r>
              <a:rPr lang="es"/>
              <a:t> un paquete y no hay acuse de recibo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1: Cliente envía el mensaje al Agente y este envía un mensaje de confirmación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s"/>
              <a:t>2: Cliente envía mensaje al Agente, este responde con </a:t>
            </a:r>
            <a:r>
              <a:rPr lang="es"/>
              <a:t>validación</a:t>
            </a:r>
            <a:r>
              <a:rPr lang="es"/>
              <a:t> PUREC, el cliente </a:t>
            </a:r>
            <a:r>
              <a:rPr lang="es"/>
              <a:t>envía</a:t>
            </a:r>
            <a:r>
              <a:rPr lang="es"/>
              <a:t> otro mensaje PUBREL y por </a:t>
            </a:r>
            <a:r>
              <a:rPr lang="es"/>
              <a:t>último</a:t>
            </a:r>
            <a:r>
              <a:rPr lang="es"/>
              <a:t> el agente responde con PUBCOM.</a:t>
            </a:r>
            <a:endParaRPr/>
          </a:p>
        </p:txBody>
      </p:sp>
      <p:sp>
        <p:nvSpPr>
          <p:cNvPr id="283" name="Google Shape;283;p51"/>
          <p:cNvSpPr txBox="1"/>
          <p:nvPr>
            <p:ph type="title"/>
          </p:nvPr>
        </p:nvSpPr>
        <p:spPr>
          <a:xfrm>
            <a:off x="963950" y="875275"/>
            <a:ext cx="7355700" cy="53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QoS</a:t>
            </a:r>
            <a:endParaRPr sz="26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YA0M8.jpg" id="288" name="Google Shape;288;p52"/>
          <p:cNvPicPr preferRelativeResize="0"/>
          <p:nvPr/>
        </p:nvPicPr>
        <p:blipFill rotWithShape="1">
          <a:blip r:embed="rId3">
            <a:alphaModFix/>
          </a:blip>
          <a:srcRect b="13591" l="0" r="0" t="0"/>
          <a:stretch/>
        </p:blipFill>
        <p:spPr>
          <a:xfrm>
            <a:off x="-45075" y="0"/>
            <a:ext cx="9189078" cy="5299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o+Imagen 2.png" id="289" name="Google Shape;28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5075" y="0"/>
            <a:ext cx="9189077" cy="5299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52"/>
          <p:cNvSpPr txBox="1"/>
          <p:nvPr>
            <p:ph type="title"/>
          </p:nvPr>
        </p:nvSpPr>
        <p:spPr>
          <a:xfrm>
            <a:off x="311700" y="1548750"/>
            <a:ext cx="3716700" cy="257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Despliegue de Agentes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3"/>
          <p:cNvSpPr txBox="1"/>
          <p:nvPr>
            <p:ph type="title"/>
          </p:nvPr>
        </p:nvSpPr>
        <p:spPr>
          <a:xfrm>
            <a:off x="311700" y="1399675"/>
            <a:ext cx="4148700" cy="295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Al elegir un Agente MQTT, es importante considerar varios factores que pueden afectar el rendimiento, la seguridad y la escalabilidad de su red MQTT.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Escalabilidad y </a:t>
            </a:r>
            <a:r>
              <a:rPr lang="es"/>
              <a:t>rendimiento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Soporte de Clientes y compatibilidad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QoS soportados</a:t>
            </a:r>
            <a:endParaRPr/>
          </a:p>
        </p:txBody>
      </p:sp>
      <p:pic>
        <p:nvPicPr>
          <p:cNvPr id="296" name="Google Shape;29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3575" y="3589243"/>
            <a:ext cx="1597350" cy="89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2400" y="1849600"/>
            <a:ext cx="1355099" cy="67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7500" y="2268650"/>
            <a:ext cx="866700" cy="8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4175" y="3241730"/>
            <a:ext cx="613600" cy="6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80425" y="1892099"/>
            <a:ext cx="1040102" cy="1040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4"/>
          <p:cNvSpPr txBox="1"/>
          <p:nvPr>
            <p:ph type="title"/>
          </p:nvPr>
        </p:nvSpPr>
        <p:spPr>
          <a:xfrm>
            <a:off x="311700" y="1399675"/>
            <a:ext cx="4148700" cy="295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Al elegir un Agente MQTT, es importante considerar varios factores que pueden afectar el rendimiento, la seguridad y la escalabilidad de su red MQTT.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Escalabilidad y rendimiento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Soporte de Clientes y compatibilidad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s"/>
              <a:t>QoS soportados</a:t>
            </a:r>
            <a:endParaRPr/>
          </a:p>
        </p:txBody>
      </p:sp>
      <p:pic>
        <p:nvPicPr>
          <p:cNvPr id="306" name="Google Shape;30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3575" y="3589243"/>
            <a:ext cx="1597350" cy="89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2400" y="1849600"/>
            <a:ext cx="1355099" cy="67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7500" y="2268650"/>
            <a:ext cx="866700" cy="8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4175" y="3241730"/>
            <a:ext cx="613600" cy="6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80425" y="1892099"/>
            <a:ext cx="1040102" cy="1040102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54"/>
          <p:cNvSpPr/>
          <p:nvPr/>
        </p:nvSpPr>
        <p:spPr>
          <a:xfrm>
            <a:off x="6637903" y="1548511"/>
            <a:ext cx="1250425" cy="1101500"/>
          </a:xfrm>
          <a:custGeom>
            <a:rect b="b" l="l" r="r" t="t"/>
            <a:pathLst>
              <a:path extrusionOk="0" h="44060" w="50017">
                <a:moveTo>
                  <a:pt x="12588" y="75"/>
                </a:moveTo>
                <a:cubicBezTo>
                  <a:pt x="543" y="75"/>
                  <a:pt x="-3571" y="25348"/>
                  <a:pt x="3552" y="35061"/>
                </a:cubicBezTo>
                <a:cubicBezTo>
                  <a:pt x="8896" y="42348"/>
                  <a:pt x="20234" y="43633"/>
                  <a:pt x="29270" y="43633"/>
                </a:cubicBezTo>
                <a:cubicBezTo>
                  <a:pt x="35104" y="43633"/>
                  <a:pt x="42217" y="45344"/>
                  <a:pt x="46647" y="41548"/>
                </a:cubicBezTo>
                <a:cubicBezTo>
                  <a:pt x="57009" y="32668"/>
                  <a:pt x="41057" y="11355"/>
                  <a:pt x="29270" y="4478"/>
                </a:cubicBezTo>
                <a:cubicBezTo>
                  <a:pt x="21269" y="-190"/>
                  <a:pt x="10783" y="-810"/>
                  <a:pt x="1699" y="1002"/>
                </a:cubicBezTo>
              </a:path>
            </a:pathLst>
          </a:cu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2" name="Google Shape;312;p54"/>
          <p:cNvSpPr/>
          <p:nvPr/>
        </p:nvSpPr>
        <p:spPr>
          <a:xfrm>
            <a:off x="7991447" y="2277442"/>
            <a:ext cx="842925" cy="949600"/>
          </a:xfrm>
          <a:custGeom>
            <a:rect b="b" l="l" r="r" t="t"/>
            <a:pathLst>
              <a:path extrusionOk="0" h="37984" w="33717">
                <a:moveTo>
                  <a:pt x="2931" y="5207"/>
                </a:moveTo>
                <a:cubicBezTo>
                  <a:pt x="1122" y="10995"/>
                  <a:pt x="-1226" y="17580"/>
                  <a:pt x="845" y="23279"/>
                </a:cubicBezTo>
                <a:cubicBezTo>
                  <a:pt x="2423" y="27621"/>
                  <a:pt x="7724" y="29560"/>
                  <a:pt x="11735" y="31852"/>
                </a:cubicBezTo>
                <a:cubicBezTo>
                  <a:pt x="15847" y="34202"/>
                  <a:pt x="20275" y="39307"/>
                  <a:pt x="24709" y="37644"/>
                </a:cubicBezTo>
                <a:cubicBezTo>
                  <a:pt x="33513" y="34342"/>
                  <a:pt x="35865" y="18715"/>
                  <a:pt x="31660" y="10305"/>
                </a:cubicBezTo>
                <a:cubicBezTo>
                  <a:pt x="28126" y="3237"/>
                  <a:pt x="16226" y="-2881"/>
                  <a:pt x="9650" y="1500"/>
                </a:cubicBezTo>
              </a:path>
            </a:pathLst>
          </a:custGeom>
          <a:noFill/>
          <a:ln cap="flat" cmpd="sng" w="9525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5"/>
          <p:cNvSpPr txBox="1"/>
          <p:nvPr>
            <p:ph type="ctrTitle"/>
          </p:nvPr>
        </p:nvSpPr>
        <p:spPr>
          <a:xfrm>
            <a:off x="1018525" y="1908550"/>
            <a:ext cx="60960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CódigoFacilito.</a:t>
            </a:r>
            <a:endParaRPr/>
          </a:p>
        </p:txBody>
      </p:sp>
      <p:sp>
        <p:nvSpPr>
          <p:cNvPr id="318" name="Google Shape;318;p55"/>
          <p:cNvSpPr txBox="1"/>
          <p:nvPr>
            <p:ph idx="2" type="ctrTitle"/>
          </p:nvPr>
        </p:nvSpPr>
        <p:spPr>
          <a:xfrm>
            <a:off x="1018525" y="2484575"/>
            <a:ext cx="69078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MQTT</a:t>
            </a:r>
            <a:endParaRPr sz="3000"/>
          </a:p>
        </p:txBody>
      </p:sp>
      <p:sp>
        <p:nvSpPr>
          <p:cNvPr id="319" name="Google Shape;319;p55"/>
          <p:cNvSpPr txBox="1"/>
          <p:nvPr>
            <p:ph idx="3" type="ctrTitle"/>
          </p:nvPr>
        </p:nvSpPr>
        <p:spPr>
          <a:xfrm>
            <a:off x="1094725" y="3185700"/>
            <a:ext cx="2404500" cy="33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/>
              <a:t>Andres Pineda - Desarrollador Cloud</a:t>
            </a:r>
            <a:endParaRPr sz="900"/>
          </a:p>
        </p:txBody>
      </p:sp>
      <p:sp>
        <p:nvSpPr>
          <p:cNvPr id="320" name="Google Shape;320;p55"/>
          <p:cNvSpPr txBox="1"/>
          <p:nvPr>
            <p:ph type="ctrTitle"/>
          </p:nvPr>
        </p:nvSpPr>
        <p:spPr>
          <a:xfrm>
            <a:off x="5167800" y="2334925"/>
            <a:ext cx="3096300" cy="9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3700"/>
              <a:t>Gracias!!!</a:t>
            </a:r>
            <a:endParaRPr sz="3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YA0M8.jpg" id="86" name="Google Shape;86;p20"/>
          <p:cNvPicPr preferRelativeResize="0"/>
          <p:nvPr/>
        </p:nvPicPr>
        <p:blipFill rotWithShape="1">
          <a:blip r:embed="rId3">
            <a:alphaModFix/>
          </a:blip>
          <a:srcRect b="13591" l="0" r="0" t="0"/>
          <a:stretch/>
        </p:blipFill>
        <p:spPr>
          <a:xfrm>
            <a:off x="-45075" y="0"/>
            <a:ext cx="9189078" cy="5299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o+Imagen 2.png" id="87" name="Google Shape;8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5075" y="0"/>
            <a:ext cx="9189077" cy="52995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0"/>
          <p:cNvSpPr txBox="1"/>
          <p:nvPr>
            <p:ph type="title"/>
          </p:nvPr>
        </p:nvSpPr>
        <p:spPr>
          <a:xfrm>
            <a:off x="311700" y="1548750"/>
            <a:ext cx="3716700" cy="257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</a:t>
            </a:r>
            <a:r>
              <a:rPr lang="es"/>
              <a:t>Qué</a:t>
            </a:r>
            <a:r>
              <a:rPr lang="es"/>
              <a:t> es MQTT?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56"/>
          <p:cNvPicPr preferRelativeResize="0"/>
          <p:nvPr/>
        </p:nvPicPr>
        <p:blipFill rotWithShape="1">
          <a:blip r:embed="rId4">
            <a:alphaModFix/>
          </a:blip>
          <a:srcRect b="0" l="12912" r="12919" t="0"/>
          <a:stretch/>
        </p:blipFill>
        <p:spPr>
          <a:xfrm>
            <a:off x="3763600" y="0"/>
            <a:ext cx="508642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56"/>
          <p:cNvSpPr txBox="1"/>
          <p:nvPr>
            <p:ph type="title"/>
          </p:nvPr>
        </p:nvSpPr>
        <p:spPr>
          <a:xfrm>
            <a:off x="311700" y="1548750"/>
            <a:ext cx="3201900" cy="257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¿Qué es CódigoFacilito?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000000">
            <a:alpha val="21240"/>
          </a:srgbClr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7"/>
          <p:cNvSpPr/>
          <p:nvPr/>
        </p:nvSpPr>
        <p:spPr>
          <a:xfrm>
            <a:off x="-44725" y="-55900"/>
            <a:ext cx="9188725" cy="5199400"/>
          </a:xfrm>
          <a:prstGeom prst="flowChartProcess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3" name="Google Shape;33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362" y="-2795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375" y="658204"/>
            <a:ext cx="9144000" cy="919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982" y="1578100"/>
            <a:ext cx="8411295" cy="353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" y="0"/>
            <a:ext cx="9144000" cy="5143516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8"/>
          <p:cNvSpPr txBox="1"/>
          <p:nvPr/>
        </p:nvSpPr>
        <p:spPr>
          <a:xfrm>
            <a:off x="788475" y="1204150"/>
            <a:ext cx="2214900" cy="4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62B34"/>
                </a:solidFill>
                <a:latin typeface="Poppins"/>
                <a:ea typeface="Poppins"/>
                <a:cs typeface="Poppins"/>
                <a:sym typeface="Poppins"/>
              </a:rPr>
              <a:t>Se inserta</a:t>
            </a:r>
            <a:endParaRPr sz="2400">
              <a:solidFill>
                <a:srgbClr val="262B3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42" name="Google Shape;342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875" y="1357300"/>
            <a:ext cx="301625" cy="22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58"/>
          <p:cNvSpPr txBox="1"/>
          <p:nvPr/>
        </p:nvSpPr>
        <p:spPr>
          <a:xfrm>
            <a:off x="788477" y="1737550"/>
            <a:ext cx="2214900" cy="4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262B34"/>
                </a:solidFill>
                <a:latin typeface="Poppins"/>
                <a:ea typeface="Poppins"/>
                <a:cs typeface="Poppins"/>
                <a:sym typeface="Poppins"/>
              </a:rPr>
              <a:t>como fondo</a:t>
            </a:r>
            <a:endParaRPr sz="2400">
              <a:solidFill>
                <a:srgbClr val="262B3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44" name="Google Shape;344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875" y="1890700"/>
            <a:ext cx="301625" cy="22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YA0M8.jpg" id="349" name="Google Shape;349;p59"/>
          <p:cNvPicPr preferRelativeResize="0"/>
          <p:nvPr/>
        </p:nvPicPr>
        <p:blipFill rotWithShape="1">
          <a:blip r:embed="rId4">
            <a:alphaModFix amt="80000"/>
          </a:blip>
          <a:srcRect b="0" l="33997" r="0" t="0"/>
          <a:stretch/>
        </p:blipFill>
        <p:spPr>
          <a:xfrm>
            <a:off x="4266750" y="343000"/>
            <a:ext cx="508642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59"/>
          <p:cNvSpPr txBox="1"/>
          <p:nvPr>
            <p:ph type="title"/>
          </p:nvPr>
        </p:nvSpPr>
        <p:spPr>
          <a:xfrm>
            <a:off x="311700" y="1548750"/>
            <a:ext cx="3201900" cy="257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Imagen en escala de grises insertada o como fondo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Se coloca detrás de transparencia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YA0M8.jpg" id="356" name="Google Shape;356;p60"/>
          <p:cNvPicPr preferRelativeResize="0"/>
          <p:nvPr/>
        </p:nvPicPr>
        <p:blipFill rotWithShape="1">
          <a:blip r:embed="rId3">
            <a:alphaModFix/>
          </a:blip>
          <a:srcRect b="13591" l="0" r="0" t="0"/>
          <a:stretch/>
        </p:blipFill>
        <p:spPr>
          <a:xfrm>
            <a:off x="-45075" y="0"/>
            <a:ext cx="9189078" cy="5299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o+Imagen 2.png" id="357" name="Google Shape;357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5075" y="0"/>
            <a:ext cx="9189077" cy="5168856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60"/>
          <p:cNvSpPr txBox="1"/>
          <p:nvPr>
            <p:ph type="title"/>
          </p:nvPr>
        </p:nvSpPr>
        <p:spPr>
          <a:xfrm>
            <a:off x="311700" y="1548750"/>
            <a:ext cx="3716700" cy="257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Imagen en escala de grises insertada o como fondo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Se coloca detrás de transparencia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xto+Imagen 3 - Overlay.png" id="363" name="Google Shape;36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" y="0"/>
            <a:ext cx="914397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61"/>
          <p:cNvSpPr txBox="1"/>
          <p:nvPr>
            <p:ph type="title"/>
          </p:nvPr>
        </p:nvSpPr>
        <p:spPr>
          <a:xfrm>
            <a:off x="311700" y="1039900"/>
            <a:ext cx="3716700" cy="30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Imagen en escala de grises insertada o como fondo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Se coloca detrás de la transparencia azul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2"/>
          <p:cNvSpPr txBox="1"/>
          <p:nvPr>
            <p:ph type="title"/>
          </p:nvPr>
        </p:nvSpPr>
        <p:spPr>
          <a:xfrm>
            <a:off x="311700" y="1548750"/>
            <a:ext cx="3341400" cy="257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Aquí se insertan 2 imágenes del mismo ancho</a:t>
            </a:r>
            <a:endParaRPr/>
          </a:p>
        </p:txBody>
      </p:sp>
      <p:pic>
        <p:nvPicPr>
          <p:cNvPr descr="DYA0M8.jpg" id="370" name="Google Shape;370;p62"/>
          <p:cNvPicPr preferRelativeResize="0"/>
          <p:nvPr/>
        </p:nvPicPr>
        <p:blipFill rotWithShape="1">
          <a:blip r:embed="rId3">
            <a:alphaModFix/>
          </a:blip>
          <a:srcRect b="13532" l="23861" r="0" t="0"/>
          <a:stretch/>
        </p:blipFill>
        <p:spPr>
          <a:xfrm>
            <a:off x="4108650" y="2725450"/>
            <a:ext cx="3190221" cy="24180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YA0M8.jpg" id="371" name="Google Shape;371;p62"/>
          <p:cNvPicPr preferRelativeResize="0"/>
          <p:nvPr/>
        </p:nvPicPr>
        <p:blipFill rotWithShape="1">
          <a:blip r:embed="rId4">
            <a:alphaModFix/>
          </a:blip>
          <a:srcRect b="13532" l="23861" r="0" t="0"/>
          <a:stretch/>
        </p:blipFill>
        <p:spPr>
          <a:xfrm>
            <a:off x="4108650" y="0"/>
            <a:ext cx="3190221" cy="2418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YA0M8.jpg" id="376" name="Google Shape;376;p63"/>
          <p:cNvPicPr preferRelativeResize="0"/>
          <p:nvPr/>
        </p:nvPicPr>
        <p:blipFill rotWithShape="1">
          <a:blip r:embed="rId3">
            <a:alphaModFix/>
          </a:blip>
          <a:srcRect b="13591" l="0" r="0" t="0"/>
          <a:stretch/>
        </p:blipFill>
        <p:spPr>
          <a:xfrm>
            <a:off x="-22550" y="-17275"/>
            <a:ext cx="9189078" cy="5299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uote+Overlay.png" id="377" name="Google Shape;377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8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63"/>
          <p:cNvSpPr txBox="1"/>
          <p:nvPr>
            <p:ph type="title"/>
          </p:nvPr>
        </p:nvSpPr>
        <p:spPr>
          <a:xfrm>
            <a:off x="311700" y="1250075"/>
            <a:ext cx="4615500" cy="276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//life motto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if (sad( )===true){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  sad( ).stop( );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  beAwesome( );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}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4"/>
          <p:cNvSpPr txBox="1"/>
          <p:nvPr>
            <p:ph type="title"/>
          </p:nvPr>
        </p:nvSpPr>
        <p:spPr>
          <a:xfrm>
            <a:off x="311700" y="974375"/>
            <a:ext cx="3716700" cy="12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DYA0M8.jpg" id="384" name="Google Shape;384;p64"/>
          <p:cNvPicPr preferRelativeResize="0"/>
          <p:nvPr/>
        </p:nvPicPr>
        <p:blipFill rotWithShape="1">
          <a:blip r:embed="rId3">
            <a:alphaModFix/>
          </a:blip>
          <a:srcRect b="13532" l="7089" r="0" t="0"/>
          <a:stretch/>
        </p:blipFill>
        <p:spPr>
          <a:xfrm>
            <a:off x="4735926" y="2802675"/>
            <a:ext cx="3893027" cy="24180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YA0M8.jpg" id="385" name="Google Shape;385;p64"/>
          <p:cNvPicPr preferRelativeResize="0"/>
          <p:nvPr/>
        </p:nvPicPr>
        <p:blipFill rotWithShape="1">
          <a:blip r:embed="rId3">
            <a:alphaModFix/>
          </a:blip>
          <a:srcRect b="13532" l="7089" r="0" t="0"/>
          <a:stretch/>
        </p:blipFill>
        <p:spPr>
          <a:xfrm>
            <a:off x="4735926" y="-93425"/>
            <a:ext cx="3893027" cy="24180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YA0M8.jpg" id="386" name="Google Shape;386;p64"/>
          <p:cNvPicPr preferRelativeResize="0"/>
          <p:nvPr/>
        </p:nvPicPr>
        <p:blipFill rotWithShape="1">
          <a:blip r:embed="rId3">
            <a:alphaModFix/>
          </a:blip>
          <a:srcRect b="13532" l="7089" r="0" t="0"/>
          <a:stretch/>
        </p:blipFill>
        <p:spPr>
          <a:xfrm>
            <a:off x="311701" y="2802675"/>
            <a:ext cx="3893027" cy="2418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YA0M8.jpg" id="391" name="Google Shape;391;p65"/>
          <p:cNvPicPr preferRelativeResize="0"/>
          <p:nvPr/>
        </p:nvPicPr>
        <p:blipFill rotWithShape="1">
          <a:blip r:embed="rId3">
            <a:alphaModFix/>
          </a:blip>
          <a:srcRect b="0" l="19192" r="5895" t="0"/>
          <a:stretch/>
        </p:blipFill>
        <p:spPr>
          <a:xfrm>
            <a:off x="1216300" y="1226787"/>
            <a:ext cx="3019322" cy="26899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YA0M8.jpg" id="392" name="Google Shape;392;p65"/>
          <p:cNvPicPr preferRelativeResize="0"/>
          <p:nvPr/>
        </p:nvPicPr>
        <p:blipFill rotWithShape="1">
          <a:blip r:embed="rId3">
            <a:alphaModFix/>
          </a:blip>
          <a:srcRect b="0" l="19192" r="5895" t="0"/>
          <a:stretch/>
        </p:blipFill>
        <p:spPr>
          <a:xfrm>
            <a:off x="4908377" y="1226787"/>
            <a:ext cx="3019322" cy="26899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 Imagenes + Codigo.png" id="393" name="Google Shape;39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5650" y="3732875"/>
            <a:ext cx="4308350" cy="141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/>
          <p:nvPr>
            <p:ph type="title"/>
          </p:nvPr>
        </p:nvSpPr>
        <p:spPr>
          <a:xfrm>
            <a:off x="311700" y="1399675"/>
            <a:ext cx="3502800" cy="27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MQTT es un protocolo de mensajería basado en estándares, o un conjunto de reglas, que se utiliza para la comunicación de un equipo a otro.</a:t>
            </a:r>
            <a:endParaRPr/>
          </a:p>
        </p:txBody>
      </p:sp>
      <p:pic>
        <p:nvPicPr>
          <p:cNvPr id="94" name="Google Shape;94;p21"/>
          <p:cNvPicPr preferRelativeResize="0"/>
          <p:nvPr/>
        </p:nvPicPr>
        <p:blipFill rotWithShape="1">
          <a:blip r:embed="rId3">
            <a:alphaModFix/>
          </a:blip>
          <a:srcRect b="0" l="7301" r="7301" t="0"/>
          <a:stretch/>
        </p:blipFill>
        <p:spPr>
          <a:xfrm>
            <a:off x="5546425" y="1362725"/>
            <a:ext cx="2409989" cy="241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2"/>
          <p:cNvSpPr txBox="1"/>
          <p:nvPr>
            <p:ph type="title"/>
          </p:nvPr>
        </p:nvSpPr>
        <p:spPr>
          <a:xfrm>
            <a:off x="311700" y="1399675"/>
            <a:ext cx="4148700" cy="27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MQTT o MQ Telemetry Transport, es la mejor opción para el intercambio de datos con dispositivos y aplicaciones de capacidades limitadas.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22"/>
          <p:cNvPicPr preferRelativeResize="0"/>
          <p:nvPr/>
        </p:nvPicPr>
        <p:blipFill rotWithShape="1">
          <a:blip r:embed="rId3">
            <a:alphaModFix/>
          </a:blip>
          <a:srcRect b="0" l="7301" r="7301" t="0"/>
          <a:stretch/>
        </p:blipFill>
        <p:spPr>
          <a:xfrm>
            <a:off x="5546425" y="1362725"/>
            <a:ext cx="2409989" cy="241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3"/>
          <p:cNvSpPr txBox="1"/>
          <p:nvPr>
            <p:ph type="title"/>
          </p:nvPr>
        </p:nvSpPr>
        <p:spPr>
          <a:xfrm>
            <a:off x="311700" y="1399675"/>
            <a:ext cx="4148700" cy="27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MQTT o MQ Telemetry Transport, es la mejor opción para el intercambio de datos con dispositivos y aplicaciones </a:t>
            </a:r>
            <a:r>
              <a:rPr lang="es">
                <a:solidFill>
                  <a:srgbClr val="FF00FF"/>
                </a:solidFill>
              </a:rPr>
              <a:t>de capacidades limitadas.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23"/>
          <p:cNvPicPr preferRelativeResize="0"/>
          <p:nvPr/>
        </p:nvPicPr>
        <p:blipFill rotWithShape="1">
          <a:blip r:embed="rId3">
            <a:alphaModFix/>
          </a:blip>
          <a:srcRect b="0" l="7301" r="7301" t="0"/>
          <a:stretch/>
        </p:blipFill>
        <p:spPr>
          <a:xfrm>
            <a:off x="5546425" y="1362725"/>
            <a:ext cx="2409989" cy="241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YA0M8.jpg" id="111" name="Google Shape;111;p24"/>
          <p:cNvPicPr preferRelativeResize="0"/>
          <p:nvPr/>
        </p:nvPicPr>
        <p:blipFill rotWithShape="1">
          <a:blip r:embed="rId3">
            <a:alphaModFix/>
          </a:blip>
          <a:srcRect b="13591" l="0" r="0" t="0"/>
          <a:stretch/>
        </p:blipFill>
        <p:spPr>
          <a:xfrm>
            <a:off x="-45075" y="0"/>
            <a:ext cx="9189078" cy="5299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o+Imagen 2.png" id="112" name="Google Shape;11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5075" y="0"/>
            <a:ext cx="9189077" cy="5299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4"/>
          <p:cNvSpPr txBox="1"/>
          <p:nvPr>
            <p:ph type="title"/>
          </p:nvPr>
        </p:nvSpPr>
        <p:spPr>
          <a:xfrm>
            <a:off x="311700" y="1548750"/>
            <a:ext cx="3716700" cy="257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Historia de MQTT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5"/>
          <p:cNvSpPr txBox="1"/>
          <p:nvPr>
            <p:ph type="title"/>
          </p:nvPr>
        </p:nvSpPr>
        <p:spPr>
          <a:xfrm>
            <a:off x="311700" y="1399675"/>
            <a:ext cx="4148700" cy="272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MQTT fue inventado y desarrollado en el año 1999 por  </a:t>
            </a:r>
            <a:r>
              <a:rPr b="1" lang="es">
                <a:latin typeface="Poppins"/>
                <a:ea typeface="Poppins"/>
                <a:cs typeface="Poppins"/>
                <a:sym typeface="Poppins"/>
              </a:rPr>
              <a:t>Dr Andy Stanford-Clark</a:t>
            </a:r>
            <a:r>
              <a:rPr lang="es"/>
              <a:t> and </a:t>
            </a:r>
            <a:r>
              <a:rPr b="1" lang="es">
                <a:latin typeface="Poppins"/>
                <a:ea typeface="Poppins"/>
                <a:cs typeface="Poppins"/>
                <a:sym typeface="Poppins"/>
              </a:rPr>
              <a:t>Arlen Nipper </a:t>
            </a:r>
            <a:r>
              <a:rPr lang="es"/>
              <a:t>para resolver unos problemas de rendimiento al momento de capturar data de instrumentos en la industria de gas y </a:t>
            </a:r>
            <a:r>
              <a:rPr lang="es"/>
              <a:t>petróleo</a:t>
            </a:r>
            <a:r>
              <a:rPr lang="es"/>
              <a:t>.</a:t>
            </a:r>
            <a:endParaRPr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5"/>
          <p:cNvPicPr preferRelativeResize="0"/>
          <p:nvPr/>
        </p:nvPicPr>
        <p:blipFill rotWithShape="1">
          <a:blip r:embed="rId3">
            <a:alphaModFix/>
          </a:blip>
          <a:srcRect b="0" l="7301" r="7301" t="0"/>
          <a:stretch/>
        </p:blipFill>
        <p:spPr>
          <a:xfrm>
            <a:off x="5546425" y="1362725"/>
            <a:ext cx="2409989" cy="241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