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86" r:id="rId4"/>
    <p:sldId id="291" r:id="rId5"/>
    <p:sldId id="292" r:id="rId6"/>
    <p:sldId id="287" r:id="rId7"/>
    <p:sldId id="284" r:id="rId8"/>
    <p:sldId id="293" r:id="rId9"/>
    <p:sldId id="294" r:id="rId10"/>
    <p:sldId id="295" r:id="rId11"/>
    <p:sldId id="296" r:id="rId12"/>
    <p:sldId id="267" r:id="rId13"/>
    <p:sldId id="297" r:id="rId14"/>
    <p:sldId id="285" r:id="rId15"/>
    <p:sldId id="28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1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1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D2"/>
    <a:srgbClr val="FFCC66"/>
    <a:srgbClr val="FF6FCF"/>
    <a:srgbClr val="FF0000"/>
    <a:srgbClr val="3B3B3C"/>
    <a:srgbClr val="EA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3000" y="-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190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694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1139" y="346075"/>
            <a:ext cx="2428875" cy="737235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46075"/>
            <a:ext cx="7138988" cy="737235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13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93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52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3138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5288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287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6" indent="0">
              <a:buNone/>
              <a:defRPr sz="1600" b="1"/>
            </a:lvl6pPr>
            <a:lvl7pPr marL="2742931" indent="0">
              <a:buNone/>
              <a:defRPr sz="1600" b="1"/>
            </a:lvl7pPr>
            <a:lvl8pPr marL="3200086" indent="0">
              <a:buNone/>
              <a:defRPr sz="1600" b="1"/>
            </a:lvl8pPr>
            <a:lvl9pPr marL="3657241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6" indent="0">
              <a:buNone/>
              <a:defRPr sz="1600" b="1"/>
            </a:lvl6pPr>
            <a:lvl7pPr marL="2742931" indent="0">
              <a:buNone/>
              <a:defRPr sz="1600" b="1"/>
            </a:lvl7pPr>
            <a:lvl8pPr marL="3200086" indent="0">
              <a:buNone/>
              <a:defRPr sz="1600" b="1"/>
            </a:lvl8pPr>
            <a:lvl9pPr marL="3657241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967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94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35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0" indent="0">
              <a:buNone/>
              <a:defRPr sz="1000"/>
            </a:lvl3pPr>
            <a:lvl4pPr marL="1371466" indent="0">
              <a:buNone/>
              <a:defRPr sz="900"/>
            </a:lvl4pPr>
            <a:lvl5pPr marL="1828620" indent="0">
              <a:buNone/>
              <a:defRPr sz="900"/>
            </a:lvl5pPr>
            <a:lvl6pPr marL="2285776" indent="0">
              <a:buNone/>
              <a:defRPr sz="900"/>
            </a:lvl6pPr>
            <a:lvl7pPr marL="2742931" indent="0">
              <a:buNone/>
              <a:defRPr sz="900"/>
            </a:lvl7pPr>
            <a:lvl8pPr marL="3200086" indent="0">
              <a:buNone/>
              <a:defRPr sz="900"/>
            </a:lvl8pPr>
            <a:lvl9pPr marL="3657241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237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0" indent="0">
              <a:buNone/>
              <a:defRPr sz="2400"/>
            </a:lvl3pPr>
            <a:lvl4pPr marL="1371466" indent="0">
              <a:buNone/>
              <a:defRPr sz="2000"/>
            </a:lvl4pPr>
            <a:lvl5pPr marL="1828620" indent="0">
              <a:buNone/>
              <a:defRPr sz="2000"/>
            </a:lvl5pPr>
            <a:lvl6pPr marL="2285776" indent="0">
              <a:buNone/>
              <a:defRPr sz="2000"/>
            </a:lvl6pPr>
            <a:lvl7pPr marL="2742931" indent="0">
              <a:buNone/>
              <a:defRPr sz="2000"/>
            </a:lvl7pPr>
            <a:lvl8pPr marL="3200086" indent="0">
              <a:buNone/>
              <a:defRPr sz="2000"/>
            </a:lvl8pPr>
            <a:lvl9pPr marL="3657241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0" indent="0">
              <a:buNone/>
              <a:defRPr sz="1000"/>
            </a:lvl3pPr>
            <a:lvl4pPr marL="1371466" indent="0">
              <a:buNone/>
              <a:defRPr sz="900"/>
            </a:lvl4pPr>
            <a:lvl5pPr marL="1828620" indent="0">
              <a:buNone/>
              <a:defRPr sz="900"/>
            </a:lvl5pPr>
            <a:lvl6pPr marL="2285776" indent="0">
              <a:buNone/>
              <a:defRPr sz="900"/>
            </a:lvl6pPr>
            <a:lvl7pPr marL="2742931" indent="0">
              <a:buNone/>
              <a:defRPr sz="900"/>
            </a:lvl7pPr>
            <a:lvl8pPr marL="3200086" indent="0">
              <a:buNone/>
              <a:defRPr sz="900"/>
            </a:lvl8pPr>
            <a:lvl9pPr marL="3657241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7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ttern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943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F30B-03D0-0C46-A03A-44DB76E009F8}" type="datetimeFigureOut">
              <a:rPr lang="en-US" smtClean="0"/>
              <a:t>24/06/13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7D1A6-4AC3-DD48-8E20-97C76100117D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9" name="Picture 8" descr="Pattern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993"/>
            <a:ext cx="9144000" cy="40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866" indent="-342866" algn="l" defTabSz="45715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877" indent="-285722" algn="l" defTabSz="45715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2888" indent="-228577" algn="l" defTabSz="45715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043" indent="-228577" algn="l" defTabSz="45715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199" indent="-228577" algn="l" defTabSz="45715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353" indent="-228577" algn="l" defTabSz="45715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7" algn="l" defTabSz="45715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3" indent="-228577" algn="l" defTabSz="45715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9" indent="-228577" algn="l" defTabSz="45715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manunez.com" TargetMode="Externa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ilma.nunez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onder.com" TargetMode="Externa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2" y="686772"/>
            <a:ext cx="7772400" cy="1470025"/>
          </a:xfrm>
        </p:spPr>
        <p:txBody>
          <a:bodyPr/>
          <a:lstStyle/>
          <a:p>
            <a:r>
              <a:rPr lang="es-ES_tradnl" dirty="0" smtClean="0"/>
              <a:t>Plantilla </a:t>
            </a:r>
            <a:r>
              <a:rPr lang="es-ES_tradnl" dirty="0" smtClean="0"/>
              <a:t>para propuestas de redes sociales</a:t>
            </a:r>
            <a:endParaRPr lang="es-ES_tradnl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291621" y="4609371"/>
            <a:ext cx="6400800" cy="1752600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>
            <a:lvl1pPr marL="0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Museo 500"/>
                <a:ea typeface="+mn-ea"/>
                <a:cs typeface="Museo 500"/>
              </a:defRPr>
            </a:lvl1pPr>
            <a:lvl2pPr marL="457156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useo 500"/>
                <a:ea typeface="+mn-ea"/>
                <a:cs typeface="Museo 500"/>
              </a:defRPr>
            </a:lvl2pPr>
            <a:lvl3pPr marL="914310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useo 500"/>
                <a:ea typeface="+mn-ea"/>
                <a:cs typeface="Museo 500"/>
              </a:defRPr>
            </a:lvl3pPr>
            <a:lvl4pPr marL="1371466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useo 500"/>
                <a:ea typeface="+mn-ea"/>
                <a:cs typeface="Museo 500"/>
              </a:defRPr>
            </a:lvl4pPr>
            <a:lvl5pPr marL="1828620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useo 500"/>
                <a:ea typeface="+mn-ea"/>
                <a:cs typeface="Museo 500"/>
              </a:defRPr>
            </a:lvl5pPr>
            <a:lvl6pPr marL="2285776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31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6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41" indent="0" algn="ctr" defTabSz="45715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dirty="0" smtClean="0">
                <a:solidFill>
                  <a:srgbClr val="000000"/>
                </a:solidFill>
              </a:rPr>
              <a:t>Diseñado y creado por:</a:t>
            </a:r>
            <a:endParaRPr lang="es-ES_tradnl" sz="18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11" y="2628900"/>
            <a:ext cx="3492500" cy="422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11" y="5181600"/>
            <a:ext cx="318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Estimaci</a:t>
            </a:r>
            <a:r>
              <a:rPr lang="es-ES_tradnl" dirty="0" smtClean="0"/>
              <a:t>ón de resultados</a:t>
            </a:r>
            <a:endParaRPr lang="es-ES_trad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5787" y="2069199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91220" y="2344125"/>
            <a:ext cx="7475515" cy="3371054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1600" dirty="0" smtClean="0">
                <a:latin typeface="Cambria"/>
                <a:cs typeface="Cambria"/>
              </a:rPr>
              <a:t>Con las antes mencionadas estrategias se espera conseguir los siguientes resultados:</a:t>
            </a:r>
          </a:p>
          <a:p>
            <a:pPr algn="l"/>
            <a:endParaRPr lang="es-ES_tradnl" sz="16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Entre 100 y 300 nuevos seguidores en redes sociales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Entre un 1 y 5 % de aumento de ventas a través de RRSS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Aumento del </a:t>
            </a:r>
            <a:r>
              <a:rPr lang="es-ES_tradnl" sz="16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engagement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 en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144768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4613"/>
            <a:ext cx="5322205" cy="1470025"/>
          </a:xfrm>
        </p:spPr>
        <p:txBody>
          <a:bodyPr/>
          <a:lstStyle/>
          <a:p>
            <a:pPr algn="l"/>
            <a:r>
              <a:rPr lang="es-ES_tradnl" dirty="0" smtClean="0"/>
              <a:t>Gesti</a:t>
            </a:r>
            <a:r>
              <a:rPr lang="es-ES_tradnl" dirty="0" smtClean="0"/>
              <a:t>ón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15041"/>
            <a:ext cx="7086600" cy="1752600"/>
          </a:xfrm>
        </p:spPr>
        <p:txBody>
          <a:bodyPr>
            <a:normAutofit/>
          </a:bodyPr>
          <a:lstStyle/>
          <a:p>
            <a:pPr algn="l"/>
            <a:r>
              <a:rPr lang="es-ES_tradnl" sz="3100" dirty="0" smtClean="0"/>
              <a:t>Qu</a:t>
            </a:r>
            <a:r>
              <a:rPr lang="es-ES_tradnl" sz="3100" dirty="0" smtClean="0"/>
              <a:t>é haremos por tu marca</a:t>
            </a:r>
            <a:endParaRPr lang="es-ES_tradnl" sz="3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08005" y="1454016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309397" y="3017837"/>
            <a:ext cx="3092939" cy="1470025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28700" dirty="0" smtClean="0"/>
              <a:t>3</a:t>
            </a:r>
            <a:endParaRPr lang="es-ES_tradnl" sz="28700" dirty="0"/>
          </a:p>
        </p:txBody>
      </p:sp>
    </p:spTree>
    <p:extLst>
      <p:ext uri="{BB962C8B-B14F-4D97-AF65-F5344CB8AC3E}">
        <p14:creationId xmlns:p14="http://schemas.microsoft.com/office/powerpoint/2010/main" val="76425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423" y="1917753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Gesti</a:t>
            </a:r>
            <a:r>
              <a:rPr lang="es-ES_tradnl" dirty="0" smtClean="0"/>
              <a:t>ón de la marca mensual</a:t>
            </a:r>
            <a:endParaRPr lang="es-ES_tradnl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8423" y="1966003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Estrategias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1809" y="2472637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Implementaci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y </a:t>
            </a:r>
            <a:r>
              <a:rPr lang="es-ES_tradnl" sz="1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desarrol</a:t>
            </a:r>
            <a:r>
              <a:rPr lang="en-US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 de estrategias en redes sociales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4667" y="1913574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67" y="1961824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Contenido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18053" y="2468458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Planificaci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ón, diseño y publicación de contenidos en redes sociales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4147" y="1915312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24147" y="1963562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>
                <a:solidFill>
                  <a:srgbClr val="FFFFFF"/>
                </a:solidFill>
                <a:latin typeface="Cambria"/>
                <a:cs typeface="Cambria"/>
              </a:rPr>
              <a:t>Dinamización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17533" y="2470196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Dinamizaci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de comunidades para aumentar el </a:t>
            </a:r>
            <a:r>
              <a:rPr lang="es-ES_tradnl" sz="1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engagement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. 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Atención al cliente en RRSS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0391" y="1911133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090391" y="1959383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Monitorizaci</a:t>
            </a:r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ón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083777" y="2466017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Monitorizaci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de todas las acciones para medir la efectividad de cada una de ellas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195" y="4291669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5195" y="4339919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Blog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38581" y="4846553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Redacci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y publicación de </a:t>
            </a:r>
            <a:r>
              <a:rPr lang="es-ES_tradnl" sz="1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posts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 relacionados a la marca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1439" y="4287490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611439" y="4335740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Publicidad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04825" y="4842374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Planificaci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y ejecución de campañas de publicidad en RRSS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10919" y="4289228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810919" y="4337478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Concursos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804305" y="4844112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Organizaci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y 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gesti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de concursos y sorteos en redes sociales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77163" y="4285049"/>
            <a:ext cx="1715911" cy="5243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077163" y="4333299"/>
            <a:ext cx="1715911" cy="392831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800" dirty="0" smtClean="0">
                <a:solidFill>
                  <a:srgbClr val="FFFFFF"/>
                </a:solidFill>
                <a:latin typeface="Cambria"/>
                <a:cs typeface="Cambria"/>
              </a:rPr>
              <a:t>Informes</a:t>
            </a:r>
            <a:endParaRPr lang="es-ES_tradnl" sz="1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070549" y="4839933"/>
            <a:ext cx="1722525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Preparaci</a:t>
            </a:r>
            <a:r>
              <a:rPr lang="es-ES_tradnl" sz="1400" dirty="0" smtClean="0">
                <a:solidFill>
                  <a:srgbClr val="000000"/>
                </a:solidFill>
                <a:latin typeface="Century Gothic"/>
                <a:cs typeface="Century Gothic"/>
              </a:rPr>
              <a:t>ón de informes de resultados cada mes</a:t>
            </a:r>
            <a:endParaRPr lang="es-ES_tradnl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437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4613"/>
            <a:ext cx="5322205" cy="1470025"/>
          </a:xfrm>
        </p:spPr>
        <p:txBody>
          <a:bodyPr/>
          <a:lstStyle/>
          <a:p>
            <a:pPr algn="l"/>
            <a:r>
              <a:rPr lang="es-ES_tradnl" dirty="0" smtClean="0"/>
              <a:t>Presupuesto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15041"/>
            <a:ext cx="7086600" cy="1752600"/>
          </a:xfrm>
        </p:spPr>
        <p:txBody>
          <a:bodyPr>
            <a:normAutofit/>
          </a:bodyPr>
          <a:lstStyle/>
          <a:p>
            <a:pPr algn="l"/>
            <a:r>
              <a:rPr lang="es-ES_tradnl" sz="3100" dirty="0" smtClean="0"/>
              <a:t>Inversi</a:t>
            </a:r>
            <a:r>
              <a:rPr lang="es-ES_tradnl" sz="3100" dirty="0" smtClean="0"/>
              <a:t>ón publicitaria</a:t>
            </a:r>
            <a:endParaRPr lang="es-ES_tradnl" sz="3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08005" y="1454016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309397" y="3017837"/>
            <a:ext cx="3092939" cy="1470025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28700" dirty="0" smtClean="0"/>
              <a:t>3</a:t>
            </a:r>
            <a:endParaRPr lang="es-ES_tradnl" sz="28700" dirty="0"/>
          </a:p>
        </p:txBody>
      </p:sp>
    </p:spTree>
    <p:extLst>
      <p:ext uri="{BB962C8B-B14F-4D97-AF65-F5344CB8AC3E}">
        <p14:creationId xmlns:p14="http://schemas.microsoft.com/office/powerpoint/2010/main" val="390877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Presupuesto</a:t>
            </a:r>
            <a:endParaRPr lang="es-ES_trad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45487" y="1709538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86750"/>
              </p:ext>
            </p:extLst>
          </p:nvPr>
        </p:nvGraphicFramePr>
        <p:xfrm>
          <a:off x="499533" y="1709538"/>
          <a:ext cx="3903133" cy="476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133"/>
              </a:tblGrid>
              <a:tr h="11034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Cambria"/>
                          <a:cs typeface="Cambria"/>
                        </a:rPr>
                        <a:t>Propuesta</a:t>
                      </a:r>
                      <a:r>
                        <a:rPr lang="en-US" sz="3200" dirty="0" smtClean="0">
                          <a:latin typeface="Cambria"/>
                          <a:cs typeface="Cambria"/>
                        </a:rPr>
                        <a:t> A</a:t>
                      </a:r>
                      <a:endParaRPr lang="en-US" sz="3200" dirty="0"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110348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Implementaci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ón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de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estrategia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online</a:t>
                      </a:r>
                    </a:p>
                    <a:p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Pago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único</a:t>
                      </a:r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 al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inicio</a:t>
                      </a:r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 de la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gestión</a:t>
                      </a:r>
                      <a:endParaRPr lang="en-US" sz="1400" i="1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500€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10348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Gesti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ón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mensual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de la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marca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en RRSS</a:t>
                      </a:r>
                      <a:endParaRPr lang="en-US" sz="16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Pago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Mensual</a:t>
                      </a:r>
                      <a:endParaRPr lang="en-US" sz="1400" i="1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400€</a:t>
                      </a:r>
                    </a:p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10348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Publicidad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en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redes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sociales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Inversi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ón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+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Planificación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lang="en-US" sz="16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Pago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Mensual</a:t>
                      </a:r>
                      <a:endParaRPr lang="en-US" sz="1400" i="1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300€</a:t>
                      </a:r>
                    </a:p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81770"/>
              </p:ext>
            </p:extLst>
          </p:nvPr>
        </p:nvGraphicFramePr>
        <p:xfrm>
          <a:off x="4673600" y="1703165"/>
          <a:ext cx="3903133" cy="501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133"/>
              </a:tblGrid>
              <a:tr h="11034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Cambria"/>
                          <a:cs typeface="Cambria"/>
                        </a:rPr>
                        <a:t>Propuesta</a:t>
                      </a:r>
                      <a:r>
                        <a:rPr lang="en-US" sz="3200" dirty="0" smtClean="0">
                          <a:latin typeface="Cambria"/>
                          <a:cs typeface="Cambria"/>
                        </a:rPr>
                        <a:t> B</a:t>
                      </a:r>
                      <a:endParaRPr lang="en-US" sz="3200" dirty="0">
                        <a:latin typeface="Cambria"/>
                        <a:cs typeface="Cambria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  <a:tr h="110348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Implementaci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ón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de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estrategia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online</a:t>
                      </a:r>
                    </a:p>
                    <a:p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Pago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único</a:t>
                      </a:r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 al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inicio</a:t>
                      </a:r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 de la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gestión</a:t>
                      </a:r>
                      <a:endParaRPr lang="en-US" sz="1400" i="1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500€</a:t>
                      </a:r>
                      <a:endParaRPr lang="en-US" sz="1600" b="1" i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10348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Gesti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ón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mensual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de la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marca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en RRSS y blog [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Incluye</a:t>
                      </a: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diseño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de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publicaciones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]</a:t>
                      </a:r>
                      <a:endParaRPr lang="en-US" sz="16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Pago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Mensual</a:t>
                      </a:r>
                      <a:endParaRPr lang="en-US" sz="1400" i="1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600€</a:t>
                      </a:r>
                    </a:p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10348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Publicidad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en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redes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sociales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Inversi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ón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+ </a:t>
                      </a:r>
                      <a:r>
                        <a:rPr lang="en-US" sz="1600" baseline="0" dirty="0" err="1" smtClean="0">
                          <a:latin typeface="Century Gothic"/>
                          <a:cs typeface="Century Gothic"/>
                        </a:rPr>
                        <a:t>Planificación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lang="en-US" sz="16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400" i="1" dirty="0" smtClean="0">
                          <a:latin typeface="Century Gothic"/>
                          <a:cs typeface="Century Gothic"/>
                        </a:rPr>
                        <a:t>Pago </a:t>
                      </a:r>
                      <a:r>
                        <a:rPr lang="en-US" sz="1400" i="1" dirty="0" err="1" smtClean="0">
                          <a:latin typeface="Century Gothic"/>
                          <a:cs typeface="Century Gothic"/>
                        </a:rPr>
                        <a:t>Mensual</a:t>
                      </a:r>
                      <a:endParaRPr lang="en-US" sz="1400" i="1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1600" b="1" i="1" dirty="0" smtClean="0">
                          <a:latin typeface="Century Gothic"/>
                          <a:cs typeface="Century Gothic"/>
                        </a:rPr>
                        <a:t>500€</a:t>
                      </a:r>
                    </a:p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657377" y="6811895"/>
            <a:ext cx="3776219" cy="1436140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1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Los precios son estimados</a:t>
            </a:r>
            <a:endParaRPr lang="es-ES_tradnl" sz="1400" i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196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749"/>
            <a:ext cx="8229600" cy="3422473"/>
          </a:xfrm>
        </p:spPr>
        <p:txBody>
          <a:bodyPr>
            <a:noAutofit/>
          </a:bodyPr>
          <a:lstStyle/>
          <a:p>
            <a:r>
              <a:rPr lang="es-ES_tradnl" sz="14000" dirty="0" smtClean="0"/>
              <a:t>GRACIAS</a:t>
            </a:r>
            <a:endParaRPr lang="es-ES_tradnl" sz="14000" dirty="0"/>
          </a:p>
        </p:txBody>
      </p:sp>
    </p:spTree>
    <p:extLst>
      <p:ext uri="{BB962C8B-B14F-4D97-AF65-F5344CB8AC3E}">
        <p14:creationId xmlns:p14="http://schemas.microsoft.com/office/powerpoint/2010/main" val="234453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Contacto</a:t>
            </a:r>
            <a:endParaRPr lang="es-ES_tradnl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64549" y="3152354"/>
            <a:ext cx="4114800" cy="1058323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2800" dirty="0" smtClean="0"/>
              <a:t>Vilma N</a:t>
            </a:r>
            <a:r>
              <a:rPr lang="es-ES_tradnl" sz="2800" dirty="0" smtClean="0"/>
              <a:t>úñez</a:t>
            </a:r>
            <a:endParaRPr lang="es-ES_tradnl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935" y="3702678"/>
            <a:ext cx="3661254" cy="2255033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just"/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Correo: 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  <a:hlinkClick r:id="rId2"/>
              </a:rPr>
              <a:t>vilma.nunez@gmail.com</a:t>
            </a:r>
            <a:endParaRPr lang="es-ES_tradnl" sz="16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Tel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éfono: 625 428 113</a:t>
            </a:r>
          </a:p>
          <a:p>
            <a:pPr algn="just"/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Web: </a:t>
            </a:r>
            <a:r>
              <a:rPr lang="es-ES_tradnl" sz="1600" dirty="0" err="1" smtClean="0">
                <a:solidFill>
                  <a:srgbClr val="7F7F7F"/>
                </a:solidFill>
                <a:latin typeface="Century Gothic"/>
                <a:cs typeface="Century Gothic"/>
                <a:hlinkClick r:id="rId3"/>
              </a:rPr>
              <a:t>vilmanunez.com</a:t>
            </a:r>
            <a:endParaRPr lang="es-ES_tradnl" sz="16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endParaRPr lang="es-ES_tradnl" sz="16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endParaRPr lang="es-ES_tradnl" sz="16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endParaRPr lang="cs-CZ" sz="16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algn="just"/>
            <a:endParaRPr lang="es-ES_tradnl" sz="1600" dirty="0" smtClean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73026" y="1907754"/>
            <a:ext cx="34756" cy="46912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48" y="2159000"/>
            <a:ext cx="2583803" cy="434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15" y="1653754"/>
            <a:ext cx="15494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4613"/>
            <a:ext cx="5322205" cy="1470025"/>
          </a:xfrm>
        </p:spPr>
        <p:txBody>
          <a:bodyPr/>
          <a:lstStyle/>
          <a:p>
            <a:pPr algn="l"/>
            <a:r>
              <a:rPr lang="es-ES_tradnl" dirty="0" smtClean="0"/>
              <a:t>Nombre </a:t>
            </a:r>
            <a:r>
              <a:rPr lang="es-ES_tradnl" dirty="0" err="1" smtClean="0"/>
              <a:t>freelancer</a:t>
            </a:r>
            <a:r>
              <a:rPr lang="es-ES_tradnl" dirty="0" smtClean="0"/>
              <a:t> o agencia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15041"/>
            <a:ext cx="7086600" cy="1752600"/>
          </a:xfrm>
        </p:spPr>
        <p:txBody>
          <a:bodyPr/>
          <a:lstStyle/>
          <a:p>
            <a:pPr algn="l"/>
            <a:r>
              <a:rPr lang="es-ES_tradnl" dirty="0" smtClean="0"/>
              <a:t>¿Qu</a:t>
            </a:r>
            <a:r>
              <a:rPr lang="es-ES_tradnl" dirty="0" smtClean="0"/>
              <a:t>é hacemos?</a:t>
            </a:r>
            <a:endParaRPr lang="es-ES_tradnl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08005" y="1454016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051061" y="3017837"/>
            <a:ext cx="3092939" cy="1470025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28700" dirty="0" smtClean="0"/>
              <a:t> 1</a:t>
            </a:r>
            <a:endParaRPr lang="es-ES_tradnl" sz="28700" dirty="0"/>
          </a:p>
        </p:txBody>
      </p:sp>
    </p:spTree>
    <p:extLst>
      <p:ext uri="{BB962C8B-B14F-4D97-AF65-F5344CB8AC3E}">
        <p14:creationId xmlns:p14="http://schemas.microsoft.com/office/powerpoint/2010/main" val="325735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Qu</a:t>
            </a:r>
            <a:r>
              <a:rPr lang="es-ES_tradnl" dirty="0" smtClean="0"/>
              <a:t>é hacemos</a:t>
            </a:r>
            <a:endParaRPr lang="es-ES_tradnl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1220" y="3486946"/>
            <a:ext cx="7475515" cy="3371054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1600" dirty="0">
                <a:latin typeface="Century Gothic"/>
                <a:cs typeface="Century Gothic"/>
              </a:rPr>
              <a:t>Somos un equipo de profesionales de la comunicación, curiosos, creativos y apasionados de las redes sociales, que disfrutan lo que mejor saben hacer: planificar, crear, y comunicar mediante estos nuevos canales</a:t>
            </a:r>
            <a:r>
              <a:rPr lang="es-ES_tradnl" sz="1600" dirty="0" smtClean="0">
                <a:latin typeface="Century Gothic"/>
                <a:cs typeface="Century Gothic"/>
              </a:rPr>
              <a:t>.</a:t>
            </a:r>
          </a:p>
          <a:p>
            <a:pPr algn="l"/>
            <a:endParaRPr lang="es-ES_tradnl" sz="1600" dirty="0">
              <a:latin typeface="Century Gothic"/>
              <a:cs typeface="Century Gothic"/>
            </a:endParaRPr>
          </a:p>
          <a:p>
            <a:pPr algn="l"/>
            <a:r>
              <a:rPr lang="es-ES_tradnl" sz="1600" dirty="0">
                <a:latin typeface="Century Gothic"/>
                <a:cs typeface="Century Gothic"/>
              </a:rPr>
              <a:t>Nuestros principales compromisos son la innovación, la dedicación, el trabajo en equipo, la responsabilidad, el día a día y la pasión que le dedicamos a los proyectos de nuestros clientes</a:t>
            </a:r>
            <a:r>
              <a:rPr lang="es-ES_tradnl" sz="1600" dirty="0" smtClean="0">
                <a:latin typeface="Century Gothic"/>
                <a:cs typeface="Century Gothic"/>
              </a:rPr>
              <a:t>.</a:t>
            </a:r>
          </a:p>
          <a:p>
            <a:pPr algn="l"/>
            <a:endParaRPr lang="es-ES_tradnl" sz="1600" dirty="0">
              <a:latin typeface="Century Gothic"/>
              <a:cs typeface="Century Gothic"/>
            </a:endParaRPr>
          </a:p>
          <a:p>
            <a:pPr algn="l"/>
            <a:r>
              <a:rPr lang="es-ES_tradnl" sz="1600" dirty="0">
                <a:latin typeface="Century Gothic"/>
                <a:cs typeface="Century Gothic"/>
              </a:rPr>
              <a:t>Entendemos la necesidad de tener presencia en redes sociales, así como también la situación actual, y es por eso que nuestros paquetes incluyen soluciones de marketing online a un precio muy competitivo.</a:t>
            </a:r>
          </a:p>
          <a:p>
            <a:pPr algn="just"/>
            <a:endParaRPr lang="es-ES_tradnl" sz="1600" dirty="0" smtClean="0">
              <a:solidFill>
                <a:srgbClr val="7F7F7F"/>
              </a:solidFill>
              <a:latin typeface="Museo 300"/>
              <a:cs typeface="Museo 30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787" y="2069199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318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Servicios</a:t>
            </a:r>
            <a:endParaRPr lang="es-ES_tradnl" dirty="0"/>
          </a:p>
        </p:txBody>
      </p:sp>
      <p:sp>
        <p:nvSpPr>
          <p:cNvPr id="7" name="Oval 6"/>
          <p:cNvSpPr/>
          <p:nvPr/>
        </p:nvSpPr>
        <p:spPr>
          <a:xfrm>
            <a:off x="6135468" y="1269898"/>
            <a:ext cx="1959044" cy="1959044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Publicidad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Online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66382" y="3207034"/>
            <a:ext cx="2389134" cy="2389134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bg2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Servicios</a:t>
            </a:r>
            <a:endParaRPr lang="en-US" sz="24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96329" y="2776560"/>
            <a:ext cx="603722" cy="430474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17508" y="880285"/>
            <a:ext cx="2554741" cy="2554741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Community Management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92004" y="3077892"/>
            <a:ext cx="560490" cy="357134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15387" y="2485123"/>
            <a:ext cx="0" cy="582874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021578" y="1011408"/>
            <a:ext cx="1387618" cy="1387618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Diseño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96329" y="5938252"/>
            <a:ext cx="2196880" cy="2095803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Campañas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de bloggers &amp; influencers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6920" y="5681296"/>
            <a:ext cx="2105084" cy="2105084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Creatividad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6255" y="3447776"/>
            <a:ext cx="2527049" cy="2527049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Diseño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programaci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ón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y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gestión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de webs y blogs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949553" y="4607811"/>
            <a:ext cx="573872" cy="1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66382" y="6185927"/>
            <a:ext cx="1856702" cy="1848128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Estrategia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Online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1076" y="3639727"/>
            <a:ext cx="1936167" cy="1936167"/>
          </a:xfrm>
          <a:prstGeom prst="ellipse">
            <a:avLst/>
          </a:prstGeom>
          <a:solidFill>
            <a:srgbClr val="000000"/>
          </a:solidFill>
          <a:ln w="1905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Concursos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online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948948" y="5292567"/>
            <a:ext cx="560490" cy="566653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15387" y="5575817"/>
            <a:ext cx="0" cy="532354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67161" y="5400186"/>
            <a:ext cx="573872" cy="574639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68900" y="4465306"/>
            <a:ext cx="703349" cy="1"/>
          </a:xfrm>
          <a:prstGeom prst="straightConnector1">
            <a:avLst/>
          </a:prstGeom>
          <a:ln w="76200" cmpd="sng">
            <a:solidFill>
              <a:srgbClr val="DEDED7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00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4613"/>
            <a:ext cx="5322205" cy="1470025"/>
          </a:xfrm>
        </p:spPr>
        <p:txBody>
          <a:bodyPr/>
          <a:lstStyle/>
          <a:p>
            <a:pPr algn="l"/>
            <a:r>
              <a:rPr lang="es-ES_tradnl" dirty="0" smtClean="0"/>
              <a:t>Propuesta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15041"/>
            <a:ext cx="7086600" cy="1752600"/>
          </a:xfrm>
        </p:spPr>
        <p:txBody>
          <a:bodyPr/>
          <a:lstStyle/>
          <a:p>
            <a:pPr algn="l"/>
            <a:r>
              <a:rPr lang="es-ES_tradnl" dirty="0" smtClean="0"/>
              <a:t>Objetivos</a:t>
            </a:r>
            <a:r>
              <a:rPr lang="es-ES_tradnl" dirty="0"/>
              <a:t> </a:t>
            </a:r>
            <a:r>
              <a:rPr lang="es-ES_tradnl" dirty="0" smtClean="0"/>
              <a:t>y estrategias</a:t>
            </a:r>
            <a:endParaRPr lang="es-ES_tradnl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08005" y="1454016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309397" y="3017837"/>
            <a:ext cx="3092939" cy="1470025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28700" dirty="0" smtClean="0"/>
              <a:t>2</a:t>
            </a:r>
            <a:endParaRPr lang="es-ES_tradnl" sz="28700" dirty="0"/>
          </a:p>
        </p:txBody>
      </p:sp>
    </p:spTree>
    <p:extLst>
      <p:ext uri="{BB962C8B-B14F-4D97-AF65-F5344CB8AC3E}">
        <p14:creationId xmlns:p14="http://schemas.microsoft.com/office/powerpoint/2010/main" val="50072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Objetivos</a:t>
            </a:r>
            <a:endParaRPr lang="es-ES_tradnl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785" y="3260843"/>
            <a:ext cx="2463801" cy="1011616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2400" dirty="0" err="1" smtClean="0"/>
              <a:t>Branding</a:t>
            </a:r>
            <a:endParaRPr lang="es-ES_tradnl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825" y="3863507"/>
            <a:ext cx="2463801" cy="4081339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endParaRPr lang="es-ES_tradnl" sz="1400" dirty="0">
              <a:latin typeface="Museo 300"/>
              <a:cs typeface="Museo 30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22651" y="3260843"/>
            <a:ext cx="2463801" cy="1002773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s-ES_tradnl" sz="2400" dirty="0" smtClean="0"/>
              <a:t>Aumentar comunidad online </a:t>
            </a:r>
            <a:endParaRPr lang="es-ES_tradnl" sz="24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355950" y="3260843"/>
            <a:ext cx="2463801" cy="1011616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en-US" sz="2400" dirty="0" smtClean="0"/>
              <a:t>V</a:t>
            </a:r>
            <a:r>
              <a:rPr lang="es-ES_tradnl" sz="2400" dirty="0" err="1" smtClean="0"/>
              <a:t>ender</a:t>
            </a:r>
            <a:r>
              <a:rPr lang="es-ES_tradnl" sz="2400" dirty="0" smtClean="0"/>
              <a:t> a trav</a:t>
            </a:r>
            <a:r>
              <a:rPr lang="es-ES_tradnl" sz="2400" dirty="0" smtClean="0"/>
              <a:t>és RRSS</a:t>
            </a:r>
            <a:endParaRPr lang="es-ES_tradnl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64610" y="3260843"/>
            <a:ext cx="2972563" cy="3303896"/>
            <a:chOff x="3164610" y="2851891"/>
            <a:chExt cx="2972563" cy="509295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164610" y="2851892"/>
              <a:ext cx="0" cy="50929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37173" y="2851891"/>
              <a:ext cx="0" cy="50929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457200" y="4265087"/>
            <a:ext cx="2463801" cy="2299652"/>
          </a:xfrm>
          <a:prstGeom prst="rect">
            <a:avLst/>
          </a:prstGeom>
        </p:spPr>
        <p:txBody>
          <a:bodyPr vert="horz" lIns="91431" tIns="45716" rIns="91431" bIns="45716" rtlCol="0" anchor="t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cs-CZ" sz="1600" dirty="0" smtClean="0">
                <a:latin typeface="Century Gothic"/>
                <a:cs typeface="Century Gothic"/>
              </a:rPr>
              <a:t>Dar a </a:t>
            </a:r>
            <a:r>
              <a:rPr lang="cs-CZ" sz="1600" dirty="0" err="1" smtClean="0">
                <a:latin typeface="Century Gothic"/>
                <a:cs typeface="Century Gothic"/>
              </a:rPr>
              <a:t>conocer</a:t>
            </a:r>
            <a:r>
              <a:rPr lang="cs-CZ" sz="1600" dirty="0" smtClean="0">
                <a:latin typeface="Century Gothic"/>
                <a:cs typeface="Century Gothic"/>
              </a:rPr>
              <a:t> a la </a:t>
            </a:r>
            <a:r>
              <a:rPr lang="cs-CZ" sz="1600" dirty="0" err="1" smtClean="0">
                <a:latin typeface="Century Gothic"/>
                <a:cs typeface="Century Gothic"/>
              </a:rPr>
              <a:t>marca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mendiante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todas</a:t>
            </a:r>
            <a:r>
              <a:rPr lang="cs-CZ" sz="1600" dirty="0" smtClean="0">
                <a:latin typeface="Century Gothic"/>
                <a:cs typeface="Century Gothic"/>
              </a:rPr>
              <a:t> las </a:t>
            </a:r>
            <a:r>
              <a:rPr lang="cs-CZ" sz="1600" dirty="0" err="1" smtClean="0">
                <a:latin typeface="Century Gothic"/>
                <a:cs typeface="Century Gothic"/>
              </a:rPr>
              <a:t>acciones</a:t>
            </a:r>
            <a:r>
              <a:rPr lang="cs-CZ" sz="1600" dirty="0" smtClean="0">
                <a:latin typeface="Century Gothic"/>
                <a:cs typeface="Century Gothic"/>
              </a:rPr>
              <a:t> online </a:t>
            </a:r>
            <a:r>
              <a:rPr lang="cs-CZ" sz="1600" dirty="0" err="1" smtClean="0">
                <a:latin typeface="Century Gothic"/>
                <a:cs typeface="Century Gothic"/>
              </a:rPr>
              <a:t>y</a:t>
            </a:r>
            <a:r>
              <a:rPr lang="cs-CZ" sz="1600" dirty="0" smtClean="0">
                <a:latin typeface="Century Gothic"/>
                <a:cs typeface="Century Gothic"/>
              </a:rPr>
              <a:t> la </a:t>
            </a:r>
            <a:r>
              <a:rPr lang="cs-CZ" sz="1600" dirty="0" err="1" smtClean="0">
                <a:latin typeface="Century Gothic"/>
                <a:cs typeface="Century Gothic"/>
              </a:rPr>
              <a:t>planificaci</a:t>
            </a:r>
            <a:r>
              <a:rPr lang="cs-CZ" sz="1600" dirty="0" err="1" smtClean="0">
                <a:latin typeface="Century Gothic"/>
                <a:cs typeface="Century Gothic"/>
              </a:rPr>
              <a:t>ón</a:t>
            </a:r>
            <a:r>
              <a:rPr lang="cs-CZ" sz="1600" dirty="0" smtClean="0">
                <a:latin typeface="Century Gothic"/>
                <a:cs typeface="Century Gothic"/>
              </a:rPr>
              <a:t> de </a:t>
            </a:r>
            <a:r>
              <a:rPr lang="cs-CZ" sz="1600" dirty="0" err="1" smtClean="0">
                <a:latin typeface="Century Gothic"/>
                <a:cs typeface="Century Gothic"/>
              </a:rPr>
              <a:t>publicidad</a:t>
            </a:r>
            <a:r>
              <a:rPr lang="cs-CZ" sz="1600" dirty="0" smtClean="0">
                <a:latin typeface="Century Gothic"/>
                <a:cs typeface="Century Gothic"/>
              </a:rPr>
              <a:t> en </a:t>
            </a:r>
            <a:r>
              <a:rPr lang="cs-CZ" sz="1600" dirty="0" err="1" smtClean="0">
                <a:latin typeface="Century Gothic"/>
                <a:cs typeface="Century Gothic"/>
              </a:rPr>
              <a:t>redes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sociales</a:t>
            </a:r>
            <a:r>
              <a:rPr lang="cs-CZ" sz="1600" dirty="0" smtClean="0">
                <a:latin typeface="Century Gothic"/>
                <a:cs typeface="Century Gothic"/>
              </a:rPr>
              <a:t>.</a:t>
            </a:r>
            <a:endParaRPr lang="es-ES_tradnl" sz="1600" dirty="0" smtClean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6" y="2130136"/>
            <a:ext cx="1263732" cy="113070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422651" y="4263617"/>
            <a:ext cx="2463801" cy="2301122"/>
          </a:xfrm>
          <a:prstGeom prst="rect">
            <a:avLst/>
          </a:prstGeom>
        </p:spPr>
        <p:txBody>
          <a:bodyPr vert="horz" lIns="91431" tIns="45716" rIns="91431" bIns="45716" rtlCol="0" anchor="t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cs-CZ" sz="1600" dirty="0" err="1" smtClean="0">
                <a:latin typeface="Century Gothic"/>
                <a:cs typeface="Century Gothic"/>
              </a:rPr>
              <a:t>Ofrecer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contenido</a:t>
            </a:r>
            <a:r>
              <a:rPr lang="cs-CZ" sz="1600" dirty="0" smtClean="0">
                <a:latin typeface="Century Gothic"/>
                <a:cs typeface="Century Gothic"/>
              </a:rPr>
              <a:t> de </a:t>
            </a:r>
            <a:r>
              <a:rPr lang="cs-CZ" sz="1600" dirty="0" err="1" smtClean="0">
                <a:latin typeface="Century Gothic"/>
                <a:cs typeface="Century Gothic"/>
              </a:rPr>
              <a:t>inte</a:t>
            </a:r>
            <a:r>
              <a:rPr lang="cs-CZ" sz="1600" dirty="0" err="1" smtClean="0">
                <a:latin typeface="Century Gothic"/>
                <a:cs typeface="Century Gothic"/>
              </a:rPr>
              <a:t>rés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y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valor</a:t>
            </a:r>
            <a:r>
              <a:rPr lang="cs-CZ" sz="1600" dirty="0" smtClean="0">
                <a:latin typeface="Century Gothic"/>
                <a:cs typeface="Century Gothic"/>
              </a:rPr>
              <a:t> para </a:t>
            </a:r>
            <a:r>
              <a:rPr lang="cs-CZ" sz="1600" dirty="0" err="1" smtClean="0">
                <a:latin typeface="Century Gothic"/>
                <a:cs typeface="Century Gothic"/>
              </a:rPr>
              <a:t>aumentar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comunidad</a:t>
            </a:r>
            <a:r>
              <a:rPr lang="cs-CZ" sz="1600" dirty="0" smtClean="0">
                <a:latin typeface="Century Gothic"/>
                <a:cs typeface="Century Gothic"/>
              </a:rPr>
              <a:t> de </a:t>
            </a:r>
            <a:r>
              <a:rPr lang="cs-CZ" sz="1600" dirty="0" err="1" smtClean="0">
                <a:latin typeface="Century Gothic"/>
                <a:cs typeface="Century Gothic"/>
              </a:rPr>
              <a:t>seguidores</a:t>
            </a:r>
            <a:r>
              <a:rPr lang="cs-CZ" sz="1600" dirty="0" smtClean="0">
                <a:latin typeface="Century Gothic"/>
                <a:cs typeface="Century Gothic"/>
              </a:rPr>
              <a:t> en </a:t>
            </a:r>
            <a:r>
              <a:rPr lang="cs-CZ" sz="1600" dirty="0" err="1" smtClean="0">
                <a:latin typeface="Century Gothic"/>
                <a:cs typeface="Century Gothic"/>
              </a:rPr>
              <a:t>redes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sociales</a:t>
            </a:r>
            <a:r>
              <a:rPr lang="cs-CZ" sz="1600" dirty="0" smtClean="0">
                <a:latin typeface="Century Gothic"/>
                <a:cs typeface="Century Gothic"/>
              </a:rPr>
              <a:t>.</a:t>
            </a:r>
            <a:endParaRPr lang="es-ES_tradnl" sz="1600" dirty="0" smtClean="0">
              <a:latin typeface="Century Gothic"/>
              <a:cs typeface="Century 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55950" y="4263617"/>
            <a:ext cx="2463801" cy="2301122"/>
          </a:xfrm>
          <a:prstGeom prst="rect">
            <a:avLst/>
          </a:prstGeom>
        </p:spPr>
        <p:txBody>
          <a:bodyPr vert="horz" lIns="91431" tIns="45716" rIns="91431" bIns="45716" rtlCol="0" anchor="t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r>
              <a:rPr lang="cs-CZ" sz="1600" dirty="0" err="1" smtClean="0">
                <a:latin typeface="Century Gothic"/>
                <a:cs typeface="Century Gothic"/>
              </a:rPr>
              <a:t>Promocionar</a:t>
            </a:r>
            <a:r>
              <a:rPr lang="cs-CZ" sz="1600" dirty="0" smtClean="0">
                <a:latin typeface="Century Gothic"/>
                <a:cs typeface="Century Gothic"/>
              </a:rPr>
              <a:t> los </a:t>
            </a:r>
            <a:r>
              <a:rPr lang="cs-CZ" sz="1600" dirty="0" err="1" smtClean="0">
                <a:latin typeface="Century Gothic"/>
                <a:cs typeface="Century Gothic"/>
              </a:rPr>
              <a:t>productos</a:t>
            </a:r>
            <a:r>
              <a:rPr lang="cs-CZ" sz="1600" dirty="0" smtClean="0">
                <a:latin typeface="Century Gothic"/>
                <a:cs typeface="Century Gothic"/>
              </a:rPr>
              <a:t> o </a:t>
            </a:r>
            <a:r>
              <a:rPr lang="cs-CZ" sz="1600" dirty="0" err="1" smtClean="0">
                <a:latin typeface="Century Gothic"/>
                <a:cs typeface="Century Gothic"/>
              </a:rPr>
              <a:t>servicios</a:t>
            </a:r>
            <a:r>
              <a:rPr lang="cs-CZ" sz="1600" dirty="0" smtClean="0">
                <a:latin typeface="Century Gothic"/>
                <a:cs typeface="Century Gothic"/>
              </a:rPr>
              <a:t> de la </a:t>
            </a:r>
            <a:r>
              <a:rPr lang="cs-CZ" sz="1600" dirty="0" err="1" smtClean="0">
                <a:latin typeface="Century Gothic"/>
                <a:cs typeface="Century Gothic"/>
              </a:rPr>
              <a:t>marca</a:t>
            </a:r>
            <a:r>
              <a:rPr lang="cs-CZ" sz="1600" dirty="0" smtClean="0">
                <a:latin typeface="Century Gothic"/>
                <a:cs typeface="Century Gothic"/>
              </a:rPr>
              <a:t> para </a:t>
            </a:r>
            <a:r>
              <a:rPr lang="cs-CZ" sz="1600" dirty="0" err="1" smtClean="0">
                <a:latin typeface="Century Gothic"/>
                <a:cs typeface="Century Gothic"/>
              </a:rPr>
              <a:t>convertir</a:t>
            </a:r>
            <a:r>
              <a:rPr lang="cs-CZ" sz="1600" dirty="0" smtClean="0">
                <a:latin typeface="Century Gothic"/>
                <a:cs typeface="Century Gothic"/>
              </a:rPr>
              <a:t> </a:t>
            </a:r>
            <a:r>
              <a:rPr lang="cs-CZ" sz="1600" dirty="0" err="1" smtClean="0">
                <a:latin typeface="Century Gothic"/>
                <a:cs typeface="Century Gothic"/>
              </a:rPr>
              <a:t>fans</a:t>
            </a:r>
            <a:r>
              <a:rPr lang="cs-CZ" sz="1600" dirty="0" smtClean="0">
                <a:latin typeface="Century Gothic"/>
                <a:cs typeface="Century Gothic"/>
              </a:rPr>
              <a:t> en </a:t>
            </a:r>
            <a:r>
              <a:rPr lang="cs-CZ" sz="1600" dirty="0" err="1" smtClean="0">
                <a:latin typeface="Century Gothic"/>
                <a:cs typeface="Century Gothic"/>
              </a:rPr>
              <a:t>clientes</a:t>
            </a:r>
            <a:endParaRPr lang="es-ES_tradnl" sz="1600" dirty="0" smtClean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59" y="2130136"/>
            <a:ext cx="2015607" cy="1130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210" y="2130136"/>
            <a:ext cx="1304662" cy="11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484596" y="3110089"/>
            <a:ext cx="2492021" cy="2514600"/>
          </a:xfrm>
          <a:prstGeom prst="wedgeRoundRectCallout">
            <a:avLst>
              <a:gd name="adj1" fmla="val -38160"/>
              <a:gd name="adj2" fmla="val 64520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Estrategia - </a:t>
            </a:r>
            <a:r>
              <a:rPr lang="es-ES_tradnl" dirty="0" err="1" smtClean="0"/>
              <a:t>Branding</a:t>
            </a:r>
            <a:endParaRPr lang="es-ES_trad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5787" y="2069199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91221" y="2717275"/>
            <a:ext cx="5022558" cy="3371054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1600" dirty="0" smtClean="0">
                <a:latin typeface="Century Gothic"/>
                <a:cs typeface="Century Gothic"/>
              </a:rPr>
              <a:t>Para conseguir aumentar el </a:t>
            </a:r>
            <a:r>
              <a:rPr lang="es-ES_tradnl" sz="1600" dirty="0" err="1" smtClean="0">
                <a:latin typeface="Century Gothic"/>
                <a:cs typeface="Century Gothic"/>
              </a:rPr>
              <a:t>branding</a:t>
            </a:r>
            <a:r>
              <a:rPr lang="es-ES_tradnl" sz="1600" dirty="0" smtClean="0">
                <a:latin typeface="Century Gothic"/>
                <a:cs typeface="Century Gothic"/>
              </a:rPr>
              <a:t> de una marca puedes emplear distintas estrategias:</a:t>
            </a:r>
          </a:p>
          <a:p>
            <a:pPr algn="l"/>
            <a:endParaRPr lang="es-ES_tradnl" sz="16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Crear un evento invitando a personas claves y fans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Realizar acciones con </a:t>
            </a:r>
            <a:r>
              <a:rPr lang="es-ES_tradnl" sz="16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bloggers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 e </a:t>
            </a:r>
            <a:r>
              <a:rPr lang="es-ES_tradnl" sz="16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influencers</a:t>
            </a:r>
            <a:endParaRPr lang="es-ES_tradnl" sz="16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Museo 300"/>
                <a:cs typeface="Museo 300"/>
              </a:rPr>
              <a:t>Planificando una campaña en Facebook, </a:t>
            </a:r>
            <a:r>
              <a:rPr lang="es-ES_tradnl" sz="1600" dirty="0" err="1" smtClean="0">
                <a:solidFill>
                  <a:srgbClr val="7F7F7F"/>
                </a:solidFill>
                <a:latin typeface="Museo 300"/>
                <a:cs typeface="Museo 300"/>
              </a:rPr>
              <a:t>Twitter</a:t>
            </a:r>
            <a:r>
              <a:rPr lang="es-ES_tradnl" sz="1600" dirty="0" smtClean="0">
                <a:solidFill>
                  <a:srgbClr val="7F7F7F"/>
                </a:solidFill>
                <a:latin typeface="Museo 300"/>
                <a:cs typeface="Museo 300"/>
              </a:rPr>
              <a:t> y Google </a:t>
            </a:r>
            <a:r>
              <a:rPr lang="es-ES_tradnl" sz="1600" dirty="0" err="1" smtClean="0">
                <a:solidFill>
                  <a:srgbClr val="7F7F7F"/>
                </a:solidFill>
                <a:latin typeface="Museo 300"/>
                <a:cs typeface="Museo 300"/>
              </a:rPr>
              <a:t>Adwords</a:t>
            </a:r>
            <a:endParaRPr lang="es-ES_tradnl" sz="1600" dirty="0" smtClean="0">
              <a:solidFill>
                <a:srgbClr val="7F7F7F"/>
              </a:solidFill>
              <a:latin typeface="Museo 300"/>
              <a:cs typeface="Museo 300"/>
            </a:endParaRP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Museo 300"/>
                <a:cs typeface="Museo 300"/>
              </a:rPr>
              <a:t>Creando una campaña realmente impactante que se convierta en viral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10" y="3707447"/>
            <a:ext cx="1413393" cy="12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6194779" y="2971800"/>
            <a:ext cx="2492021" cy="2514600"/>
          </a:xfrm>
          <a:prstGeom prst="wedgeRoundRectCallout">
            <a:avLst>
              <a:gd name="adj1" fmla="val -38160"/>
              <a:gd name="adj2" fmla="val 64520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Estrategia </a:t>
            </a:r>
            <a:r>
              <a:rPr lang="en-US" dirty="0" smtClean="0"/>
              <a:t>–</a:t>
            </a:r>
            <a:r>
              <a:rPr lang="es-ES_tradnl" dirty="0" smtClean="0"/>
              <a:t> Aumento seguidores</a:t>
            </a:r>
            <a:endParaRPr lang="es-ES_trad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5787" y="2069199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91220" y="2373999"/>
            <a:ext cx="5101580" cy="3371054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1600" dirty="0" smtClean="0">
                <a:latin typeface="Century Gothic"/>
                <a:cs typeface="Century Gothic"/>
              </a:rPr>
              <a:t>Si quieres aumentar seguidores puedes emplear distintas estrategias</a:t>
            </a:r>
          </a:p>
          <a:p>
            <a:pPr algn="l"/>
            <a:endParaRPr lang="es-ES_tradnl" sz="16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Trueque 2.0, ofrece algo a cambio de acciones sociales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Inbound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 Marketing, crea un blog con contenido de calidad y original exclusivo para fans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Crea una campaña en </a:t>
            </a:r>
            <a:r>
              <a:rPr lang="es-ES_tradnl" sz="16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Twitter</a:t>
            </a:r>
            <a:r>
              <a:rPr lang="es-ES_tradnl" sz="160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y Facebook para aumento de comunidades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Crear un concurso o sorteo en redes sociales. (App: </a:t>
            </a:r>
            <a:r>
              <a:rPr lang="es-ES_tradnl" sz="1600" dirty="0" err="1" smtClean="0">
                <a:solidFill>
                  <a:srgbClr val="7F7F7F"/>
                </a:solidFill>
                <a:latin typeface="Century Gothic"/>
                <a:cs typeface="Century Gothic"/>
                <a:hlinkClick r:id="rId2"/>
              </a:rPr>
              <a:t>bloonder.com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)</a:t>
            </a:r>
            <a:endParaRPr lang="es-ES_tradnl" sz="1600" dirty="0" smtClean="0">
              <a:solidFill>
                <a:srgbClr val="7F7F7F"/>
              </a:solidFill>
              <a:latin typeface="Museo 300"/>
              <a:cs typeface="Museo 3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3225800"/>
            <a:ext cx="1816100" cy="17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6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Estrategia </a:t>
            </a:r>
            <a:r>
              <a:rPr lang="en-US" dirty="0" smtClean="0"/>
              <a:t>–</a:t>
            </a:r>
            <a:r>
              <a:rPr lang="es-ES_tradnl" dirty="0" smtClean="0"/>
              <a:t> Vender en RRSS</a:t>
            </a:r>
            <a:endParaRPr lang="es-ES_trad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5787" y="2069199"/>
            <a:ext cx="0" cy="50929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91221" y="2344125"/>
            <a:ext cx="5279379" cy="3371054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olveticaRg-Regular"/>
                <a:ea typeface="+mj-ea"/>
                <a:cs typeface="CoolveticaRg-Regular"/>
              </a:defRPr>
            </a:lvl1pPr>
          </a:lstStyle>
          <a:p>
            <a:pPr algn="l"/>
            <a:r>
              <a:rPr lang="es-ES_tradnl" sz="1600" dirty="0" smtClean="0">
                <a:latin typeface="Century Gothic"/>
                <a:cs typeface="Century Gothic"/>
              </a:rPr>
              <a:t>Si quieres vender en RRSS puedes emplear distintas estrategias</a:t>
            </a:r>
          </a:p>
          <a:p>
            <a:pPr algn="l"/>
            <a:endParaRPr lang="es-ES_tradnl" sz="16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Ofrecer descuentos exclusivos para fans de la marca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Instalaci</a:t>
            </a: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ón de una tienda online en una pestaña en Facebook</a:t>
            </a:r>
          </a:p>
          <a:p>
            <a:pPr marL="285750" indent="-285750" algn="l">
              <a:buFont typeface="Arial"/>
              <a:buChar char="•"/>
            </a:pPr>
            <a:r>
              <a:rPr lang="es-ES_tradnl" sz="1600" dirty="0" smtClean="0">
                <a:solidFill>
                  <a:srgbClr val="7F7F7F"/>
                </a:solidFill>
                <a:latin typeface="Century Gothic"/>
                <a:cs typeface="Century Gothic"/>
              </a:rPr>
              <a:t>Publicar ofertas y promociones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94779" y="2667000"/>
            <a:ext cx="2492021" cy="2514600"/>
          </a:xfrm>
          <a:prstGeom prst="wedgeRoundRectCallout">
            <a:avLst>
              <a:gd name="adj1" fmla="val -38160"/>
              <a:gd name="adj2" fmla="val 64520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200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7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522</Words>
  <Application>Microsoft Macintosh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Plantilla para propuestas de redes sociales</vt:lpstr>
      <vt:lpstr>Nombre freelancer o agencia</vt:lpstr>
      <vt:lpstr>Qué hacemos</vt:lpstr>
      <vt:lpstr>Servicios</vt:lpstr>
      <vt:lpstr>Propuesta</vt:lpstr>
      <vt:lpstr>Objetivos</vt:lpstr>
      <vt:lpstr>Estrategia - Branding</vt:lpstr>
      <vt:lpstr>Estrategia – Aumento seguidores</vt:lpstr>
      <vt:lpstr>Estrategia – Vender en RRSS</vt:lpstr>
      <vt:lpstr>Estimación de resultados</vt:lpstr>
      <vt:lpstr>Gestión</vt:lpstr>
      <vt:lpstr>Gestión de la marca mensual</vt:lpstr>
      <vt:lpstr>Presupuesto</vt:lpstr>
      <vt:lpstr>Presupuesto</vt:lpstr>
      <vt:lpstr>GRACIAS</vt:lpstr>
      <vt:lpstr>Contacto</vt:lpstr>
    </vt:vector>
  </TitlesOfParts>
  <Company>Concursosalacarta.com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 Núñez</dc:creator>
  <cp:lastModifiedBy>Vilma Núñez</cp:lastModifiedBy>
  <cp:revision>64</cp:revision>
  <dcterms:created xsi:type="dcterms:W3CDTF">2013-03-16T15:12:36Z</dcterms:created>
  <dcterms:modified xsi:type="dcterms:W3CDTF">2013-06-24T17:58:48Z</dcterms:modified>
</cp:coreProperties>
</file>