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media/audio3.wav" ContentType="audio/x-wav"/>
  <Override PartName="/ppt/media/audio4.wav" ContentType="audio/x-wav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</p:sldIdLst>
  <p:sldSz cx="9144000" cy="6858000" type="screen4x3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7.xml"/><Relationship Id="rId2" Type="http://schemas.openxmlformats.org/officeDocument/2006/relationships/slide" Target="../slides/slide4.xml"/><Relationship Id="rId1" Type="http://schemas.openxmlformats.org/officeDocument/2006/relationships/slide" Target="../slides/slide3.xml"/><Relationship Id="rId5" Type="http://schemas.openxmlformats.org/officeDocument/2006/relationships/slide" Target="../slides/slide9.xml"/><Relationship Id="rId4" Type="http://schemas.openxmlformats.org/officeDocument/2006/relationships/slide" Target="../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62CE1A9-53BF-439A-AE8E-496A882614CF}" type="doc">
      <dgm:prSet loTypeId="urn:microsoft.com/office/officeart/2005/8/layout/vList3" loCatId="list" qsTypeId="urn:microsoft.com/office/officeart/2005/8/quickstyle/simple5" qsCatId="simple" csTypeId="urn:microsoft.com/office/officeart/2005/8/colors/colorful1" csCatId="colorful" phldr="1"/>
      <dgm:spPr/>
    </dgm:pt>
    <dgm:pt modelId="{E4189A79-59B0-4238-934E-0B8174562867}">
      <dgm:prSet phldrT="[Texto]"/>
      <dgm:spPr/>
      <dgm:t>
        <a:bodyPr/>
        <a:lstStyle/>
        <a:p>
          <a:r>
            <a:rPr lang="es-PE" dirty="0" smtClean="0">
              <a:hlinkClick xmlns:r="http://schemas.openxmlformats.org/officeDocument/2006/relationships" r:id="rId1" action="ppaction://hlinksldjump"/>
            </a:rPr>
            <a:t>Qué es </a:t>
          </a:r>
          <a:r>
            <a:rPr lang="es-PE" dirty="0" smtClean="0">
              <a:hlinkClick xmlns:r="http://schemas.openxmlformats.org/officeDocument/2006/relationships" r:id="rId1" action="ppaction://hlinksldjump"/>
            </a:rPr>
            <a:t>GEYESA</a:t>
          </a:r>
          <a:endParaRPr lang="es-PE" dirty="0"/>
        </a:p>
      </dgm:t>
    </dgm:pt>
    <dgm:pt modelId="{13C02E63-12D1-4179-A09C-4CA2E9F0F11C}" type="parTrans" cxnId="{0E0CD6F8-77E7-4940-8CEE-8B5031EB4BB1}">
      <dgm:prSet/>
      <dgm:spPr/>
      <dgm:t>
        <a:bodyPr/>
        <a:lstStyle/>
        <a:p>
          <a:endParaRPr lang="es-PE"/>
        </a:p>
      </dgm:t>
    </dgm:pt>
    <dgm:pt modelId="{28EEA0CE-CF44-4AD3-95C6-ADF43F6FD2A1}" type="sibTrans" cxnId="{0E0CD6F8-77E7-4940-8CEE-8B5031EB4BB1}">
      <dgm:prSet/>
      <dgm:spPr/>
      <dgm:t>
        <a:bodyPr/>
        <a:lstStyle/>
        <a:p>
          <a:endParaRPr lang="es-PE"/>
        </a:p>
      </dgm:t>
    </dgm:pt>
    <dgm:pt modelId="{0B7D0020-E361-48C1-9DBA-34EC09409170}">
      <dgm:prSet phldrT="[Texto]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PE" dirty="0" smtClean="0">
              <a:hlinkClick xmlns:r="http://schemas.openxmlformats.org/officeDocument/2006/relationships" r:id="rId2" action="ppaction://hlinksldjump"/>
            </a:rPr>
            <a:t>Servicios</a:t>
          </a:r>
          <a:endParaRPr lang="es-PE" dirty="0"/>
        </a:p>
      </dgm:t>
    </dgm:pt>
    <dgm:pt modelId="{EEB9B774-F75D-4F45-A47B-2A879A8D5AE4}" type="parTrans" cxnId="{952BEA64-BD20-454D-9C12-3BD5A30A8141}">
      <dgm:prSet/>
      <dgm:spPr/>
      <dgm:t>
        <a:bodyPr/>
        <a:lstStyle/>
        <a:p>
          <a:endParaRPr lang="es-PE"/>
        </a:p>
      </dgm:t>
    </dgm:pt>
    <dgm:pt modelId="{8D40D6A4-CDAD-4AA6-BAF3-B7BCE99E1861}" type="sibTrans" cxnId="{952BEA64-BD20-454D-9C12-3BD5A30A8141}">
      <dgm:prSet/>
      <dgm:spPr/>
      <dgm:t>
        <a:bodyPr/>
        <a:lstStyle/>
        <a:p>
          <a:endParaRPr lang="es-PE"/>
        </a:p>
      </dgm:t>
    </dgm:pt>
    <dgm:pt modelId="{50A85E49-6FA6-4454-9806-2A5B5157E94D}">
      <dgm:prSet phldrT="[Texto]"/>
      <dgm:spPr/>
      <dgm:t>
        <a:bodyPr/>
        <a:lstStyle/>
        <a:p>
          <a:r>
            <a:rPr lang="es-PE" dirty="0" smtClean="0">
              <a:hlinkClick xmlns:r="http://schemas.openxmlformats.org/officeDocument/2006/relationships" r:id="rId3" action="ppaction://hlinksldjump"/>
            </a:rPr>
            <a:t>Misión</a:t>
          </a:r>
          <a:endParaRPr lang="es-PE" dirty="0"/>
        </a:p>
      </dgm:t>
    </dgm:pt>
    <dgm:pt modelId="{A1A7AD50-39F1-41AE-B775-43581C5CB849}" type="parTrans" cxnId="{C93CA76A-5643-4531-90AC-7E1E1A6BB053}">
      <dgm:prSet/>
      <dgm:spPr/>
      <dgm:t>
        <a:bodyPr/>
        <a:lstStyle/>
        <a:p>
          <a:endParaRPr lang="es-PE"/>
        </a:p>
      </dgm:t>
    </dgm:pt>
    <dgm:pt modelId="{A427ED17-5212-4F34-A7CD-F083FD2F78CB}" type="sibTrans" cxnId="{C93CA76A-5643-4531-90AC-7E1E1A6BB053}">
      <dgm:prSet/>
      <dgm:spPr/>
      <dgm:t>
        <a:bodyPr/>
        <a:lstStyle/>
        <a:p>
          <a:endParaRPr lang="es-PE"/>
        </a:p>
      </dgm:t>
    </dgm:pt>
    <dgm:pt modelId="{F5AA710D-07CB-40E2-B52E-A37A20A59E74}">
      <dgm:prSet phldrT="[Texto]"/>
      <dgm:spPr/>
      <dgm:t>
        <a:bodyPr/>
        <a:lstStyle/>
        <a:p>
          <a:r>
            <a:rPr lang="es-PE" dirty="0" smtClean="0">
              <a:hlinkClick xmlns:r="http://schemas.openxmlformats.org/officeDocument/2006/relationships" r:id="rId4" action="ppaction://hlinksldjump"/>
            </a:rPr>
            <a:t>Visión</a:t>
          </a:r>
          <a:endParaRPr lang="es-PE" dirty="0"/>
        </a:p>
      </dgm:t>
    </dgm:pt>
    <dgm:pt modelId="{39FCF1E0-9E81-4939-8987-891A20C67EF9}" type="parTrans" cxnId="{A2FAA80B-1BF4-45B8-89F1-C217F1E4CD58}">
      <dgm:prSet/>
      <dgm:spPr/>
      <dgm:t>
        <a:bodyPr/>
        <a:lstStyle/>
        <a:p>
          <a:endParaRPr lang="es-PE"/>
        </a:p>
      </dgm:t>
    </dgm:pt>
    <dgm:pt modelId="{73AD920D-1802-4749-8104-479465CD544E}" type="sibTrans" cxnId="{A2FAA80B-1BF4-45B8-89F1-C217F1E4CD58}">
      <dgm:prSet/>
      <dgm:spPr/>
      <dgm:t>
        <a:bodyPr/>
        <a:lstStyle/>
        <a:p>
          <a:endParaRPr lang="es-PE"/>
        </a:p>
      </dgm:t>
    </dgm:pt>
    <dgm:pt modelId="{94E4422A-1D4F-4FFE-B722-09B9215B791B}">
      <dgm:prSet phldrT="[Texto]"/>
      <dgm:spPr/>
      <dgm:t>
        <a:bodyPr/>
        <a:lstStyle/>
        <a:p>
          <a:r>
            <a:rPr lang="es-PE" dirty="0" smtClean="0">
              <a:hlinkClick xmlns:r="http://schemas.openxmlformats.org/officeDocument/2006/relationships" r:id="rId5" action="ppaction://hlinksldjump"/>
            </a:rPr>
            <a:t>Valores</a:t>
          </a:r>
          <a:endParaRPr lang="es-PE" dirty="0"/>
        </a:p>
      </dgm:t>
    </dgm:pt>
    <dgm:pt modelId="{E0BC6717-17D9-4E2D-BB60-4E370234D43B}" type="parTrans" cxnId="{907B8B50-F07D-4AD3-BFCD-B37A5EEB7B04}">
      <dgm:prSet/>
      <dgm:spPr/>
      <dgm:t>
        <a:bodyPr/>
        <a:lstStyle/>
        <a:p>
          <a:endParaRPr lang="es-PE"/>
        </a:p>
      </dgm:t>
    </dgm:pt>
    <dgm:pt modelId="{98FD9308-5DED-4003-B8B4-AA9298345DAE}" type="sibTrans" cxnId="{907B8B50-F07D-4AD3-BFCD-B37A5EEB7B04}">
      <dgm:prSet/>
      <dgm:spPr/>
      <dgm:t>
        <a:bodyPr/>
        <a:lstStyle/>
        <a:p>
          <a:endParaRPr lang="es-PE"/>
        </a:p>
      </dgm:t>
    </dgm:pt>
    <dgm:pt modelId="{C5CCC8C8-C1BF-4F14-A225-CA83727108D6}" type="pres">
      <dgm:prSet presAssocID="{562CE1A9-53BF-439A-AE8E-496A882614CF}" presName="linearFlow" presStyleCnt="0">
        <dgm:presLayoutVars>
          <dgm:dir/>
          <dgm:resizeHandles val="exact"/>
        </dgm:presLayoutVars>
      </dgm:prSet>
      <dgm:spPr/>
    </dgm:pt>
    <dgm:pt modelId="{C687DECE-04EA-41BA-83F4-2AB40F9671D6}" type="pres">
      <dgm:prSet presAssocID="{E4189A79-59B0-4238-934E-0B8174562867}" presName="composite" presStyleCnt="0"/>
      <dgm:spPr/>
    </dgm:pt>
    <dgm:pt modelId="{51114EBB-B959-4E2F-937C-4DBAEC10D9C8}" type="pres">
      <dgm:prSet presAssocID="{E4189A79-59B0-4238-934E-0B8174562867}" presName="imgShp" presStyleLbl="fgImgPlace1" presStyleIdx="0" presStyleCnt="5"/>
      <dgm:spPr/>
    </dgm:pt>
    <dgm:pt modelId="{681F2872-EF8D-47A6-8AD4-B81DC16DF1C1}" type="pres">
      <dgm:prSet presAssocID="{E4189A79-59B0-4238-934E-0B8174562867}" presName="txShp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68815E3-A70E-4CEB-AE71-6C26B1522632}" type="pres">
      <dgm:prSet presAssocID="{28EEA0CE-CF44-4AD3-95C6-ADF43F6FD2A1}" presName="spacing" presStyleCnt="0"/>
      <dgm:spPr/>
    </dgm:pt>
    <dgm:pt modelId="{946532D7-C779-49AA-9F3B-EA6B065CDB56}" type="pres">
      <dgm:prSet presAssocID="{0B7D0020-E361-48C1-9DBA-34EC09409170}" presName="composite" presStyleCnt="0"/>
      <dgm:spPr/>
    </dgm:pt>
    <dgm:pt modelId="{26421EF4-97A8-4130-B430-0BB0D2B4B494}" type="pres">
      <dgm:prSet presAssocID="{0B7D0020-E361-48C1-9DBA-34EC09409170}" presName="imgShp" presStyleLbl="fgImgPlace1" presStyleIdx="1" presStyleCnt="5"/>
      <dgm:spPr/>
    </dgm:pt>
    <dgm:pt modelId="{D094F372-5A14-4AE5-B814-42CE28D934AB}" type="pres">
      <dgm:prSet presAssocID="{0B7D0020-E361-48C1-9DBA-34EC09409170}" presName="txShp" presStyleLbl="node1" presStyleIdx="1" presStyleCnt="5" custLinFactNeighborX="44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7B6E2DC-EF49-417D-92DE-9FCCEAA5DF47}" type="pres">
      <dgm:prSet presAssocID="{8D40D6A4-CDAD-4AA6-BAF3-B7BCE99E1861}" presName="spacing" presStyleCnt="0"/>
      <dgm:spPr/>
    </dgm:pt>
    <dgm:pt modelId="{A781DF7F-AC91-44EE-8569-5F44B6796056}" type="pres">
      <dgm:prSet presAssocID="{50A85E49-6FA6-4454-9806-2A5B5157E94D}" presName="composite" presStyleCnt="0"/>
      <dgm:spPr/>
    </dgm:pt>
    <dgm:pt modelId="{CC70C153-9334-4873-9FFB-D1454BF83F5E}" type="pres">
      <dgm:prSet presAssocID="{50A85E49-6FA6-4454-9806-2A5B5157E94D}" presName="imgShp" presStyleLbl="fgImgPlace1" presStyleIdx="2" presStyleCnt="5"/>
      <dgm:spPr/>
    </dgm:pt>
    <dgm:pt modelId="{F532ABC1-5C43-499F-98AD-13F896F5B403}" type="pres">
      <dgm:prSet presAssocID="{50A85E49-6FA6-4454-9806-2A5B5157E94D}" presName="txShp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037E200-26AB-4226-B99E-869324F0BD4E}" type="pres">
      <dgm:prSet presAssocID="{A427ED17-5212-4F34-A7CD-F083FD2F78CB}" presName="spacing" presStyleCnt="0"/>
      <dgm:spPr/>
    </dgm:pt>
    <dgm:pt modelId="{070F8010-24CB-4ADF-B139-5A62880E19E5}" type="pres">
      <dgm:prSet presAssocID="{F5AA710D-07CB-40E2-B52E-A37A20A59E74}" presName="composite" presStyleCnt="0"/>
      <dgm:spPr/>
    </dgm:pt>
    <dgm:pt modelId="{7E0B7BB1-B750-42DF-B08F-DA32E45A7500}" type="pres">
      <dgm:prSet presAssocID="{F5AA710D-07CB-40E2-B52E-A37A20A59E74}" presName="imgShp" presStyleLbl="fgImgPlace1" presStyleIdx="3" presStyleCnt="5"/>
      <dgm:spPr/>
    </dgm:pt>
    <dgm:pt modelId="{FAA52C9C-3AA0-4C58-9202-F4FF0EEE465A}" type="pres">
      <dgm:prSet presAssocID="{F5AA710D-07CB-40E2-B52E-A37A20A59E74}" presName="txShp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0B58240-DB41-42F3-B3EF-69EF6C6756E9}" type="pres">
      <dgm:prSet presAssocID="{73AD920D-1802-4749-8104-479465CD544E}" presName="spacing" presStyleCnt="0"/>
      <dgm:spPr/>
    </dgm:pt>
    <dgm:pt modelId="{DBBFF984-2DC0-47A4-A651-D41410136DDE}" type="pres">
      <dgm:prSet presAssocID="{94E4422A-1D4F-4FFE-B722-09B9215B791B}" presName="composite" presStyleCnt="0"/>
      <dgm:spPr/>
    </dgm:pt>
    <dgm:pt modelId="{4A069BD2-64A0-402C-800D-685F6D615C50}" type="pres">
      <dgm:prSet presAssocID="{94E4422A-1D4F-4FFE-B722-09B9215B791B}" presName="imgShp" presStyleLbl="fgImgPlace1" presStyleIdx="4" presStyleCnt="5"/>
      <dgm:spPr/>
    </dgm:pt>
    <dgm:pt modelId="{5BA6C3EC-5E39-4EAF-B412-0F672C879566}" type="pres">
      <dgm:prSet presAssocID="{94E4422A-1D4F-4FFE-B722-09B9215B791B}" presName="txShp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907B8B50-F07D-4AD3-BFCD-B37A5EEB7B04}" srcId="{562CE1A9-53BF-439A-AE8E-496A882614CF}" destId="{94E4422A-1D4F-4FFE-B722-09B9215B791B}" srcOrd="4" destOrd="0" parTransId="{E0BC6717-17D9-4E2D-BB60-4E370234D43B}" sibTransId="{98FD9308-5DED-4003-B8B4-AA9298345DAE}"/>
    <dgm:cxn modelId="{44C16821-F5C6-4E6E-AFA1-D65038815BCE}" type="presOf" srcId="{562CE1A9-53BF-439A-AE8E-496A882614CF}" destId="{C5CCC8C8-C1BF-4F14-A225-CA83727108D6}" srcOrd="0" destOrd="0" presId="urn:microsoft.com/office/officeart/2005/8/layout/vList3"/>
    <dgm:cxn modelId="{3FFDF21D-42F5-46D1-9008-82FAC26A68AE}" type="presOf" srcId="{50A85E49-6FA6-4454-9806-2A5B5157E94D}" destId="{F532ABC1-5C43-499F-98AD-13F896F5B403}" srcOrd="0" destOrd="0" presId="urn:microsoft.com/office/officeart/2005/8/layout/vList3"/>
    <dgm:cxn modelId="{0E0CD6F8-77E7-4940-8CEE-8B5031EB4BB1}" srcId="{562CE1A9-53BF-439A-AE8E-496A882614CF}" destId="{E4189A79-59B0-4238-934E-0B8174562867}" srcOrd="0" destOrd="0" parTransId="{13C02E63-12D1-4179-A09C-4CA2E9F0F11C}" sibTransId="{28EEA0CE-CF44-4AD3-95C6-ADF43F6FD2A1}"/>
    <dgm:cxn modelId="{CE5D3367-8BD1-49F0-9AF5-53EAF1A0257F}" type="presOf" srcId="{0B7D0020-E361-48C1-9DBA-34EC09409170}" destId="{D094F372-5A14-4AE5-B814-42CE28D934AB}" srcOrd="0" destOrd="0" presId="urn:microsoft.com/office/officeart/2005/8/layout/vList3"/>
    <dgm:cxn modelId="{A2FAA80B-1BF4-45B8-89F1-C217F1E4CD58}" srcId="{562CE1A9-53BF-439A-AE8E-496A882614CF}" destId="{F5AA710D-07CB-40E2-B52E-A37A20A59E74}" srcOrd="3" destOrd="0" parTransId="{39FCF1E0-9E81-4939-8987-891A20C67EF9}" sibTransId="{73AD920D-1802-4749-8104-479465CD544E}"/>
    <dgm:cxn modelId="{952BEA64-BD20-454D-9C12-3BD5A30A8141}" srcId="{562CE1A9-53BF-439A-AE8E-496A882614CF}" destId="{0B7D0020-E361-48C1-9DBA-34EC09409170}" srcOrd="1" destOrd="0" parTransId="{EEB9B774-F75D-4F45-A47B-2A879A8D5AE4}" sibTransId="{8D40D6A4-CDAD-4AA6-BAF3-B7BCE99E1861}"/>
    <dgm:cxn modelId="{F4B48EAC-E6CE-4F7F-A4DC-F6F9840710E0}" type="presOf" srcId="{94E4422A-1D4F-4FFE-B722-09B9215B791B}" destId="{5BA6C3EC-5E39-4EAF-B412-0F672C879566}" srcOrd="0" destOrd="0" presId="urn:microsoft.com/office/officeart/2005/8/layout/vList3"/>
    <dgm:cxn modelId="{C93CA76A-5643-4531-90AC-7E1E1A6BB053}" srcId="{562CE1A9-53BF-439A-AE8E-496A882614CF}" destId="{50A85E49-6FA6-4454-9806-2A5B5157E94D}" srcOrd="2" destOrd="0" parTransId="{A1A7AD50-39F1-41AE-B775-43581C5CB849}" sibTransId="{A427ED17-5212-4F34-A7CD-F083FD2F78CB}"/>
    <dgm:cxn modelId="{2B99C67C-93DE-4267-81A7-96B663262501}" type="presOf" srcId="{F5AA710D-07CB-40E2-B52E-A37A20A59E74}" destId="{FAA52C9C-3AA0-4C58-9202-F4FF0EEE465A}" srcOrd="0" destOrd="0" presId="urn:microsoft.com/office/officeart/2005/8/layout/vList3"/>
    <dgm:cxn modelId="{A13CC3BC-F8F8-4A36-B4F0-169A0F4FD6B2}" type="presOf" srcId="{E4189A79-59B0-4238-934E-0B8174562867}" destId="{681F2872-EF8D-47A6-8AD4-B81DC16DF1C1}" srcOrd="0" destOrd="0" presId="urn:microsoft.com/office/officeart/2005/8/layout/vList3"/>
    <dgm:cxn modelId="{49844FC6-40C5-4A3A-A0F8-00645068664B}" type="presParOf" srcId="{C5CCC8C8-C1BF-4F14-A225-CA83727108D6}" destId="{C687DECE-04EA-41BA-83F4-2AB40F9671D6}" srcOrd="0" destOrd="0" presId="urn:microsoft.com/office/officeart/2005/8/layout/vList3"/>
    <dgm:cxn modelId="{150A0825-B7E3-4A64-9D6F-383A7E5A5A33}" type="presParOf" srcId="{C687DECE-04EA-41BA-83F4-2AB40F9671D6}" destId="{51114EBB-B959-4E2F-937C-4DBAEC10D9C8}" srcOrd="0" destOrd="0" presId="urn:microsoft.com/office/officeart/2005/8/layout/vList3"/>
    <dgm:cxn modelId="{75E68BD3-DA7A-4FC4-883A-0FDBDBDCA21C}" type="presParOf" srcId="{C687DECE-04EA-41BA-83F4-2AB40F9671D6}" destId="{681F2872-EF8D-47A6-8AD4-B81DC16DF1C1}" srcOrd="1" destOrd="0" presId="urn:microsoft.com/office/officeart/2005/8/layout/vList3"/>
    <dgm:cxn modelId="{116BD88A-B317-4F34-9F88-BAE9519736F9}" type="presParOf" srcId="{C5CCC8C8-C1BF-4F14-A225-CA83727108D6}" destId="{568815E3-A70E-4CEB-AE71-6C26B1522632}" srcOrd="1" destOrd="0" presId="urn:microsoft.com/office/officeart/2005/8/layout/vList3"/>
    <dgm:cxn modelId="{BFC3178F-F118-42FB-B4CA-A649C5A43CF2}" type="presParOf" srcId="{C5CCC8C8-C1BF-4F14-A225-CA83727108D6}" destId="{946532D7-C779-49AA-9F3B-EA6B065CDB56}" srcOrd="2" destOrd="0" presId="urn:microsoft.com/office/officeart/2005/8/layout/vList3"/>
    <dgm:cxn modelId="{F5B356EB-BC2A-41C2-98DD-ABD06D2D5E4A}" type="presParOf" srcId="{946532D7-C779-49AA-9F3B-EA6B065CDB56}" destId="{26421EF4-97A8-4130-B430-0BB0D2B4B494}" srcOrd="0" destOrd="0" presId="urn:microsoft.com/office/officeart/2005/8/layout/vList3"/>
    <dgm:cxn modelId="{007B80F7-7B5E-48E9-8DC8-DBF4EF273855}" type="presParOf" srcId="{946532D7-C779-49AA-9F3B-EA6B065CDB56}" destId="{D094F372-5A14-4AE5-B814-42CE28D934AB}" srcOrd="1" destOrd="0" presId="urn:microsoft.com/office/officeart/2005/8/layout/vList3"/>
    <dgm:cxn modelId="{A18AC65F-6ECB-4539-8EF2-0C3DC8E171AC}" type="presParOf" srcId="{C5CCC8C8-C1BF-4F14-A225-CA83727108D6}" destId="{D7B6E2DC-EF49-417D-92DE-9FCCEAA5DF47}" srcOrd="3" destOrd="0" presId="urn:microsoft.com/office/officeart/2005/8/layout/vList3"/>
    <dgm:cxn modelId="{E0FC032A-6BB2-4131-8A12-5C062392FD63}" type="presParOf" srcId="{C5CCC8C8-C1BF-4F14-A225-CA83727108D6}" destId="{A781DF7F-AC91-44EE-8569-5F44B6796056}" srcOrd="4" destOrd="0" presId="urn:microsoft.com/office/officeart/2005/8/layout/vList3"/>
    <dgm:cxn modelId="{19161796-C0DE-40CD-ADC4-E421C138B24E}" type="presParOf" srcId="{A781DF7F-AC91-44EE-8569-5F44B6796056}" destId="{CC70C153-9334-4873-9FFB-D1454BF83F5E}" srcOrd="0" destOrd="0" presId="urn:microsoft.com/office/officeart/2005/8/layout/vList3"/>
    <dgm:cxn modelId="{3DEC5C28-6EF2-4C8E-9923-F7DAF0EAB576}" type="presParOf" srcId="{A781DF7F-AC91-44EE-8569-5F44B6796056}" destId="{F532ABC1-5C43-499F-98AD-13F896F5B403}" srcOrd="1" destOrd="0" presId="urn:microsoft.com/office/officeart/2005/8/layout/vList3"/>
    <dgm:cxn modelId="{D01E4013-2C1E-4FA2-B658-BF6CECE9F706}" type="presParOf" srcId="{C5CCC8C8-C1BF-4F14-A225-CA83727108D6}" destId="{6037E200-26AB-4226-B99E-869324F0BD4E}" srcOrd="5" destOrd="0" presId="urn:microsoft.com/office/officeart/2005/8/layout/vList3"/>
    <dgm:cxn modelId="{1775116B-F22C-4F24-A352-2F378C0255BB}" type="presParOf" srcId="{C5CCC8C8-C1BF-4F14-A225-CA83727108D6}" destId="{070F8010-24CB-4ADF-B139-5A62880E19E5}" srcOrd="6" destOrd="0" presId="urn:microsoft.com/office/officeart/2005/8/layout/vList3"/>
    <dgm:cxn modelId="{7E9B1946-7302-49F1-923A-7CACE59D17B3}" type="presParOf" srcId="{070F8010-24CB-4ADF-B139-5A62880E19E5}" destId="{7E0B7BB1-B750-42DF-B08F-DA32E45A7500}" srcOrd="0" destOrd="0" presId="urn:microsoft.com/office/officeart/2005/8/layout/vList3"/>
    <dgm:cxn modelId="{F139138C-E723-4763-BE1F-FCEACDCDAFE4}" type="presParOf" srcId="{070F8010-24CB-4ADF-B139-5A62880E19E5}" destId="{FAA52C9C-3AA0-4C58-9202-F4FF0EEE465A}" srcOrd="1" destOrd="0" presId="urn:microsoft.com/office/officeart/2005/8/layout/vList3"/>
    <dgm:cxn modelId="{5B8A994F-D882-4AAD-8220-A9D3FB3B4A89}" type="presParOf" srcId="{C5CCC8C8-C1BF-4F14-A225-CA83727108D6}" destId="{10B58240-DB41-42F3-B3EF-69EF6C6756E9}" srcOrd="7" destOrd="0" presId="urn:microsoft.com/office/officeart/2005/8/layout/vList3"/>
    <dgm:cxn modelId="{3DCE65EB-299B-46B3-8BE4-DA1EC85320F3}" type="presParOf" srcId="{C5CCC8C8-C1BF-4F14-A225-CA83727108D6}" destId="{DBBFF984-2DC0-47A4-A651-D41410136DDE}" srcOrd="8" destOrd="0" presId="urn:microsoft.com/office/officeart/2005/8/layout/vList3"/>
    <dgm:cxn modelId="{567EB6B8-889A-424A-91D0-C78BD3B9467C}" type="presParOf" srcId="{DBBFF984-2DC0-47A4-A651-D41410136DDE}" destId="{4A069BD2-64A0-402C-800D-685F6D615C50}" srcOrd="0" destOrd="0" presId="urn:microsoft.com/office/officeart/2005/8/layout/vList3"/>
    <dgm:cxn modelId="{0D4725A1-2FD2-4AF3-B766-7618A40B0AA4}" type="presParOf" srcId="{DBBFF984-2DC0-47A4-A651-D41410136DDE}" destId="{5BA6C3EC-5E39-4EAF-B412-0F672C879566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1F2872-EF8D-47A6-8AD4-B81DC16DF1C1}">
      <dsp:nvSpPr>
        <dsp:cNvPr id="0" name=""/>
        <dsp:cNvSpPr/>
      </dsp:nvSpPr>
      <dsp:spPr>
        <a:xfrm rot="10800000">
          <a:off x="1276632" y="1543"/>
          <a:ext cx="4506729" cy="565914"/>
        </a:xfrm>
        <a:prstGeom prst="homePlat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2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9552" tIns="99060" rIns="184912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600" kern="1200" dirty="0" smtClean="0">
              <a:hlinkClick xmlns:r="http://schemas.openxmlformats.org/officeDocument/2006/relationships" r:id=""/>
            </a:rPr>
            <a:t>Qué es </a:t>
          </a:r>
          <a:r>
            <a:rPr lang="es-PE" sz="2600" kern="1200" dirty="0" smtClean="0">
              <a:hlinkClick xmlns:r="http://schemas.openxmlformats.org/officeDocument/2006/relationships" r:id=""/>
            </a:rPr>
            <a:t>GEYESA</a:t>
          </a:r>
          <a:endParaRPr lang="es-PE" sz="2600" kern="1200" dirty="0"/>
        </a:p>
      </dsp:txBody>
      <dsp:txXfrm rot="10800000">
        <a:off x="1418110" y="1543"/>
        <a:ext cx="4365251" cy="565914"/>
      </dsp:txXfrm>
    </dsp:sp>
    <dsp:sp modelId="{51114EBB-B959-4E2F-937C-4DBAEC10D9C8}">
      <dsp:nvSpPr>
        <dsp:cNvPr id="0" name=""/>
        <dsp:cNvSpPr/>
      </dsp:nvSpPr>
      <dsp:spPr>
        <a:xfrm>
          <a:off x="993675" y="1543"/>
          <a:ext cx="565914" cy="565914"/>
        </a:xfrm>
        <a:prstGeom prst="ellipse">
          <a:avLst/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2">
              <a:tint val="50000"/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D094F372-5A14-4AE5-B814-42CE28D934AB}">
      <dsp:nvSpPr>
        <dsp:cNvPr id="0" name=""/>
        <dsp:cNvSpPr/>
      </dsp:nvSpPr>
      <dsp:spPr>
        <a:xfrm rot="10800000">
          <a:off x="1296822" y="736386"/>
          <a:ext cx="4506729" cy="565914"/>
        </a:xfrm>
        <a:prstGeom prst="homePlate">
          <a:avLst/>
        </a:prstGeom>
        <a:gradFill rotWithShape="1">
          <a:gsLst>
            <a:gs pos="0">
              <a:schemeClr val="accent1"/>
            </a:gs>
            <a:gs pos="100000">
              <a:schemeClr val="accent1">
                <a:shade val="75000"/>
                <a:satMod val="120000"/>
                <a:lumMod val="90000"/>
              </a:schemeClr>
            </a:gs>
          </a:gsLst>
          <a:lin ang="54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249552" tIns="99060" rIns="184912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600" kern="1200" dirty="0" smtClean="0">
              <a:hlinkClick xmlns:r="http://schemas.openxmlformats.org/officeDocument/2006/relationships" r:id=""/>
            </a:rPr>
            <a:t>Servicios</a:t>
          </a:r>
          <a:endParaRPr lang="es-PE" sz="2600" kern="1200" dirty="0"/>
        </a:p>
      </dsp:txBody>
      <dsp:txXfrm rot="10800000">
        <a:off x="1438300" y="736386"/>
        <a:ext cx="4365251" cy="565914"/>
      </dsp:txXfrm>
    </dsp:sp>
    <dsp:sp modelId="{26421EF4-97A8-4130-B430-0BB0D2B4B494}">
      <dsp:nvSpPr>
        <dsp:cNvPr id="0" name=""/>
        <dsp:cNvSpPr/>
      </dsp:nvSpPr>
      <dsp:spPr>
        <a:xfrm>
          <a:off x="993675" y="736386"/>
          <a:ext cx="565914" cy="565914"/>
        </a:xfrm>
        <a:prstGeom prst="ellipse">
          <a:avLst/>
        </a:prstGeom>
        <a:solidFill>
          <a:schemeClr val="accent3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3">
              <a:tint val="50000"/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F532ABC1-5C43-499F-98AD-13F896F5B403}">
      <dsp:nvSpPr>
        <dsp:cNvPr id="0" name=""/>
        <dsp:cNvSpPr/>
      </dsp:nvSpPr>
      <dsp:spPr>
        <a:xfrm rot="10800000">
          <a:off x="1276632" y="1471230"/>
          <a:ext cx="4506729" cy="565914"/>
        </a:xfrm>
        <a:prstGeom prst="homePlat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4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9552" tIns="99060" rIns="184912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600" kern="1200" dirty="0" smtClean="0">
              <a:hlinkClick xmlns:r="http://schemas.openxmlformats.org/officeDocument/2006/relationships" r:id=""/>
            </a:rPr>
            <a:t>Misión</a:t>
          </a:r>
          <a:endParaRPr lang="es-PE" sz="2600" kern="1200" dirty="0"/>
        </a:p>
      </dsp:txBody>
      <dsp:txXfrm rot="10800000">
        <a:off x="1418110" y="1471230"/>
        <a:ext cx="4365251" cy="565914"/>
      </dsp:txXfrm>
    </dsp:sp>
    <dsp:sp modelId="{CC70C153-9334-4873-9FFB-D1454BF83F5E}">
      <dsp:nvSpPr>
        <dsp:cNvPr id="0" name=""/>
        <dsp:cNvSpPr/>
      </dsp:nvSpPr>
      <dsp:spPr>
        <a:xfrm>
          <a:off x="993675" y="1471230"/>
          <a:ext cx="565914" cy="565914"/>
        </a:xfrm>
        <a:prstGeom prst="ellipse">
          <a:avLst/>
        </a:prstGeom>
        <a:solidFill>
          <a:schemeClr val="accent4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4">
              <a:tint val="50000"/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FAA52C9C-3AA0-4C58-9202-F4FF0EEE465A}">
      <dsp:nvSpPr>
        <dsp:cNvPr id="0" name=""/>
        <dsp:cNvSpPr/>
      </dsp:nvSpPr>
      <dsp:spPr>
        <a:xfrm rot="10800000">
          <a:off x="1276632" y="2206074"/>
          <a:ext cx="4506729" cy="565914"/>
        </a:xfrm>
        <a:prstGeom prst="homePlat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5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9552" tIns="99060" rIns="184912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600" kern="1200" dirty="0" smtClean="0">
              <a:hlinkClick xmlns:r="http://schemas.openxmlformats.org/officeDocument/2006/relationships" r:id=""/>
            </a:rPr>
            <a:t>Visión</a:t>
          </a:r>
          <a:endParaRPr lang="es-PE" sz="2600" kern="1200" dirty="0"/>
        </a:p>
      </dsp:txBody>
      <dsp:txXfrm rot="10800000">
        <a:off x="1418110" y="2206074"/>
        <a:ext cx="4365251" cy="565914"/>
      </dsp:txXfrm>
    </dsp:sp>
    <dsp:sp modelId="{7E0B7BB1-B750-42DF-B08F-DA32E45A7500}">
      <dsp:nvSpPr>
        <dsp:cNvPr id="0" name=""/>
        <dsp:cNvSpPr/>
      </dsp:nvSpPr>
      <dsp:spPr>
        <a:xfrm>
          <a:off x="993675" y="2206074"/>
          <a:ext cx="565914" cy="565914"/>
        </a:xfrm>
        <a:prstGeom prst="ellipse">
          <a:avLst/>
        </a:prstGeom>
        <a:solidFill>
          <a:schemeClr val="accent5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5">
              <a:tint val="50000"/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5BA6C3EC-5E39-4EAF-B412-0F672C879566}">
      <dsp:nvSpPr>
        <dsp:cNvPr id="0" name=""/>
        <dsp:cNvSpPr/>
      </dsp:nvSpPr>
      <dsp:spPr>
        <a:xfrm rot="10800000">
          <a:off x="1276632" y="2940917"/>
          <a:ext cx="4506729" cy="565914"/>
        </a:xfrm>
        <a:prstGeom prst="homePlat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6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9552" tIns="99060" rIns="184912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600" kern="1200" dirty="0" smtClean="0">
              <a:hlinkClick xmlns:r="http://schemas.openxmlformats.org/officeDocument/2006/relationships" r:id=""/>
            </a:rPr>
            <a:t>Valores</a:t>
          </a:r>
          <a:endParaRPr lang="es-PE" sz="2600" kern="1200" dirty="0"/>
        </a:p>
      </dsp:txBody>
      <dsp:txXfrm rot="10800000">
        <a:off x="1418110" y="2940917"/>
        <a:ext cx="4365251" cy="565914"/>
      </dsp:txXfrm>
    </dsp:sp>
    <dsp:sp modelId="{4A069BD2-64A0-402C-800D-685F6D615C50}">
      <dsp:nvSpPr>
        <dsp:cNvPr id="0" name=""/>
        <dsp:cNvSpPr/>
      </dsp:nvSpPr>
      <dsp:spPr>
        <a:xfrm>
          <a:off x="993675" y="2940917"/>
          <a:ext cx="565914" cy="565914"/>
        </a:xfrm>
        <a:prstGeom prst="ellipse">
          <a:avLst/>
        </a:prstGeom>
        <a:solidFill>
          <a:schemeClr val="accent6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6">
              <a:tint val="50000"/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47DFE2-9B27-4AEA-9B02-F4DECFE9CCB7}" type="datetimeFigureOut">
              <a:rPr lang="es-PE" smtClean="0"/>
              <a:t>12/02/2018</a:t>
            </a:fld>
            <a:endParaRPr lang="es-PE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E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D83D7B-4FF3-4E02-A64E-2DF152538CE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801644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83D7B-4FF3-4E02-A64E-2DF152538CE1}" type="slidenum">
              <a:rPr lang="es-PE" smtClean="0"/>
              <a:t>1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210415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3AB288EC-1F6A-4EE6-BD58-748BC3C7F8A4}" type="datetimeFigureOut">
              <a:rPr lang="es-PE" smtClean="0"/>
              <a:t>12/02/2018</a:t>
            </a:fld>
            <a:endParaRPr lang="es-PE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1066368-23DE-4B2D-96A6-4570F33C75B4}" type="slidenum">
              <a:rPr lang="es-PE" smtClean="0"/>
              <a:t>‹Nº›</a:t>
            </a:fld>
            <a:endParaRPr lang="es-PE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288EC-1F6A-4EE6-BD58-748BC3C7F8A4}" type="datetimeFigureOut">
              <a:rPr lang="es-PE" smtClean="0"/>
              <a:t>12/02/2018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288EC-1F6A-4EE6-BD58-748BC3C7F8A4}" type="datetimeFigureOut">
              <a:rPr lang="es-PE" smtClean="0"/>
              <a:t>12/02/2018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288EC-1F6A-4EE6-BD58-748BC3C7F8A4}" type="datetimeFigureOut">
              <a:rPr lang="es-PE" smtClean="0"/>
              <a:t>12/02/2018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288EC-1F6A-4EE6-BD58-748BC3C7F8A4}" type="datetimeFigureOut">
              <a:rPr lang="es-PE" smtClean="0"/>
              <a:t>12/02/2018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288EC-1F6A-4EE6-BD58-748BC3C7F8A4}" type="datetimeFigureOut">
              <a:rPr lang="es-PE" smtClean="0"/>
              <a:t>12/02/2018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‹Nº›</a:t>
            </a:fld>
            <a:endParaRPr lang="es-P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288EC-1F6A-4EE6-BD58-748BC3C7F8A4}" type="datetimeFigureOut">
              <a:rPr lang="es-PE" smtClean="0"/>
              <a:t>12/02/2018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288EC-1F6A-4EE6-BD58-748BC3C7F8A4}" type="datetimeFigureOut">
              <a:rPr lang="es-PE" smtClean="0"/>
              <a:t>12/02/2018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288EC-1F6A-4EE6-BD58-748BC3C7F8A4}" type="datetimeFigureOut">
              <a:rPr lang="es-PE" smtClean="0"/>
              <a:t>12/02/2018</a:t>
            </a:fld>
            <a:endParaRPr lang="es-P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288EC-1F6A-4EE6-BD58-748BC3C7F8A4}" type="datetimeFigureOut">
              <a:rPr lang="es-PE" smtClean="0"/>
              <a:t>12/02/2018</a:t>
            </a:fld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‹Nº›</a:t>
            </a:fld>
            <a:endParaRPr lang="es-PE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P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288EC-1F6A-4EE6-BD58-748BC3C7F8A4}" type="datetimeFigureOut">
              <a:rPr lang="es-PE" smtClean="0"/>
              <a:t>12/02/2018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3AB288EC-1F6A-4EE6-BD58-748BC3C7F8A4}" type="datetimeFigureOut">
              <a:rPr lang="es-PE" smtClean="0"/>
              <a:t>12/02/2018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41066368-23DE-4B2D-96A6-4570F33C75B4}" type="slidenum">
              <a:rPr lang="es-PE" smtClean="0"/>
              <a:t>‹Nº›</a:t>
            </a:fld>
            <a:endParaRPr lang="es-P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1.wav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hyperlink" Target="mailto:informes@geyesa.com?subject=Solicito%20informaci&#243;n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eyesa.com/" TargetMode="External"/><Relationship Id="rId7" Type="http://schemas.openxmlformats.org/officeDocument/2006/relationships/audio" Target="../media/audio2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4.xml"/><Relationship Id="rId6" Type="http://schemas.openxmlformats.org/officeDocument/2006/relationships/audio" Target="../media/audio3.wav"/><Relationship Id="rId5" Type="http://schemas.openxmlformats.org/officeDocument/2006/relationships/slide" Target="slide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Relationship Id="rId4" Type="http://schemas.openxmlformats.org/officeDocument/2006/relationships/audio" Target="../media/audio3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4" Type="http://schemas.openxmlformats.org/officeDocument/2006/relationships/audio" Target="../media/audio3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Relationship Id="rId4" Type="http://schemas.openxmlformats.org/officeDocument/2006/relationships/audio" Target="../media/audio3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Relationship Id="rId4" Type="http://schemas.openxmlformats.org/officeDocument/2006/relationships/audio" Target="../media/audio3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PE" dirty="0" smtClean="0"/>
              <a:t>GEYESA</a:t>
            </a:r>
            <a:endParaRPr lang="es-PE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PE" dirty="0" smtClean="0"/>
              <a:t>Sergio Bazo Bertrán</a:t>
            </a:r>
            <a:endParaRPr lang="es-PE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284984"/>
            <a:ext cx="3998493" cy="5735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01162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>
        <p:sndAc>
          <p:stSnd>
            <p:snd r:embed="rId3" name="bomb.wav"/>
          </p:stSnd>
        </p:sndAc>
      </p:transition>
    </mc:Choice>
    <mc:Fallback xmlns="">
      <p:transition>
        <p:sndAc>
          <p:stSnd>
            <p:snd r:embed="rId5" name="bomb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smtClean="0"/>
              <a:t>Contáctanos</a:t>
            </a:r>
            <a:endParaRPr lang="es-PE" dirty="0"/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>
          <a:xfrm>
            <a:off x="1043492" y="2924945"/>
            <a:ext cx="6777317" cy="1584176"/>
          </a:xfrm>
        </p:spPr>
        <p:txBody>
          <a:bodyPr/>
          <a:lstStyle/>
          <a:p>
            <a:pPr marL="68580" indent="0" algn="ctr">
              <a:buNone/>
            </a:pPr>
            <a:r>
              <a:rPr lang="es-PE" dirty="0" smtClean="0"/>
              <a:t>Solicita mayores informes por e-mail a:</a:t>
            </a:r>
          </a:p>
          <a:p>
            <a:pPr marL="68580" indent="0" algn="ctr">
              <a:buNone/>
            </a:pPr>
            <a:endParaRPr lang="es-PE" dirty="0"/>
          </a:p>
          <a:p>
            <a:pPr marL="68580" indent="0" algn="ctr">
              <a:buNone/>
            </a:pPr>
            <a:r>
              <a:rPr lang="es-PE" dirty="0" smtClean="0">
                <a:hlinkClick r:id="rId2"/>
              </a:rPr>
              <a:t>informes@geyesa.com</a:t>
            </a:r>
            <a:endParaRPr lang="es-PE" dirty="0"/>
          </a:p>
        </p:txBody>
      </p:sp>
      <p:sp>
        <p:nvSpPr>
          <p:cNvPr id="2" name="Botón de acción: Inicio 1">
            <a:hlinkClick r:id="" action="ppaction://hlinkshowjump?jump=firstslide" highlightClick="1">
              <a:snd r:embed="rId3" name="coin.wav"/>
            </a:hlinkClick>
          </p:cNvPr>
          <p:cNvSpPr/>
          <p:nvPr/>
        </p:nvSpPr>
        <p:spPr>
          <a:xfrm>
            <a:off x="7267697" y="5445224"/>
            <a:ext cx="800537" cy="800537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96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629816"/>
            <a:ext cx="7024744" cy="1143000"/>
          </a:xfrm>
        </p:spPr>
        <p:txBody>
          <a:bodyPr/>
          <a:lstStyle/>
          <a:p>
            <a:r>
              <a:rPr lang="es-PE" dirty="0" smtClean="0"/>
              <a:t>ÍNDICE</a:t>
            </a:r>
            <a:endParaRPr lang="es-PE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6589672"/>
              </p:ext>
            </p:extLst>
          </p:nvPr>
        </p:nvGraphicFramePr>
        <p:xfrm>
          <a:off x="1042988" y="2276872"/>
          <a:ext cx="6777037" cy="3508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94876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404664"/>
            <a:ext cx="7024744" cy="1143000"/>
          </a:xfrm>
        </p:spPr>
        <p:txBody>
          <a:bodyPr/>
          <a:lstStyle/>
          <a:p>
            <a:r>
              <a:rPr lang="es-PE" dirty="0" smtClean="0"/>
              <a:t>Qué es </a:t>
            </a:r>
            <a:r>
              <a:rPr lang="es-PE" dirty="0" smtClean="0"/>
              <a:t>GEYESA</a:t>
            </a:r>
            <a:endParaRPr lang="es-PE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1042416" y="1700808"/>
            <a:ext cx="3419856" cy="410563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PE" dirty="0" smtClean="0"/>
              <a:t>GEYESA </a:t>
            </a:r>
            <a:r>
              <a:rPr lang="es-PE" dirty="0" smtClean="0"/>
              <a:t>es una compañía internacional que aporta soluciones tecnológicas innovadoras en la gestión de residuos industriales, teniendo muy presente su responsabilidad para contribuir a crear un mundo sostenible.</a:t>
            </a:r>
          </a:p>
          <a:p>
            <a:pPr marL="0" indent="0">
              <a:buNone/>
            </a:pPr>
            <a:r>
              <a:rPr lang="es-PE" b="1" dirty="0" smtClean="0">
                <a:hlinkClick r:id="rId3"/>
              </a:rPr>
              <a:t>Visita nuestra web haciendo </a:t>
            </a:r>
            <a:r>
              <a:rPr lang="es-PE" b="1" dirty="0" err="1" smtClean="0">
                <a:hlinkClick r:id="rId3"/>
              </a:rPr>
              <a:t>click</a:t>
            </a:r>
            <a:r>
              <a:rPr lang="es-PE" b="1" dirty="0" smtClean="0">
                <a:hlinkClick r:id="rId3"/>
              </a:rPr>
              <a:t> aquí</a:t>
            </a:r>
            <a:r>
              <a:rPr lang="es-PE" b="1" dirty="0" smtClean="0"/>
              <a:t>.</a:t>
            </a:r>
            <a:endParaRPr lang="es-PE" b="1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3284984"/>
            <a:ext cx="3998493" cy="5735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Botón de acción: Hacia atrás o Anterior 6">
            <a:hlinkClick r:id="rId5" action="ppaction://hlinksldjump" highlightClick="1">
              <a:snd r:embed="rId6" name="breeze.wav"/>
            </a:hlinkClick>
          </p:cNvPr>
          <p:cNvSpPr/>
          <p:nvPr/>
        </p:nvSpPr>
        <p:spPr>
          <a:xfrm>
            <a:off x="7236296" y="5806440"/>
            <a:ext cx="1046165" cy="43087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772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>
        <p:sndAc>
          <p:stSnd>
            <p:snd r:embed="rId2" name="hammer.wav"/>
          </p:stSnd>
        </p:sndAc>
      </p:transition>
    </mc:Choice>
    <mc:Fallback xmlns="">
      <p:transition>
        <p:sndAc>
          <p:stSnd>
            <p:snd r:embed="rId7" name="hammer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260648"/>
            <a:ext cx="7024744" cy="1143000"/>
          </a:xfrm>
        </p:spPr>
        <p:txBody>
          <a:bodyPr/>
          <a:lstStyle/>
          <a:p>
            <a:r>
              <a:rPr lang="es-PE" dirty="0" smtClean="0"/>
              <a:t>Servicios</a:t>
            </a:r>
            <a:endParaRPr lang="es-PE" dirty="0"/>
          </a:p>
        </p:txBody>
      </p:sp>
      <p:pic>
        <p:nvPicPr>
          <p:cNvPr id="5" name="4 Marcador de contenido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492896"/>
            <a:ext cx="2793374" cy="237626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4" name="3 Marcador de contenido"/>
          <p:cNvSpPr>
            <a:spLocks noGrp="1"/>
          </p:cNvSpPr>
          <p:nvPr>
            <p:ph sz="quarter" idx="14"/>
          </p:nvPr>
        </p:nvSpPr>
        <p:spPr>
          <a:xfrm>
            <a:off x="4355976" y="1556792"/>
            <a:ext cx="3960440" cy="43936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PE" sz="1800" dirty="0" smtClean="0"/>
              <a:t>Sus servicios se articulan en tres unidades de negocio:</a:t>
            </a:r>
          </a:p>
          <a:p>
            <a:pPr marL="0" indent="0">
              <a:buNone/>
            </a:pPr>
            <a:r>
              <a:rPr lang="es-PE" sz="1800" b="1" dirty="0" smtClean="0"/>
              <a:t>Reciclaje de residuos de acero y galvanización</a:t>
            </a:r>
          </a:p>
          <a:p>
            <a:r>
              <a:rPr lang="es-PE" sz="1800" dirty="0" smtClean="0"/>
              <a:t>Gestión de polvos de acería de horno de arco eléctrico que fabrican acero común.</a:t>
            </a:r>
          </a:p>
          <a:p>
            <a:r>
              <a:rPr lang="es-PE" sz="1800" dirty="0" smtClean="0"/>
              <a:t>Gestión de polvo de aceros inoxidables y especiales.</a:t>
            </a:r>
          </a:p>
          <a:p>
            <a:r>
              <a:rPr lang="es-PE" sz="1800" dirty="0" smtClean="0"/>
              <a:t>Valorización de residuos de zinc y sus aleaciones provenientes de la galvanización del acero, inyección de metales y construcción.</a:t>
            </a:r>
          </a:p>
        </p:txBody>
      </p:sp>
    </p:spTree>
    <p:extLst>
      <p:ext uri="{BB962C8B-B14F-4D97-AF65-F5344CB8AC3E}">
        <p14:creationId xmlns:p14="http://schemas.microsoft.com/office/powerpoint/2010/main" val="2872851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188640"/>
            <a:ext cx="7024744" cy="1143000"/>
          </a:xfrm>
        </p:spPr>
        <p:txBody>
          <a:bodyPr/>
          <a:lstStyle/>
          <a:p>
            <a:r>
              <a:rPr lang="es-PE" dirty="0" smtClean="0"/>
              <a:t>Servicios</a:t>
            </a:r>
            <a:endParaRPr lang="es-PE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1042416" y="1484784"/>
            <a:ext cx="3961632" cy="432165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s-PE" sz="2900" b="1" dirty="0" smtClean="0"/>
              <a:t>Reciclaje de residuos de aluminio, escorias salinas y SPL</a:t>
            </a:r>
          </a:p>
          <a:p>
            <a:r>
              <a:rPr lang="es-PE" sz="2900" dirty="0" smtClean="0"/>
              <a:t>Reciclaje de aluminio a partir del cual se producen aleaciones de aluminio de alto valor.</a:t>
            </a:r>
          </a:p>
          <a:p>
            <a:r>
              <a:rPr lang="es-PE" sz="2900" dirty="0" smtClean="0"/>
              <a:t>Reciclaje integral de escorias salinas, SPL, polvos de filtro, finos de molienda de escorias de aluminio y otros residuos produciendo concentrados, fundentes y óxido de aluminio.</a:t>
            </a:r>
          </a:p>
          <a:p>
            <a:r>
              <a:rPr lang="es-PE" sz="2900" dirty="0" smtClean="0"/>
              <a:t>Venta de maquinaria y tecnología.</a:t>
            </a:r>
          </a:p>
          <a:p>
            <a:endParaRPr lang="es-PE" dirty="0"/>
          </a:p>
        </p:txBody>
      </p:sp>
      <p:pic>
        <p:nvPicPr>
          <p:cNvPr id="5" name="4 Marcador de contenido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2492896"/>
            <a:ext cx="2624658" cy="221902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224985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260648"/>
            <a:ext cx="7024744" cy="1143000"/>
          </a:xfrm>
        </p:spPr>
        <p:txBody>
          <a:bodyPr/>
          <a:lstStyle/>
          <a:p>
            <a:r>
              <a:rPr lang="es-PE" dirty="0" smtClean="0"/>
              <a:t>Servicios</a:t>
            </a:r>
            <a:endParaRPr lang="es-PE" dirty="0"/>
          </a:p>
        </p:txBody>
      </p:sp>
      <p:pic>
        <p:nvPicPr>
          <p:cNvPr id="5" name="4 Marcador de contenido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391912"/>
            <a:ext cx="2736304" cy="227610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4" name="3 Marcador de contenido"/>
          <p:cNvSpPr>
            <a:spLocks noGrp="1"/>
          </p:cNvSpPr>
          <p:nvPr>
            <p:ph sz="quarter" idx="14"/>
          </p:nvPr>
        </p:nvSpPr>
        <p:spPr>
          <a:xfrm>
            <a:off x="3923928" y="1268760"/>
            <a:ext cx="4573128" cy="4536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PE" sz="1800" b="1" dirty="0" smtClean="0"/>
              <a:t>Soluciones medioambientales para la industria</a:t>
            </a:r>
          </a:p>
          <a:p>
            <a:r>
              <a:rPr lang="es-PE" sz="1800" dirty="0" smtClean="0"/>
              <a:t>Servicios de gestión completa de residuos industriales.</a:t>
            </a:r>
          </a:p>
          <a:p>
            <a:r>
              <a:rPr lang="es-PE" sz="1800" dirty="0" smtClean="0"/>
              <a:t>Limpiezas industriales.</a:t>
            </a:r>
          </a:p>
          <a:p>
            <a:r>
              <a:rPr lang="es-PE" sz="1800" dirty="0" smtClean="0"/>
              <a:t>Gestión y descontaminación de suelos.</a:t>
            </a:r>
          </a:p>
          <a:p>
            <a:r>
              <a:rPr lang="es-PE" sz="1800" dirty="0" smtClean="0"/>
              <a:t>Fabricación de granzas de polietileno de baja densidad a partir del reciclado del film usado como cubierta de invernadero.</a:t>
            </a:r>
          </a:p>
          <a:p>
            <a:r>
              <a:rPr lang="es-PE" sz="1800" dirty="0" smtClean="0"/>
              <a:t>Recogida, transporte y eliminación de transformadores, condensadores y materiales contaminados con PCB (</a:t>
            </a:r>
            <a:r>
              <a:rPr lang="es-PE" sz="1800" dirty="0" err="1" smtClean="0"/>
              <a:t>Policlorobifenilos</a:t>
            </a:r>
            <a:r>
              <a:rPr lang="es-PE" sz="1800" dirty="0" smtClean="0"/>
              <a:t>).</a:t>
            </a:r>
          </a:p>
          <a:p>
            <a:endParaRPr lang="es-PE" sz="1800" dirty="0"/>
          </a:p>
        </p:txBody>
      </p:sp>
      <p:sp>
        <p:nvSpPr>
          <p:cNvPr id="6" name="Botón de acción: Hacia atrás o Anterior 5">
            <a:hlinkClick r:id="rId3" action="ppaction://hlinksldjump" highlightClick="1">
              <a:snd r:embed="rId4" name="breeze.wav"/>
            </a:hlinkClick>
          </p:cNvPr>
          <p:cNvSpPr/>
          <p:nvPr/>
        </p:nvSpPr>
        <p:spPr>
          <a:xfrm>
            <a:off x="7236296" y="5806440"/>
            <a:ext cx="1046165" cy="43087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092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332656"/>
            <a:ext cx="7024744" cy="1143000"/>
          </a:xfrm>
        </p:spPr>
        <p:txBody>
          <a:bodyPr/>
          <a:lstStyle/>
          <a:p>
            <a:r>
              <a:rPr lang="es-PE" dirty="0" smtClean="0"/>
              <a:t>Misión</a:t>
            </a:r>
            <a:endParaRPr lang="es-PE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1042416" y="1988840"/>
            <a:ext cx="3419856" cy="349300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PE" dirty="0" smtClean="0"/>
              <a:t>GEYESA </a:t>
            </a:r>
            <a:r>
              <a:rPr lang="es-PE" dirty="0" smtClean="0"/>
              <a:t>centra su actividad en la prestación de servicios medioambientales a la industria desarrollando las actividades de reciclaje de residuos de aluminio, reciclaje de residuos de acero y galvanización y gestión de residuos industriales.</a:t>
            </a:r>
            <a:endParaRPr lang="es-PE" dirty="0"/>
          </a:p>
        </p:txBody>
      </p:sp>
      <p:pic>
        <p:nvPicPr>
          <p:cNvPr id="6" name="Marcador de contenido 5"/>
          <p:cNvPicPr>
            <a:picLocks noGrp="1" noChangeAspect="1"/>
          </p:cNvPicPr>
          <p:nvPr>
            <p:ph sz="quarter" idx="1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9779" y="2132856"/>
            <a:ext cx="2322581" cy="3267463"/>
          </a:xfrm>
        </p:spPr>
      </p:pic>
      <p:sp>
        <p:nvSpPr>
          <p:cNvPr id="7" name="Botón de acción: Hacia atrás o Anterior 6">
            <a:hlinkClick r:id="rId3" action="ppaction://hlinksldjump" highlightClick="1">
              <a:snd r:embed="rId4" name="breeze.wav"/>
            </a:hlinkClick>
          </p:cNvPr>
          <p:cNvSpPr/>
          <p:nvPr/>
        </p:nvSpPr>
        <p:spPr>
          <a:xfrm>
            <a:off x="7236296" y="5806440"/>
            <a:ext cx="1046165" cy="43087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132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260648"/>
            <a:ext cx="7024744" cy="1143000"/>
          </a:xfrm>
        </p:spPr>
        <p:txBody>
          <a:bodyPr/>
          <a:lstStyle/>
          <a:p>
            <a:r>
              <a:rPr lang="es-PE" dirty="0" smtClean="0"/>
              <a:t>Visión</a:t>
            </a:r>
            <a:endParaRPr lang="es-PE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821432" y="2320280"/>
            <a:ext cx="4038600" cy="30529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PE" dirty="0" smtClean="0"/>
              <a:t>GEYESA </a:t>
            </a:r>
            <a:r>
              <a:rPr lang="es-PE" dirty="0" smtClean="0"/>
              <a:t>aporta soluciones a la gestión de residuos industriales teniendo muy presente su responsabilidad social para contribuir a crear un mundo sostenible.</a:t>
            </a:r>
            <a:endParaRPr lang="es-PE" dirty="0"/>
          </a:p>
        </p:txBody>
      </p:sp>
      <p:pic>
        <p:nvPicPr>
          <p:cNvPr id="5" name="4 Marcador de contenido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2204864"/>
            <a:ext cx="2946259" cy="2849886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6" name="Botón de acción: Hacia atrás o Anterior 5">
            <a:hlinkClick r:id="rId3" action="ppaction://hlinksldjump" highlightClick="1">
              <a:snd r:embed="rId4" name="breeze.wav"/>
            </a:hlinkClick>
          </p:cNvPr>
          <p:cNvSpPr/>
          <p:nvPr/>
        </p:nvSpPr>
        <p:spPr>
          <a:xfrm>
            <a:off x="7236296" y="5806440"/>
            <a:ext cx="1046165" cy="43087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818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260648"/>
            <a:ext cx="7024744" cy="1143000"/>
          </a:xfrm>
        </p:spPr>
        <p:txBody>
          <a:bodyPr/>
          <a:lstStyle/>
          <a:p>
            <a:r>
              <a:rPr lang="es-PE" dirty="0" smtClean="0"/>
              <a:t>Valores</a:t>
            </a:r>
            <a:endParaRPr lang="es-PE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827584" y="1628800"/>
            <a:ext cx="3528392" cy="43204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PE" sz="2000" dirty="0" smtClean="0"/>
              <a:t>GEYESA </a:t>
            </a:r>
            <a:r>
              <a:rPr lang="es-PE" sz="2000" dirty="0"/>
              <a:t>basa su gestión en los siguientes valores:</a:t>
            </a:r>
          </a:p>
          <a:p>
            <a:r>
              <a:rPr lang="es-PE" sz="2000" dirty="0"/>
              <a:t>Liderazgo en Prevención de Riesgos Laborales y Protección Medioambiental</a:t>
            </a:r>
          </a:p>
          <a:p>
            <a:r>
              <a:rPr lang="es-PE" sz="2000" dirty="0"/>
              <a:t>Excelencia en nuestras operaciones y los servicios que ofrecemos.</a:t>
            </a:r>
          </a:p>
          <a:p>
            <a:r>
              <a:rPr lang="es-PE" sz="2000" dirty="0"/>
              <a:t>Cumplimiento normativo e integridad.</a:t>
            </a:r>
          </a:p>
        </p:txBody>
      </p:sp>
      <p:pic>
        <p:nvPicPr>
          <p:cNvPr id="5" name="4 Marcador de contenido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2204864"/>
            <a:ext cx="3366277" cy="291847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6" name="Botón de acción: Hacia atrás o Anterior 5">
            <a:hlinkClick r:id="rId3" action="ppaction://hlinksldjump" highlightClick="1">
              <a:snd r:embed="rId4" name="breeze.wav"/>
            </a:hlinkClick>
          </p:cNvPr>
          <p:cNvSpPr/>
          <p:nvPr/>
        </p:nvSpPr>
        <p:spPr>
          <a:xfrm>
            <a:off x="7236296" y="5806440"/>
            <a:ext cx="1046165" cy="43087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166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0"/>
    </mc:Choice>
    <mc:Fallback xmlns="">
      <p:transition advTm="0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150</TotalTime>
  <Words>344</Words>
  <Application>Microsoft Office PowerPoint</Application>
  <PresentationFormat>Presentación en pantalla (4:3)</PresentationFormat>
  <Paragraphs>43</Paragraphs>
  <Slides>10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Calibri</vt:lpstr>
      <vt:lpstr>Century Gothic</vt:lpstr>
      <vt:lpstr>Wingdings 2</vt:lpstr>
      <vt:lpstr>Austin</vt:lpstr>
      <vt:lpstr>GEYESA</vt:lpstr>
      <vt:lpstr>ÍNDICE</vt:lpstr>
      <vt:lpstr>Qué es GEYESA</vt:lpstr>
      <vt:lpstr>Servicios</vt:lpstr>
      <vt:lpstr>Servicios</vt:lpstr>
      <vt:lpstr>Servicios</vt:lpstr>
      <vt:lpstr>Misión</vt:lpstr>
      <vt:lpstr>Visión</vt:lpstr>
      <vt:lpstr>Valores</vt:lpstr>
      <vt:lpstr>Contáctanos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Carmen Dioses Dueñas</dc:creator>
  <cp:lastModifiedBy>Sergio Bazo</cp:lastModifiedBy>
  <cp:revision>15</cp:revision>
  <dcterms:created xsi:type="dcterms:W3CDTF">2016-08-15T19:39:54Z</dcterms:created>
  <dcterms:modified xsi:type="dcterms:W3CDTF">2018-02-12T18:27:54Z</dcterms:modified>
</cp:coreProperties>
</file>