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 Medium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Poppins Light"/>
      <p:regular r:id="rId35"/>
      <p:bold r:id="rId36"/>
      <p:italic r:id="rId37"/>
      <p:boldItalic r:id="rId38"/>
    </p:embeddedFont>
    <p:embeddedFont>
      <p:font typeface="Poppins Medium"/>
      <p:regular r:id="rId39"/>
      <p:bold r:id="rId40"/>
      <p:italic r:id="rId41"/>
      <p:boldItalic r:id="rId42"/>
    </p:embeddedFont>
    <p:embeddedFont>
      <p:font typeface="Roboto Light"/>
      <p:regular r:id="rId43"/>
      <p:bold r:id="rId44"/>
      <p:italic r:id="rId45"/>
      <p:boldItalic r:id="rId46"/>
    </p:embeddedFont>
    <p:embeddedFont>
      <p:font typeface="Poppins SemiBold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.fntdata"/><Relationship Id="rId42" Type="http://schemas.openxmlformats.org/officeDocument/2006/relationships/font" Target="fonts/PoppinsMedium-boldItalic.fntdata"/><Relationship Id="rId41" Type="http://schemas.openxmlformats.org/officeDocument/2006/relationships/font" Target="fonts/PoppinsMedium-italic.fntdata"/><Relationship Id="rId44" Type="http://schemas.openxmlformats.org/officeDocument/2006/relationships/font" Target="fonts/RobotoLight-bold.fntdata"/><Relationship Id="rId43" Type="http://schemas.openxmlformats.org/officeDocument/2006/relationships/font" Target="fonts/RobotoLight-regular.fntdata"/><Relationship Id="rId46" Type="http://schemas.openxmlformats.org/officeDocument/2006/relationships/font" Target="fonts/RobotoLight-boldItalic.fntdata"/><Relationship Id="rId45" Type="http://schemas.openxmlformats.org/officeDocument/2006/relationships/font" Target="fonts/Roboto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PoppinsSemiBold-bold.fntdata"/><Relationship Id="rId47" Type="http://schemas.openxmlformats.org/officeDocument/2006/relationships/font" Target="fonts/PoppinsSemiBold-regular.fntdata"/><Relationship Id="rId49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font" Target="fonts/Roboto-boldItalic.fntdata"/><Relationship Id="rId33" Type="http://schemas.openxmlformats.org/officeDocument/2006/relationships/font" Target="fonts/Poppins-italic.fntdata"/><Relationship Id="rId32" Type="http://schemas.openxmlformats.org/officeDocument/2006/relationships/font" Target="fonts/Poppins-bold.fntdata"/><Relationship Id="rId35" Type="http://schemas.openxmlformats.org/officeDocument/2006/relationships/font" Target="fonts/PoppinsLight-regular.fntdata"/><Relationship Id="rId34" Type="http://schemas.openxmlformats.org/officeDocument/2006/relationships/font" Target="fonts/Poppins-boldItalic.fntdata"/><Relationship Id="rId37" Type="http://schemas.openxmlformats.org/officeDocument/2006/relationships/font" Target="fonts/PoppinsLight-italic.fntdata"/><Relationship Id="rId36" Type="http://schemas.openxmlformats.org/officeDocument/2006/relationships/font" Target="fonts/PoppinsLight-bold.fntdata"/><Relationship Id="rId39" Type="http://schemas.openxmlformats.org/officeDocument/2006/relationships/font" Target="fonts/PoppinsMedium-regular.fntdata"/><Relationship Id="rId38" Type="http://schemas.openxmlformats.org/officeDocument/2006/relationships/font" Target="fonts/PoppinsLight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29" Type="http://schemas.openxmlformats.org/officeDocument/2006/relationships/font" Target="fonts/Roboto-italic.fntdata"/><Relationship Id="rId50" Type="http://schemas.openxmlformats.org/officeDocument/2006/relationships/font" Target="fonts/Poppins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d8bd0893_0_13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e9d8bd0893_0_13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e9d8bd0893_0_13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9d8bd0893_0_36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e9d8bd0893_0_36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9d8bd0893_0_3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e9d8bd0893_0_3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e9d8bd0893_0_36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9d8bd0893_0_3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e9d8bd0893_0_36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9d8bd0893_0_37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9d8bd0893_0_37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e9d8bd0893_0_37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9d8bd0893_0_37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e9d8bd0893_0_37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9d8bd0893_0_37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9d8bd0893_0_37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e9d8bd0893_0_37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1cd1cac5ab588cf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1cd1cac5ab588cf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61cd1cac5ab588cf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df2b1aa9fa7aa0d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df2b1aa9fa7aa0d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df2b1aa9fa7aa0d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9d8bd0893_0_38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e9d8bd0893_0_38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e9d8bd0893_0_38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d8bd0893_0_18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d8bd0893_0_18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e9d8bd0893_0_18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f2b1aa9fa7aa0d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df2b1aa9fa7aa0d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df2b1aa9fa7aa0d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1cd1cac5ab588cf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1cd1cac5ab588cf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61cd1cac5ab588cf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f2b1aa9fa7aa0d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f2b1aa9fa7aa0d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df2b1aa9fa7aa0d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f2b1aa9fa7aa0d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f2b1aa9fa7aa0d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df2b1aa9fa7aa0d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9d8bd0893_0_3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e9d8bd0893_0_3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9d8bd0893_0_3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e9d8bd0893_0_3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1f8f7e2f3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1f8f7e2f3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01f8f7e2f3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1">
  <p:cSld name="slide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CUSTOM_7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29874" r="15966" t="0"/>
          <a:stretch/>
        </p:blipFill>
        <p:spPr>
          <a:xfrm>
            <a:off x="4967531" y="-1425"/>
            <a:ext cx="41764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 rot="5400000">
            <a:off x="7540500" y="3540237"/>
            <a:ext cx="919500" cy="228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5400000">
            <a:off x="3432826" y="-2508675"/>
            <a:ext cx="919500" cy="593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1583176" y="1342397"/>
            <a:ext cx="1967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OVERTITLE HERE</a:t>
            </a:r>
            <a:endParaRPr i="0" sz="1100" u="none" cap="none" strike="noStrike">
              <a:solidFill>
                <a:schemeClr val="accent6"/>
              </a:solidFill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1546688" y="1573256"/>
            <a:ext cx="2550300" cy="22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YOUR SLIDE TITLE</a:t>
            </a:r>
            <a:r>
              <a:rPr b="1" i="0" lang="en-US" sz="3500" u="none" cap="none" strike="noStrike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GOES HERE</a:t>
            </a:r>
            <a:endParaRPr b="0" i="0" sz="9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1546686" y="3393375"/>
            <a:ext cx="2287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none" cap="none" strike="noStrike">
                <a:solidFill>
                  <a:srgbClr val="AEABA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 and the consectuerer adipiscing diamons then dolorado ametis.</a:t>
            </a:r>
            <a:endParaRPr i="0"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1551074" y="225967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548962" y="225967"/>
            <a:ext cx="951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5448688" y="225967"/>
            <a:ext cx="1068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800">
              <a:solidFill>
                <a:srgbClr val="75707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3071508" y="225967"/>
            <a:ext cx="6900" cy="46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4960773" y="225967"/>
            <a:ext cx="6900" cy="46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7266650" y="4614948"/>
            <a:ext cx="1196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SECTION 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 rot="5400000">
            <a:off x="8503772" y="449999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1"/>
          <p:cNvGrpSpPr/>
          <p:nvPr/>
        </p:nvGrpSpPr>
        <p:grpSpPr>
          <a:xfrm>
            <a:off x="69150" y="0"/>
            <a:ext cx="856972" cy="5143500"/>
            <a:chOff x="92200" y="0"/>
            <a:chExt cx="1142629" cy="6858000"/>
          </a:xfrm>
        </p:grpSpPr>
        <p:sp>
          <p:nvSpPr>
            <p:cNvPr id="95" name="Google Shape;95;p11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11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97" name="Google Shape;97;p11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99" name="Google Shape;9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200" y="103100"/>
              <a:ext cx="1015800" cy="101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CUSTOM_7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2"/>
          <p:cNvGrpSpPr/>
          <p:nvPr/>
        </p:nvGrpSpPr>
        <p:grpSpPr>
          <a:xfrm>
            <a:off x="69150" y="0"/>
            <a:ext cx="856972" cy="5143500"/>
            <a:chOff x="92200" y="0"/>
            <a:chExt cx="1142629" cy="6858000"/>
          </a:xfrm>
        </p:grpSpPr>
        <p:sp>
          <p:nvSpPr>
            <p:cNvPr id="102" name="Google Shape;102;p12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12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104" name="Google Shape;104;p12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6" name="Google Shape;106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2200" y="103100"/>
              <a:ext cx="1015800" cy="1015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CUSTOM_8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2332275" y="5041350"/>
            <a:ext cx="6811800" cy="102300"/>
          </a:xfrm>
          <a:prstGeom prst="rect">
            <a:avLst/>
          </a:prstGeom>
          <a:solidFill>
            <a:srgbClr val="F7F5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950" y="4473019"/>
            <a:ext cx="1953300" cy="4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2">
  <p:cSld name="slide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3">
  <p:cSld name="slide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3">
  <p:cSld name="about us3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ar collection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">
  <p:cSld name="team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39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2">
  <p:cSld name="team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CUSTOM_4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30211" l="0" r="0" t="0"/>
          <a:stretch/>
        </p:blipFill>
        <p:spPr>
          <a:xfrm>
            <a:off x="919275" y="0"/>
            <a:ext cx="8224707" cy="4063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 rot="5400000">
            <a:off x="4500900" y="500325"/>
            <a:ext cx="1079700" cy="8206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 flipH="1" rot="-5400000">
            <a:off x="372598" y="4596681"/>
            <a:ext cx="1079700" cy="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1429963" y="4388488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SUBJECT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TEXT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3033301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 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AND DETAILS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703589" y="4397876"/>
            <a:ext cx="69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4494789" y="4397876"/>
            <a:ext cx="69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1336808" y="2456006"/>
            <a:ext cx="354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PRESENTATION </a:t>
            </a: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TITLE </a:t>
            </a:r>
            <a:r>
              <a:rPr lang="en-US" sz="3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HERE</a:t>
            </a:r>
            <a:endParaRPr b="0" i="0" sz="33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84462" y="2191246"/>
            <a:ext cx="2827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919222" y="0"/>
            <a:ext cx="69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24" name="Google Shape;24;p3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0" y="77325"/>
            <a:ext cx="761851" cy="7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CUSTOM_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/>
        </p:nvSpPr>
        <p:spPr>
          <a:xfrm>
            <a:off x="566169" y="4388488"/>
            <a:ext cx="1027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SUBJECT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TEXT HERE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2169507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 </a:t>
            </a:r>
            <a:endParaRPr sz="11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AND DETAILS</a:t>
            </a:r>
            <a:endParaRPr sz="11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accent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839795" y="4397876"/>
            <a:ext cx="6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630995" y="4397876"/>
            <a:ext cx="69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73014" y="2456006"/>
            <a:ext cx="3546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23960"/>
                </a:solidFill>
                <a:latin typeface="Poppins"/>
                <a:ea typeface="Poppins"/>
                <a:cs typeface="Poppins"/>
                <a:sym typeface="Poppins"/>
              </a:rPr>
              <a:t>YOUR TITLE</a:t>
            </a:r>
            <a:endParaRPr b="1" sz="3300">
              <a:solidFill>
                <a:srgbClr val="1239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23960"/>
                </a:solidFill>
                <a:latin typeface="Poppins"/>
                <a:ea typeface="Poppins"/>
                <a:cs typeface="Poppins"/>
                <a:sym typeface="Poppins"/>
              </a:rPr>
              <a:t>GOES </a:t>
            </a:r>
            <a:r>
              <a:rPr lang="en-US" sz="3300">
                <a:solidFill>
                  <a:srgbClr val="123960"/>
                </a:solidFill>
                <a:latin typeface="Poppins Light"/>
                <a:ea typeface="Poppins Light"/>
                <a:cs typeface="Poppins Light"/>
                <a:sym typeface="Poppins Light"/>
              </a:rPr>
              <a:t>HERE</a:t>
            </a:r>
            <a:endParaRPr b="0" i="0" sz="3300" u="none" cap="none" strike="noStrike">
              <a:solidFill>
                <a:srgbClr val="1239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520668" y="2191246"/>
            <a:ext cx="2827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OVERTITLE HERE</a:t>
            </a:r>
            <a:endParaRPr i="0" sz="1400" u="none" cap="none" strike="noStrike">
              <a:solidFill>
                <a:schemeClr val="accent6"/>
              </a:solidFill>
            </a:endParaRPr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81" y="287062"/>
            <a:ext cx="2477119" cy="11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11590" t="7757"/>
          <a:stretch/>
        </p:blipFill>
        <p:spPr>
          <a:xfrm>
            <a:off x="3405844" y="0"/>
            <a:ext cx="5738155" cy="412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2624288" y="1445991"/>
            <a:ext cx="3895425" cy="2251519"/>
            <a:chOff x="2973950" y="1933400"/>
            <a:chExt cx="5193900" cy="3002025"/>
          </a:xfrm>
        </p:grpSpPr>
        <p:sp>
          <p:nvSpPr>
            <p:cNvPr id="40" name="Google Shape;40;p5"/>
            <p:cNvSpPr txBox="1"/>
            <p:nvPr/>
          </p:nvSpPr>
          <p:spPr>
            <a:xfrm>
              <a:off x="2973950" y="1955600"/>
              <a:ext cx="5193900" cy="2246700"/>
            </a:xfrm>
            <a:prstGeom prst="rect">
              <a:avLst/>
            </a:prstGeom>
            <a:noFill/>
            <a:ln>
              <a:noFill/>
            </a:ln>
            <a:effectLst>
              <a:outerShdw blurRad="660400" rotWithShape="0" algn="t" dir="5400000" dist="38100">
                <a:srgbClr val="000000">
                  <a:alpha val="2353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36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00"/>
                <a:buFont typeface="Arial"/>
                <a:buNone/>
              </a:pPr>
              <a:r>
                <a:rPr b="1" i="0" lang="en-US" sz="83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THANK</a:t>
              </a:r>
              <a:endParaRPr b="1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" name="Google Shape;41;p5"/>
            <p:cNvSpPr txBox="1"/>
            <p:nvPr/>
          </p:nvSpPr>
          <p:spPr>
            <a:xfrm>
              <a:off x="4896875" y="3114625"/>
              <a:ext cx="3270900" cy="1472100"/>
            </a:xfrm>
            <a:prstGeom prst="rect">
              <a:avLst/>
            </a:prstGeom>
            <a:noFill/>
            <a:ln>
              <a:noFill/>
            </a:ln>
            <a:effectLst>
              <a:outerShdw blurRad="660400" rotWithShape="0" algn="t" dir="5400000" dist="38100">
                <a:srgbClr val="000000">
                  <a:alpha val="2353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6363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300"/>
                <a:buFont typeface="Arial"/>
                <a:buNone/>
              </a:pPr>
              <a:r>
                <a:rPr b="1" i="0" lang="en-US" sz="83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YOU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3238450" y="3527875"/>
              <a:ext cx="1595400" cy="8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OCTALYSIS</a:t>
              </a:r>
              <a:endParaRPr b="1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5400000">
              <a:off x="4157476" y="852050"/>
              <a:ext cx="98400" cy="2261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5400000">
              <a:off x="6430325" y="3461825"/>
              <a:ext cx="98400" cy="2848800"/>
            </a:xfrm>
            <a:prstGeom prst="rect">
              <a:avLst/>
            </a:prstGeom>
            <a:solidFill>
              <a:srgbClr val="A7E3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6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919238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/>
        </p:nvSpPr>
        <p:spPr>
          <a:xfrm rot="-5400000">
            <a:off x="-193331" y="4113375"/>
            <a:ext cx="1312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lang="en-US" sz="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OCTALYSIS </a:t>
            </a: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463066" y="308603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/>
          <p:nvPr/>
        </p:nvSpPr>
        <p:spPr>
          <a:xfrm rot="5400000">
            <a:off x="4265407" y="2619165"/>
            <a:ext cx="627600" cy="44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616963" y="2236597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SECTION</a:t>
            </a:r>
            <a:endParaRPr b="1"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TITLE HERE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2621368" y="4656665"/>
            <a:ext cx="102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049698" y="4656665"/>
            <a:ext cx="9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5468396" y="4656665"/>
            <a:ext cx="106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794654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5237375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3952106" y="1875731"/>
            <a:ext cx="1516200" cy="2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HERE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8224744" y="0"/>
            <a:ext cx="919500" cy="92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8329362" y="244004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0" i="0" sz="2400" u="none" cap="none" strike="noStrike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8224737" y="0"/>
            <a:ext cx="13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CUSTOM_6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919238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 rot="-5400000">
            <a:off x="-193331" y="4113375"/>
            <a:ext cx="1312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b="1" lang="en-US" sz="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OCTALYSIS </a:t>
            </a: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GROUP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463066" y="3086038"/>
            <a:ext cx="13800" cy="4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 rot="5400000">
            <a:off x="4265407" y="2619165"/>
            <a:ext cx="627600" cy="44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2621368" y="4656665"/>
            <a:ext cx="102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b="0" i="0" sz="1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4049698" y="4656665"/>
            <a:ext cx="9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5468396" y="4656665"/>
            <a:ext cx="106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TEXT HERE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3A38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 HERE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E137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3794654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5237375" y="4638638"/>
            <a:ext cx="6900" cy="411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224737" y="0"/>
            <a:ext cx="13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2368650" y="2236594"/>
            <a:ext cx="34437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b="1"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GOES HERE</a:t>
            </a:r>
            <a:endParaRPr sz="3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2434275" y="1900406"/>
            <a:ext cx="1749000" cy="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OVERTITLE GOES HERE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10045" y="246442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-US" sz="24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24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 flipH="1" rot="5400000">
            <a:off x="7245836" y="4312255"/>
            <a:ext cx="34200" cy="61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11590" t="7757"/>
          <a:stretch/>
        </p:blipFill>
        <p:spPr>
          <a:xfrm>
            <a:off x="3405844" y="0"/>
            <a:ext cx="5738155" cy="41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5886225" y="2270569"/>
            <a:ext cx="1190700" cy="6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5870138" y="2469019"/>
            <a:ext cx="1190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START</a:t>
            </a:r>
            <a:endParaRPr sz="1000">
              <a:solidFill>
                <a:schemeClr val="accent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43675" y="4388500"/>
            <a:ext cx="1092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55D29"/>
                </a:solidFill>
                <a:latin typeface="Roboto Medium"/>
                <a:ea typeface="Roboto Medium"/>
                <a:cs typeface="Roboto Medium"/>
                <a:sym typeface="Roboto Medium"/>
              </a:rPr>
              <a:t>Hecho por</a:t>
            </a:r>
            <a:endParaRPr i="0" sz="11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TU NOMBRE</a:t>
            </a:r>
            <a:endParaRPr i="0" sz="11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147007" y="4388494"/>
            <a:ext cx="1190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55D29"/>
                </a:solidFill>
                <a:latin typeface="Roboto Medium"/>
                <a:ea typeface="Roboto Medium"/>
                <a:cs typeface="Roboto Medium"/>
                <a:sym typeface="Roboto Medium"/>
              </a:rPr>
              <a:t>Fecha de inicio</a:t>
            </a:r>
            <a:endParaRPr sz="11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FECHA</a:t>
            </a:r>
            <a:endParaRPr sz="11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155D2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839795" y="4397876"/>
            <a:ext cx="6900" cy="411600"/>
          </a:xfrm>
          <a:prstGeom prst="rect">
            <a:avLst/>
          </a:prstGeom>
          <a:solidFill>
            <a:srgbClr val="0177FB"/>
          </a:solidFill>
          <a:ln cap="flat" cmpd="sng" w="9525">
            <a:solidFill>
              <a:srgbClr val="155D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3630995" y="4397876"/>
            <a:ext cx="6900" cy="411600"/>
          </a:xfrm>
          <a:prstGeom prst="rect">
            <a:avLst/>
          </a:prstGeom>
          <a:solidFill>
            <a:srgbClr val="0177FB"/>
          </a:solidFill>
          <a:ln cap="flat" cmpd="sng" w="9525">
            <a:solidFill>
              <a:srgbClr val="155D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4191" y="2152504"/>
            <a:ext cx="3546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PROYECTO</a:t>
            </a:r>
            <a:endParaRPr b="1"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FINAL</a:t>
            </a:r>
            <a:endParaRPr b="1"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(curso 2)</a:t>
            </a:r>
            <a:endParaRPr sz="33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54200" y="1693984"/>
            <a:ext cx="282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CURSO DE GAMIFICACIÓN </a:t>
            </a:r>
            <a:b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CON  OCTALYSIS</a:t>
            </a:r>
            <a:endParaRPr i="0" sz="1400" u="none" cap="none" strike="noStrike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81" y="287062"/>
            <a:ext cx="2477119" cy="11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374" y="4259950"/>
            <a:ext cx="1500652" cy="68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24" l="0" r="0" t="3034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/>
          <p:nvPr/>
        </p:nvSpPr>
        <p:spPr>
          <a:xfrm>
            <a:off x="914400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2081288" y="1321366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INDUCCIÓN</a:t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3935250" y="960500"/>
            <a:ext cx="2216700" cy="270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PLAYER’S JOURNEY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/>
          <p:nvPr/>
        </p:nvSpPr>
        <p:spPr>
          <a:xfrm>
            <a:off x="8224499" y="2112264"/>
            <a:ext cx="919500" cy="9267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8322480" y="2356268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2400" u="none" cap="none" strike="noStrike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264" name="Google Shape;264;p29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265" name="Google Shape;265;p29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rgbClr val="33333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3687525" y="3498350"/>
            <a:ext cx="2700900" cy="164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6393025" y="1636400"/>
            <a:ext cx="2761500" cy="184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926125" y="1636400"/>
            <a:ext cx="2761500" cy="182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3685775" y="1100"/>
            <a:ext cx="2700900" cy="16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0"/>
          <p:cNvGrpSpPr/>
          <p:nvPr/>
        </p:nvGrpSpPr>
        <p:grpSpPr>
          <a:xfrm>
            <a:off x="345113" y="0"/>
            <a:ext cx="581009" cy="5143500"/>
            <a:chOff x="460150" y="0"/>
            <a:chExt cx="774679" cy="6858000"/>
          </a:xfrm>
        </p:grpSpPr>
        <p:sp>
          <p:nvSpPr>
            <p:cNvPr id="278" name="Google Shape;278;p30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" name="Google Shape;279;p30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280" name="Google Shape;280;p30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rgbClr val="33333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2" name="Google Shape;282;p30"/>
          <p:cNvSpPr txBox="1"/>
          <p:nvPr/>
        </p:nvSpPr>
        <p:spPr>
          <a:xfrm>
            <a:off x="1216966" y="2010000"/>
            <a:ext cx="170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3851475" y="204050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6727909" y="2009988"/>
            <a:ext cx="17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3851466" y="3745425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327345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3273450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327345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8798388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8798388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8798388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594740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594740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4" name="Google Shape;2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0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4118550" y="1650900"/>
            <a:ext cx="1843574" cy="18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248" l="10620" r="7679" t="0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/>
          <p:nvPr/>
        </p:nvSpPr>
        <p:spPr>
          <a:xfrm>
            <a:off x="914400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2071838" y="1077378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ESCALAMIENTO</a:t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3925800" y="716513"/>
            <a:ext cx="2216700" cy="270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PLAYER’S JOURNEY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5" name="Google Shape;3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/>
          <p:nvPr/>
        </p:nvSpPr>
        <p:spPr>
          <a:xfrm>
            <a:off x="8224494" y="2108400"/>
            <a:ext cx="919500" cy="9267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8329112" y="2352404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i="0" sz="2400" u="none" cap="none" strike="noStrik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08" name="Google Shape;308;p31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309" name="Google Shape;309;p31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/>
          <p:nvPr/>
        </p:nvSpPr>
        <p:spPr>
          <a:xfrm>
            <a:off x="3687525" y="3498350"/>
            <a:ext cx="2700900" cy="164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6393025" y="1636400"/>
            <a:ext cx="2761500" cy="184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926125" y="1636400"/>
            <a:ext cx="2761500" cy="182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3685775" y="1100"/>
            <a:ext cx="2700900" cy="16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32"/>
          <p:cNvGrpSpPr/>
          <p:nvPr/>
        </p:nvGrpSpPr>
        <p:grpSpPr>
          <a:xfrm>
            <a:off x="345113" y="0"/>
            <a:ext cx="581009" cy="5143500"/>
            <a:chOff x="460150" y="0"/>
            <a:chExt cx="774679" cy="6858000"/>
          </a:xfrm>
        </p:grpSpPr>
        <p:sp>
          <p:nvSpPr>
            <p:cNvPr id="322" name="Google Shape;322;p32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32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324" name="Google Shape;324;p32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rgbClr val="33333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6" name="Google Shape;326;p32"/>
          <p:cNvSpPr txBox="1"/>
          <p:nvPr/>
        </p:nvSpPr>
        <p:spPr>
          <a:xfrm>
            <a:off x="1216966" y="2010000"/>
            <a:ext cx="170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3851475" y="204050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6727909" y="2009988"/>
            <a:ext cx="17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2"/>
          <p:cNvSpPr txBox="1"/>
          <p:nvPr/>
        </p:nvSpPr>
        <p:spPr>
          <a:xfrm>
            <a:off x="3851466" y="3745425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2"/>
          <p:cNvSpPr txBox="1"/>
          <p:nvPr/>
        </p:nvSpPr>
        <p:spPr>
          <a:xfrm>
            <a:off x="327345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3273450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327345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8798388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8798388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8798388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594740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594740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4118550" y="1650900"/>
            <a:ext cx="1843574" cy="18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24" l="0" r="0" t="3034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3"/>
          <p:cNvSpPr/>
          <p:nvPr/>
        </p:nvSpPr>
        <p:spPr>
          <a:xfrm>
            <a:off x="914400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2081288" y="1882291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MAESTRÍA</a:t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3935250" y="1521425"/>
            <a:ext cx="2216700" cy="270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PLAYER’S JOURNEY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9" name="Google Shape;3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3"/>
          <p:cNvSpPr/>
          <p:nvPr/>
        </p:nvSpPr>
        <p:spPr>
          <a:xfrm>
            <a:off x="8224494" y="2108400"/>
            <a:ext cx="919500" cy="9267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8329112" y="2352404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i="0" sz="2400" u="none" cap="none" strike="noStrik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352" name="Google Shape;352;p33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353" name="Google Shape;353;p33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/>
          <p:nvPr/>
        </p:nvSpPr>
        <p:spPr>
          <a:xfrm>
            <a:off x="3687525" y="3498350"/>
            <a:ext cx="2700900" cy="164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6393025" y="1636400"/>
            <a:ext cx="2761500" cy="184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926125" y="1636400"/>
            <a:ext cx="2761500" cy="182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3685775" y="1100"/>
            <a:ext cx="2700900" cy="16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34"/>
          <p:cNvGrpSpPr/>
          <p:nvPr/>
        </p:nvGrpSpPr>
        <p:grpSpPr>
          <a:xfrm>
            <a:off x="345113" y="0"/>
            <a:ext cx="581009" cy="5143500"/>
            <a:chOff x="460150" y="0"/>
            <a:chExt cx="774679" cy="6858000"/>
          </a:xfrm>
        </p:grpSpPr>
        <p:sp>
          <p:nvSpPr>
            <p:cNvPr id="366" name="Google Shape;366;p34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367;p34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368" name="Google Shape;368;p34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rgbClr val="33333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0" name="Google Shape;370;p34"/>
          <p:cNvSpPr txBox="1"/>
          <p:nvPr/>
        </p:nvSpPr>
        <p:spPr>
          <a:xfrm>
            <a:off x="1216966" y="2010000"/>
            <a:ext cx="170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3851475" y="204050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6727909" y="2009988"/>
            <a:ext cx="17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3851466" y="3745425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34"/>
          <p:cNvSpPr txBox="1"/>
          <p:nvPr/>
        </p:nvSpPr>
        <p:spPr>
          <a:xfrm>
            <a:off x="327345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3273450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4"/>
          <p:cNvSpPr txBox="1"/>
          <p:nvPr/>
        </p:nvSpPr>
        <p:spPr>
          <a:xfrm>
            <a:off x="327345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4"/>
          <p:cNvSpPr txBox="1"/>
          <p:nvPr/>
        </p:nvSpPr>
        <p:spPr>
          <a:xfrm>
            <a:off x="8798388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8798388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8798388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4"/>
          <p:cNvSpPr txBox="1"/>
          <p:nvPr/>
        </p:nvSpPr>
        <p:spPr>
          <a:xfrm>
            <a:off x="594740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4"/>
          <p:cNvSpPr txBox="1"/>
          <p:nvPr/>
        </p:nvSpPr>
        <p:spPr>
          <a:xfrm>
            <a:off x="594740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4118550" y="1650900"/>
            <a:ext cx="1843574" cy="18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/>
        </p:nvSpPr>
        <p:spPr>
          <a:xfrm>
            <a:off x="852325" y="423724"/>
            <a:ext cx="7964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IDEA SELECCIONADA #1 </a:t>
            </a:r>
            <a:endParaRPr b="1" sz="30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(explicación detallada)</a:t>
            </a:r>
            <a:endParaRPr sz="12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961650" y="2031552"/>
            <a:ext cx="72207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Escribe aquí la explicación.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5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5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395" name="Google Shape;3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38423"/>
            <a:ext cx="958733" cy="4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/>
          <p:nvPr/>
        </p:nvSpPr>
        <p:spPr>
          <a:xfrm>
            <a:off x="852325" y="423724"/>
            <a:ext cx="79644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BUCLE DE JUEGO (ejemplo)</a:t>
            </a:r>
            <a:endParaRPr sz="12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306274" y="2417091"/>
            <a:ext cx="14181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LUCHAR CONTRA ENEMIGOS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3287549" y="1800515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OBTIENE EXPERIENCIA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3287549" y="2417091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OBTIENE ORO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3287549" y="3033667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OBTIENE COFRE DE BOTÍN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6059440" y="1800515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SUBE DE NIVEL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6059440" y="2417091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EQUIPAMIENTO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7807735" y="1800515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 VUELVE 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MÁS FUERTE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6"/>
          <p:cNvSpPr/>
          <p:nvPr/>
        </p:nvSpPr>
        <p:spPr>
          <a:xfrm>
            <a:off x="7807735" y="3156760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MEJORA ESTÉTICA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7807735" y="3889126"/>
            <a:ext cx="1201800" cy="344700"/>
          </a:xfrm>
          <a:prstGeom prst="roundRect">
            <a:avLst>
              <a:gd fmla="val 16667" name="adj"/>
            </a:avLst>
          </a:prstGeom>
          <a:solidFill>
            <a:srgbClr val="155D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4371035" y="1322913"/>
            <a:ext cx="1201800" cy="248100"/>
          </a:xfrm>
          <a:prstGeom prst="roundRect">
            <a:avLst>
              <a:gd fmla="val 16667" name="adj"/>
            </a:avLst>
          </a:prstGeom>
          <a:solidFill>
            <a:srgbClr val="70AD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POTENCIA</a:t>
            </a:r>
            <a:endParaRPr b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2" name="Google Shape;412;p36"/>
          <p:cNvCxnSpPr>
            <a:stCxn id="408" idx="0"/>
            <a:endCxn id="411" idx="3"/>
          </p:cNvCxnSpPr>
          <p:nvPr/>
        </p:nvCxnSpPr>
        <p:spPr>
          <a:xfrm flipH="1" rot="5400000">
            <a:off x="6813835" y="205715"/>
            <a:ext cx="353700" cy="2835900"/>
          </a:xfrm>
          <a:prstGeom prst="bentConnector2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6"/>
          <p:cNvCxnSpPr>
            <a:stCxn id="411" idx="1"/>
            <a:endCxn id="402" idx="0"/>
          </p:cNvCxnSpPr>
          <p:nvPr/>
        </p:nvCxnSpPr>
        <p:spPr>
          <a:xfrm flipH="1">
            <a:off x="1015235" y="1446963"/>
            <a:ext cx="3355800" cy="970200"/>
          </a:xfrm>
          <a:prstGeom prst="bentConnector2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36"/>
          <p:cNvCxnSpPr>
            <a:stCxn id="402" idx="3"/>
            <a:endCxn id="403" idx="1"/>
          </p:cNvCxnSpPr>
          <p:nvPr/>
        </p:nvCxnSpPr>
        <p:spPr>
          <a:xfrm flipH="1" rot="10800000">
            <a:off x="1724374" y="1972941"/>
            <a:ext cx="1563300" cy="6165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36"/>
          <p:cNvCxnSpPr>
            <a:stCxn id="402" idx="3"/>
            <a:endCxn id="404" idx="1"/>
          </p:cNvCxnSpPr>
          <p:nvPr/>
        </p:nvCxnSpPr>
        <p:spPr>
          <a:xfrm>
            <a:off x="1724374" y="2589441"/>
            <a:ext cx="1563300" cy="6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36"/>
          <p:cNvCxnSpPr>
            <a:stCxn id="402" idx="3"/>
            <a:endCxn id="405" idx="1"/>
          </p:cNvCxnSpPr>
          <p:nvPr/>
        </p:nvCxnSpPr>
        <p:spPr>
          <a:xfrm>
            <a:off x="1724374" y="2589441"/>
            <a:ext cx="1563300" cy="6165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7" name="Google Shape;417;p36"/>
          <p:cNvCxnSpPr>
            <a:stCxn id="403" idx="3"/>
            <a:endCxn id="406" idx="1"/>
          </p:cNvCxnSpPr>
          <p:nvPr/>
        </p:nvCxnSpPr>
        <p:spPr>
          <a:xfrm>
            <a:off x="4489349" y="1972865"/>
            <a:ext cx="1570200" cy="6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36"/>
          <p:cNvCxnSpPr>
            <a:endCxn id="407" idx="1"/>
          </p:cNvCxnSpPr>
          <p:nvPr/>
        </p:nvCxnSpPr>
        <p:spPr>
          <a:xfrm>
            <a:off x="4489240" y="2588841"/>
            <a:ext cx="15702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36"/>
          <p:cNvCxnSpPr>
            <a:stCxn id="405" idx="3"/>
            <a:endCxn id="407" idx="2"/>
          </p:cNvCxnSpPr>
          <p:nvPr/>
        </p:nvCxnSpPr>
        <p:spPr>
          <a:xfrm flipH="1" rot="10800000">
            <a:off x="4489349" y="2761717"/>
            <a:ext cx="2171100" cy="444300"/>
          </a:xfrm>
          <a:prstGeom prst="bentConnector2">
            <a:avLst/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Google Shape;420;p36"/>
          <p:cNvCxnSpPr>
            <a:stCxn id="406" idx="3"/>
            <a:endCxn id="408" idx="1"/>
          </p:cNvCxnSpPr>
          <p:nvPr/>
        </p:nvCxnSpPr>
        <p:spPr>
          <a:xfrm>
            <a:off x="7261240" y="1972865"/>
            <a:ext cx="546600" cy="600"/>
          </a:xfrm>
          <a:prstGeom prst="bentConnector3">
            <a:avLst>
              <a:gd fmla="val 50011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36"/>
          <p:cNvCxnSpPr>
            <a:stCxn id="407" idx="3"/>
            <a:endCxn id="408" idx="2"/>
          </p:cNvCxnSpPr>
          <p:nvPr/>
        </p:nvCxnSpPr>
        <p:spPr>
          <a:xfrm flipH="1" rot="10800000">
            <a:off x="7261240" y="2145141"/>
            <a:ext cx="1147500" cy="444300"/>
          </a:xfrm>
          <a:prstGeom prst="bentConnector2">
            <a:avLst/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36"/>
          <p:cNvCxnSpPr>
            <a:stCxn id="407" idx="3"/>
            <a:endCxn id="409" idx="0"/>
          </p:cNvCxnSpPr>
          <p:nvPr/>
        </p:nvCxnSpPr>
        <p:spPr>
          <a:xfrm>
            <a:off x="7261240" y="2589441"/>
            <a:ext cx="1147500" cy="567300"/>
          </a:xfrm>
          <a:prstGeom prst="bentConnector2">
            <a:avLst/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36"/>
          <p:cNvCxnSpPr>
            <a:stCxn id="409" idx="2"/>
            <a:endCxn id="410" idx="0"/>
          </p:cNvCxnSpPr>
          <p:nvPr/>
        </p:nvCxnSpPr>
        <p:spPr>
          <a:xfrm flipH="1" rot="-5400000">
            <a:off x="8215135" y="3694960"/>
            <a:ext cx="387600" cy="600"/>
          </a:xfrm>
          <a:prstGeom prst="bentConnector3">
            <a:avLst>
              <a:gd fmla="val 49995" name="adj1"/>
            </a:avLst>
          </a:prstGeom>
          <a:noFill/>
          <a:ln cap="flat" cmpd="sng" w="28575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4" name="Google Shape;424;p36"/>
          <p:cNvSpPr txBox="1"/>
          <p:nvPr/>
        </p:nvSpPr>
        <p:spPr>
          <a:xfrm>
            <a:off x="4569538" y="1802362"/>
            <a:ext cx="114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 TENER SUFICIENTE</a:t>
            </a:r>
            <a:endParaRPr b="1"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4526146" y="2437894"/>
            <a:ext cx="141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INTERCAMBIA POR</a:t>
            </a:r>
            <a:endParaRPr b="1"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6"/>
          <p:cNvSpPr txBox="1"/>
          <p:nvPr/>
        </p:nvSpPr>
        <p:spPr>
          <a:xfrm>
            <a:off x="4900073" y="3045299"/>
            <a:ext cx="120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ALEATORIAMENTE OBTIENE</a:t>
            </a:r>
            <a:endParaRPr b="1"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6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38423"/>
            <a:ext cx="958733" cy="4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25" y="1602800"/>
            <a:ext cx="3855826" cy="179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825" y="1847788"/>
            <a:ext cx="4134950" cy="13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961650" y="1483425"/>
            <a:ext cx="72207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Platzi te ha contratado para diseñar una experiencia gamificada en su plataforma y así incrementar sus métricas de negocio.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Tu objetivo es usar </a:t>
            </a: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estratégicamente 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el conocimiento adquirido acerca de los 8 Core Drives para moldear la mejor experiencia posible para sus estudiantes, a través de las </a:t>
            </a: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4 fases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de la experiencia del jugador</a:t>
            </a: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CONTEXTO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43F34"/>
                </a:solidFill>
                <a:latin typeface="Roboto"/>
                <a:ea typeface="Roboto"/>
                <a:cs typeface="Roboto"/>
                <a:sym typeface="Roboto"/>
              </a:rPr>
              <a:t>MÉTRICAS</a:t>
            </a:r>
            <a:endParaRPr sz="1200">
              <a:solidFill>
                <a:srgbClr val="143F3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52325" y="1714500"/>
            <a:ext cx="77379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estudiantes con suscripción al plan anual.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cursos completados por estudiante.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Cantidad de proyectos o tutoriales hechos por estudiantes.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JUGADORES PLATZI</a:t>
            </a:r>
            <a:endParaRPr sz="12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726" y="1222450"/>
            <a:ext cx="3980549" cy="347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ACCIONES DESEADAS</a:t>
            </a:r>
            <a:endParaRPr sz="12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033200" y="1087592"/>
            <a:ext cx="7230000" cy="3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Entrar diario a Platzi.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Continuar curso activo.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Completar clase.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Aprobar curso.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Comenzar un nuevo curso.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Suscribirse al plan anual de Platzi.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Usar link de referido para invitar amigos.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Subir un proyecto a Platzi Connect.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852319" y="423731"/>
            <a:ext cx="54528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ACTIVIDADES</a:t>
            </a:r>
            <a:endParaRPr sz="1200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852325" y="1270200"/>
            <a:ext cx="7787100" cy="26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Según las métricas, el tipo de jugador y las acciones deseadas, </a:t>
            </a: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escribe</a:t>
            </a: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ideas para cada uno de los 8 Core Drives y para cada una de las 4 fases de la experiencia del jugador.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Selecciona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mejores ideas para cada fase.</a:t>
            </a:r>
            <a:b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b="1" lang="en-US" sz="18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Explica 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ideas seleccionadas en mayor detalle (puedes usar texto e imágenes) y cómo interactúan entre ellas para maximizar el enganche de los estudiantes, puedes diseñar tu propio bucle de juego.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397500" y="468954"/>
            <a:ext cx="13800" cy="17145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0" y="5041350"/>
            <a:ext cx="2221200" cy="102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4549219"/>
            <a:ext cx="1953300" cy="4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 rot="-5400000">
            <a:off x="-268087" y="2863894"/>
            <a:ext cx="1344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PROYECTO </a:t>
            </a:r>
            <a:r>
              <a:rPr b="1" lang="en-US" sz="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endParaRPr b="1" i="0" sz="1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0" y="4549224"/>
            <a:ext cx="935157" cy="4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8283" l="0" r="0" t="8292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/>
          <p:nvPr/>
        </p:nvSpPr>
        <p:spPr>
          <a:xfrm>
            <a:off x="914400" y="0"/>
            <a:ext cx="8249100" cy="5143500"/>
          </a:xfrm>
          <a:prstGeom prst="rect">
            <a:avLst/>
          </a:prstGeom>
          <a:solidFill>
            <a:srgbClr val="282828">
              <a:alpha val="430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2081288" y="3863491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LLUVIA DE IDEAS</a:t>
            </a:r>
            <a:endParaRPr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6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205" name="Google Shape;205;p26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rgbClr val="33333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675" r="5283" t="0"/>
          <a:stretch/>
        </p:blipFill>
        <p:spPr>
          <a:xfrm>
            <a:off x="914400" y="0"/>
            <a:ext cx="821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914400" y="0"/>
            <a:ext cx="8215200" cy="5143500"/>
          </a:xfrm>
          <a:prstGeom prst="rect">
            <a:avLst/>
          </a:prstGeom>
          <a:solidFill>
            <a:srgbClr val="282828">
              <a:alpha val="2022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631513" y="1875641"/>
            <a:ext cx="5910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DESCUBRIMIENTO</a:t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3485475" y="1514775"/>
            <a:ext cx="2216700" cy="2703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PLAYER’S JOURNEY</a:t>
            </a:r>
            <a:endParaRPr b="1"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8224744" y="2112264"/>
            <a:ext cx="919500" cy="926700"/>
          </a:xfrm>
          <a:prstGeom prst="rect">
            <a:avLst/>
          </a:prstGeom>
          <a:solidFill>
            <a:srgbClr val="155D2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8329362" y="2356268"/>
            <a:ext cx="710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i="0" sz="2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43217" y="3086038"/>
            <a:ext cx="13725" cy="411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7"/>
          <p:cNvGrpSpPr/>
          <p:nvPr/>
        </p:nvGrpSpPr>
        <p:grpSpPr>
          <a:xfrm>
            <a:off x="345113" y="3086038"/>
            <a:ext cx="196200" cy="1781837"/>
            <a:chOff x="460150" y="4114717"/>
            <a:chExt cx="261600" cy="2375783"/>
          </a:xfrm>
        </p:grpSpPr>
        <p:sp>
          <p:nvSpPr>
            <p:cNvPr id="221" name="Google Shape;221;p27"/>
            <p:cNvSpPr txBox="1"/>
            <p:nvPr/>
          </p:nvSpPr>
          <p:spPr>
            <a:xfrm rot="-5400000">
              <a:off x="-305600" y="5463150"/>
              <a:ext cx="1793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b="1" lang="en-US" sz="800">
                  <a:solidFill>
                    <a:srgbClr val="33333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OCTALYSIS </a:t>
              </a:r>
              <a:r>
                <a:rPr lang="en-US" sz="800">
                  <a:solidFill>
                    <a:srgbClr val="333333"/>
                  </a:solidFill>
                  <a:latin typeface="Poppins"/>
                  <a:ea typeface="Poppins"/>
                  <a:cs typeface="Poppins"/>
                  <a:sym typeface="Poppins"/>
                </a:rPr>
                <a:t>GROUP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90956" y="4114717"/>
              <a:ext cx="18300" cy="548700"/>
            </a:xfrm>
            <a:prstGeom prst="rect">
              <a:avLst/>
            </a:prstGeom>
            <a:solidFill>
              <a:srgbClr val="155D2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>
            <a:off x="3687525" y="3498350"/>
            <a:ext cx="2700900" cy="1645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6393025" y="1636400"/>
            <a:ext cx="2761500" cy="1841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926125" y="1636400"/>
            <a:ext cx="2761500" cy="1825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3685775" y="1100"/>
            <a:ext cx="2700900" cy="1635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-101" y="0"/>
            <a:ext cx="91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28"/>
          <p:cNvGrpSpPr/>
          <p:nvPr/>
        </p:nvGrpSpPr>
        <p:grpSpPr>
          <a:xfrm>
            <a:off x="345113" y="0"/>
            <a:ext cx="581009" cy="5143500"/>
            <a:chOff x="460150" y="0"/>
            <a:chExt cx="774679" cy="6858000"/>
          </a:xfrm>
        </p:grpSpPr>
        <p:sp>
          <p:nvSpPr>
            <p:cNvPr id="234" name="Google Shape;234;p28"/>
            <p:cNvSpPr/>
            <p:nvPr/>
          </p:nvSpPr>
          <p:spPr>
            <a:xfrm flipH="1">
              <a:off x="1225829" y="0"/>
              <a:ext cx="9000" cy="6858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" name="Google Shape;235;p28"/>
            <p:cNvGrpSpPr/>
            <p:nvPr/>
          </p:nvGrpSpPr>
          <p:grpSpPr>
            <a:xfrm>
              <a:off x="460150" y="3962400"/>
              <a:ext cx="261600" cy="2528100"/>
              <a:chOff x="460150" y="3962400"/>
              <a:chExt cx="261600" cy="2528100"/>
            </a:xfrm>
          </p:grpSpPr>
          <p:sp>
            <p:nvSpPr>
              <p:cNvPr id="236" name="Google Shape;236;p28"/>
              <p:cNvSpPr txBox="1"/>
              <p:nvPr/>
            </p:nvSpPr>
            <p:spPr>
              <a:xfrm rot="-5400000">
                <a:off x="-673100" y="5095650"/>
                <a:ext cx="2528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</a:t>
                </a:r>
                <a:r>
                  <a:rPr b="1" lang="en-US" sz="800">
                    <a:solidFill>
                      <a:srgbClr val="33333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OCTALYSIS </a:t>
                </a:r>
                <a:r>
                  <a:rPr lang="en-US" sz="800">
                    <a:solidFill>
                      <a:srgbClr val="33333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GROUP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8"/>
              <p:cNvSpPr/>
              <p:nvPr/>
            </p:nvSpPr>
            <p:spPr>
              <a:xfrm>
                <a:off x="590956" y="4114717"/>
                <a:ext cx="18300" cy="548700"/>
              </a:xfrm>
              <a:prstGeom prst="rect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8" name="Google Shape;238;p28"/>
          <p:cNvSpPr txBox="1"/>
          <p:nvPr/>
        </p:nvSpPr>
        <p:spPr>
          <a:xfrm>
            <a:off x="1216966" y="2010000"/>
            <a:ext cx="170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3851475" y="204050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6727909" y="2009988"/>
            <a:ext cx="1789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3851466" y="3745425"/>
            <a:ext cx="2373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SzPts val="800"/>
              <a:buFont typeface="Roboto"/>
              <a:buChar char="●"/>
            </a:pPr>
            <a:r>
              <a:rPr lang="en-US" sz="800">
                <a:latin typeface="Roboto"/>
                <a:ea typeface="Roboto"/>
                <a:cs typeface="Roboto"/>
                <a:sym typeface="Roboto"/>
              </a:rPr>
              <a:t>Idea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327345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3273450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327345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8798388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8798388" y="292972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8798388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5947400" y="1216100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5947400" y="4701375"/>
            <a:ext cx="3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55D2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solidFill>
                <a:srgbClr val="155D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" y="77325"/>
            <a:ext cx="761851" cy="7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4118550" y="1650900"/>
            <a:ext cx="1843574" cy="18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Layout">
  <a:themeElements>
    <a:clrScheme name="Office">
      <a:dk1>
        <a:srgbClr val="333333"/>
      </a:dk1>
      <a:lt1>
        <a:srgbClr val="FFFFFF"/>
      </a:lt1>
      <a:dk2>
        <a:srgbClr val="E9F8FF"/>
      </a:dk2>
      <a:lt2>
        <a:srgbClr val="E7E6E6"/>
      </a:lt2>
      <a:accent1>
        <a:srgbClr val="F39E35"/>
      </a:accent1>
      <a:accent2>
        <a:srgbClr val="0177FB"/>
      </a:accent2>
      <a:accent3>
        <a:srgbClr val="00438F"/>
      </a:accent3>
      <a:accent4>
        <a:srgbClr val="005BC2"/>
      </a:accent4>
      <a:accent5>
        <a:srgbClr val="5B9BD5"/>
      </a:accent5>
      <a:accent6>
        <a:srgbClr val="5BCE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