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 Medium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Poppins"/>
      <p:regular r:id="rId24"/>
      <p:bold r:id="rId25"/>
      <p:italic r:id="rId26"/>
      <p:boldItalic r:id="rId27"/>
    </p:embeddedFont>
    <p:embeddedFont>
      <p:font typeface="Poppins Light"/>
      <p:regular r:id="rId28"/>
      <p:bold r:id="rId29"/>
      <p:italic r:id="rId30"/>
      <p:boldItalic r:id="rId31"/>
    </p:embeddedFont>
    <p:embeddedFont>
      <p:font typeface="Poppins Medium"/>
      <p:regular r:id="rId32"/>
      <p:bold r:id="rId33"/>
      <p:italic r:id="rId34"/>
      <p:boldItalic r:id="rId35"/>
    </p:embeddedFont>
    <p:embeddedFont>
      <p:font typeface="Poppins SemiBold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Poppins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schemas.openxmlformats.org/officeDocument/2006/relationships/font" Target="fonts/PoppinsLight-regular.fntdata"/><Relationship Id="rId27" Type="http://schemas.openxmlformats.org/officeDocument/2006/relationships/font" Target="fonts/Poppi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Light-boldItalic.fntdata"/><Relationship Id="rId30" Type="http://schemas.openxmlformats.org/officeDocument/2006/relationships/font" Target="fonts/PoppinsLight-italic.fntdata"/><Relationship Id="rId11" Type="http://schemas.openxmlformats.org/officeDocument/2006/relationships/slide" Target="slides/slide7.xml"/><Relationship Id="rId33" Type="http://schemas.openxmlformats.org/officeDocument/2006/relationships/font" Target="fonts/PoppinsMedium-bold.fntdata"/><Relationship Id="rId10" Type="http://schemas.openxmlformats.org/officeDocument/2006/relationships/slide" Target="slides/slide6.xml"/><Relationship Id="rId32" Type="http://schemas.openxmlformats.org/officeDocument/2006/relationships/font" Target="fonts/PoppinsMedium-regular.fntdata"/><Relationship Id="rId13" Type="http://schemas.openxmlformats.org/officeDocument/2006/relationships/slide" Target="slides/slide9.xml"/><Relationship Id="rId35" Type="http://schemas.openxmlformats.org/officeDocument/2006/relationships/font" Target="fonts/Poppins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PoppinsMedium-italic.fntdata"/><Relationship Id="rId15" Type="http://schemas.openxmlformats.org/officeDocument/2006/relationships/slide" Target="slides/slide11.xml"/><Relationship Id="rId37" Type="http://schemas.openxmlformats.org/officeDocument/2006/relationships/font" Target="fonts/PoppinsSemiBold-bold.fntdata"/><Relationship Id="rId14" Type="http://schemas.openxmlformats.org/officeDocument/2006/relationships/slide" Target="slides/slide10.xml"/><Relationship Id="rId36" Type="http://schemas.openxmlformats.org/officeDocument/2006/relationships/font" Target="fonts/PoppinsSemiBold-regular.fntdata"/><Relationship Id="rId17" Type="http://schemas.openxmlformats.org/officeDocument/2006/relationships/font" Target="fonts/RobotoMedium-bold.fntdata"/><Relationship Id="rId39" Type="http://schemas.openxmlformats.org/officeDocument/2006/relationships/font" Target="fonts/PoppinsSemiBold-boldItalic.fntdata"/><Relationship Id="rId16" Type="http://schemas.openxmlformats.org/officeDocument/2006/relationships/font" Target="fonts/RobotoMedium-regular.fntdata"/><Relationship Id="rId38" Type="http://schemas.openxmlformats.org/officeDocument/2006/relationships/font" Target="fonts/PoppinsSemiBold-italic.fntdata"/><Relationship Id="rId19" Type="http://schemas.openxmlformats.org/officeDocument/2006/relationships/font" Target="fonts/RobotoMedium-boldItalic.fntdata"/><Relationship Id="rId18" Type="http://schemas.openxmlformats.org/officeDocument/2006/relationships/font" Target="fonts/Roboto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9d8bd0893_0_13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e9d8bd0893_0_13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e9d8bd0893_0_13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df2b1aa9fa7aa0d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df2b1aa9fa7aa0d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df2b1aa9fa7aa0d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9d8bd0893_0_38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e9d8bd0893_0_38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e9d8bd0893_0_38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9d8bd0893_0_18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9d8bd0893_0_18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e9d8bd0893_0_18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f2b1aa9fa7aa0d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df2b1aa9fa7aa0d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df2b1aa9fa7aa0d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f2b1aa9fa7aa0d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df2b1aa9fa7aa0d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df2b1aa9fa7aa0d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df2b1aa9fa7aa0d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df2b1aa9fa7aa0d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df2b1aa9fa7aa0d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9d8bd0893_0_34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e9d8bd0893_0_34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9d8bd0893_0_35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9d8bd0893_0_3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e9d8bd0893_0_35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f2b1aa9fa7aa0d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df2b1aa9fa7aa0d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df2b1aa9fa7aa0d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f2b1aa9fa7aa0d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df2b1aa9fa7aa0d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df2b1aa9fa7aa0d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1">
  <p:cSld name="slide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CUSTOM_7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1"/>
          <p:cNvPicPr preferRelativeResize="0"/>
          <p:nvPr/>
        </p:nvPicPr>
        <p:blipFill rotWithShape="1">
          <a:blip r:embed="rId2">
            <a:alphaModFix/>
          </a:blip>
          <a:srcRect b="0" l="29874" r="15966" t="0"/>
          <a:stretch/>
        </p:blipFill>
        <p:spPr>
          <a:xfrm>
            <a:off x="4967531" y="-1425"/>
            <a:ext cx="41764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/>
          <p:nvPr/>
        </p:nvSpPr>
        <p:spPr>
          <a:xfrm rot="5400000">
            <a:off x="7540500" y="3540237"/>
            <a:ext cx="919500" cy="228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 rot="5400000">
            <a:off x="3432826" y="-2508675"/>
            <a:ext cx="919500" cy="593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1583176" y="1342397"/>
            <a:ext cx="1967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OVERTITLE HERE</a:t>
            </a:r>
            <a:endParaRPr i="0" sz="1100" u="none" cap="none" strike="noStrike">
              <a:solidFill>
                <a:schemeClr val="accent6"/>
              </a:solidFill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1546688" y="1573256"/>
            <a:ext cx="2550300" cy="22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500">
                <a:solidFill>
                  <a:srgbClr val="3A3838"/>
                </a:solidFill>
                <a:latin typeface="Poppins"/>
                <a:ea typeface="Poppins"/>
                <a:cs typeface="Poppins"/>
                <a:sym typeface="Poppins"/>
              </a:rPr>
              <a:t>YOUR SLIDE TITLE</a:t>
            </a:r>
            <a:r>
              <a:rPr b="1" i="0" lang="en-US" sz="3500" u="none" cap="none" strike="noStrike">
                <a:solidFill>
                  <a:srgbClr val="3A383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GOES HERE</a:t>
            </a:r>
            <a:endParaRPr b="0" i="0" sz="9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1546686" y="3393375"/>
            <a:ext cx="2287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rgbClr val="AEABAB"/>
                </a:solidFill>
                <a:latin typeface="Poppins"/>
                <a:ea typeface="Poppins"/>
                <a:cs typeface="Poppins"/>
                <a:sym typeface="Poppins"/>
              </a:rPr>
              <a:t>Lorem ipsum dolor sit amet and the consectuerer adipiscing diamons then dolorado ametis.</a:t>
            </a:r>
            <a:endParaRPr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1551074" y="225967"/>
            <a:ext cx="1027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800">
              <a:solidFill>
                <a:srgbClr val="75707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3548962" y="225967"/>
            <a:ext cx="9516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800">
              <a:solidFill>
                <a:srgbClr val="75707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5448688" y="225967"/>
            <a:ext cx="10686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800">
              <a:solidFill>
                <a:srgbClr val="75707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3071508" y="225967"/>
            <a:ext cx="6900" cy="46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4960773" y="225967"/>
            <a:ext cx="6900" cy="46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7266650" y="4614948"/>
            <a:ext cx="1196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SECTION 02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/>
          <p:nvPr/>
        </p:nvSpPr>
        <p:spPr>
          <a:xfrm rot="5400000">
            <a:off x="8503772" y="4499998"/>
            <a:ext cx="138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1"/>
          <p:cNvGrpSpPr/>
          <p:nvPr/>
        </p:nvGrpSpPr>
        <p:grpSpPr>
          <a:xfrm>
            <a:off x="69150" y="0"/>
            <a:ext cx="856972" cy="5143500"/>
            <a:chOff x="92200" y="0"/>
            <a:chExt cx="1142629" cy="6858000"/>
          </a:xfrm>
        </p:grpSpPr>
        <p:sp>
          <p:nvSpPr>
            <p:cNvPr id="95" name="Google Shape;95;p11"/>
            <p:cNvSpPr/>
            <p:nvPr/>
          </p:nvSpPr>
          <p:spPr>
            <a:xfrm flipH="1">
              <a:off x="1225829" y="0"/>
              <a:ext cx="9000" cy="6858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" name="Google Shape;96;p11"/>
            <p:cNvGrpSpPr/>
            <p:nvPr/>
          </p:nvGrpSpPr>
          <p:grpSpPr>
            <a:xfrm>
              <a:off x="460150" y="3962400"/>
              <a:ext cx="261600" cy="2528100"/>
              <a:chOff x="460150" y="3962400"/>
              <a:chExt cx="261600" cy="2528100"/>
            </a:xfrm>
          </p:grpSpPr>
          <p:sp>
            <p:nvSpPr>
              <p:cNvPr id="97" name="Google Shape;97;p11"/>
              <p:cNvSpPr txBox="1"/>
              <p:nvPr/>
            </p:nvSpPr>
            <p:spPr>
              <a:xfrm rot="-5400000">
                <a:off x="-673100" y="5095650"/>
                <a:ext cx="2528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</a:t>
                </a:r>
                <a:r>
                  <a:rPr b="1" lang="en-US" sz="800">
                    <a:solidFill>
                      <a:schemeClr val="dk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OCTALYSIS </a:t>
                </a:r>
                <a:r>
                  <a:rPr lang="en-US" sz="8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GROUP</a:t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1"/>
              <p:cNvSpPr/>
              <p:nvPr/>
            </p:nvSpPr>
            <p:spPr>
              <a:xfrm>
                <a:off x="590956" y="4114717"/>
                <a:ext cx="18300" cy="548700"/>
              </a:xfrm>
              <a:prstGeom prst="rect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99" name="Google Shape;99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2200" y="103100"/>
              <a:ext cx="1015800" cy="1015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CUSTOM_7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2"/>
          <p:cNvGrpSpPr/>
          <p:nvPr/>
        </p:nvGrpSpPr>
        <p:grpSpPr>
          <a:xfrm>
            <a:off x="69150" y="0"/>
            <a:ext cx="856972" cy="5143500"/>
            <a:chOff x="92200" y="0"/>
            <a:chExt cx="1142629" cy="6858000"/>
          </a:xfrm>
        </p:grpSpPr>
        <p:sp>
          <p:nvSpPr>
            <p:cNvPr id="102" name="Google Shape;102;p12"/>
            <p:cNvSpPr/>
            <p:nvPr/>
          </p:nvSpPr>
          <p:spPr>
            <a:xfrm flipH="1">
              <a:off x="1225829" y="0"/>
              <a:ext cx="9000" cy="6858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" name="Google Shape;103;p12"/>
            <p:cNvGrpSpPr/>
            <p:nvPr/>
          </p:nvGrpSpPr>
          <p:grpSpPr>
            <a:xfrm>
              <a:off x="460150" y="3962400"/>
              <a:ext cx="261600" cy="2528100"/>
              <a:chOff x="460150" y="3962400"/>
              <a:chExt cx="261600" cy="2528100"/>
            </a:xfrm>
          </p:grpSpPr>
          <p:sp>
            <p:nvSpPr>
              <p:cNvPr id="104" name="Google Shape;104;p12"/>
              <p:cNvSpPr txBox="1"/>
              <p:nvPr/>
            </p:nvSpPr>
            <p:spPr>
              <a:xfrm rot="-5400000">
                <a:off x="-673100" y="5095650"/>
                <a:ext cx="2528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</a:t>
                </a:r>
                <a:r>
                  <a:rPr b="1" lang="en-US" sz="800">
                    <a:solidFill>
                      <a:schemeClr val="dk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OCTALYSIS </a:t>
                </a:r>
                <a:r>
                  <a:rPr lang="en-US" sz="8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GROUP</a:t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590956" y="4114717"/>
                <a:ext cx="18300" cy="548700"/>
              </a:xfrm>
              <a:prstGeom prst="rect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6" name="Google Shape;106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2200" y="103100"/>
              <a:ext cx="1015800" cy="1015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CUSTOM_8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/>
          <p:nvPr/>
        </p:nvSpPr>
        <p:spPr>
          <a:xfrm>
            <a:off x="2332275" y="5041350"/>
            <a:ext cx="6811800" cy="102300"/>
          </a:xfrm>
          <a:prstGeom prst="rect">
            <a:avLst/>
          </a:prstGeom>
          <a:solidFill>
            <a:srgbClr val="F7F5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950" y="4473019"/>
            <a:ext cx="1953300" cy="4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2">
  <p:cSld name="slide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3">
  <p:cSld name="slide3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3">
  <p:cSld name="about us3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car collection4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">
  <p:cSld name="team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396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2">
  <p:cSld name="team2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CUSTOM_4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30211" l="0" r="0" t="0"/>
          <a:stretch/>
        </p:blipFill>
        <p:spPr>
          <a:xfrm>
            <a:off x="919275" y="0"/>
            <a:ext cx="8224707" cy="40637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/>
          <p:nvPr/>
        </p:nvSpPr>
        <p:spPr>
          <a:xfrm rot="5400000">
            <a:off x="4500900" y="500325"/>
            <a:ext cx="1079700" cy="8206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/>
          <p:nvPr/>
        </p:nvSpPr>
        <p:spPr>
          <a:xfrm flipH="1" rot="-5400000">
            <a:off x="372598" y="4596681"/>
            <a:ext cx="1079700" cy="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1429963" y="4388488"/>
            <a:ext cx="1027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SUBJECT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TEXT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3033301" y="4388494"/>
            <a:ext cx="11907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DATE 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AND DETAILS</a:t>
            </a:r>
            <a:endParaRPr sz="11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703589" y="4397876"/>
            <a:ext cx="6900" cy="41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4494789" y="4397876"/>
            <a:ext cx="6900" cy="41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 flipH="1" rot="5400000">
            <a:off x="7245836" y="4312255"/>
            <a:ext cx="34200" cy="61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1336808" y="2456006"/>
            <a:ext cx="35460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PRESENTATION </a:t>
            </a:r>
            <a:r>
              <a:rPr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TITLE </a:t>
            </a:r>
            <a:r>
              <a:rPr lang="en-US" sz="33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HERE</a:t>
            </a:r>
            <a:endParaRPr b="0" i="0" sz="3300" u="none" cap="none" strike="noStrik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384462" y="2191246"/>
            <a:ext cx="2827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OVERTITLE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919222" y="0"/>
            <a:ext cx="69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3"/>
          <p:cNvGrpSpPr/>
          <p:nvPr/>
        </p:nvGrpSpPr>
        <p:grpSpPr>
          <a:xfrm>
            <a:off x="345113" y="3086038"/>
            <a:ext cx="196200" cy="1781837"/>
            <a:chOff x="460150" y="4114717"/>
            <a:chExt cx="261600" cy="2375783"/>
          </a:xfrm>
        </p:grpSpPr>
        <p:sp>
          <p:nvSpPr>
            <p:cNvPr id="24" name="Google Shape;24;p3"/>
            <p:cNvSpPr txBox="1"/>
            <p:nvPr/>
          </p:nvSpPr>
          <p:spPr>
            <a:xfrm rot="-5400000">
              <a:off x="-305600" y="5463150"/>
              <a:ext cx="1793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b="1" lang="en-US" sz="8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OCTALYSIS </a:t>
              </a:r>
              <a:r>
                <a:rPr lang="en-US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GROUP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590956" y="4114717"/>
              <a:ext cx="18300" cy="548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0" y="77325"/>
            <a:ext cx="761851" cy="76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CUSTOM_5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/>
        </p:nvSpPr>
        <p:spPr>
          <a:xfrm>
            <a:off x="566169" y="4388488"/>
            <a:ext cx="1027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SUBJECT</a:t>
            </a:r>
            <a:endParaRPr b="0" i="0" sz="1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TEXT HERE</a:t>
            </a:r>
            <a:endParaRPr b="0" i="0" sz="1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2169507" y="4388494"/>
            <a:ext cx="11907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DATE </a:t>
            </a:r>
            <a:endParaRPr sz="11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AND DETAILS</a:t>
            </a:r>
            <a:endParaRPr sz="11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accent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1839795" y="4397876"/>
            <a:ext cx="69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3630995" y="4397876"/>
            <a:ext cx="69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 flipH="1" rot="5400000">
            <a:off x="7245836" y="4312255"/>
            <a:ext cx="34200" cy="61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73014" y="2456006"/>
            <a:ext cx="35460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123960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 b="1" sz="3300">
              <a:solidFill>
                <a:srgbClr val="1239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123960"/>
                </a:solidFill>
                <a:latin typeface="Poppins"/>
                <a:ea typeface="Poppins"/>
                <a:cs typeface="Poppins"/>
                <a:sym typeface="Poppins"/>
              </a:rPr>
              <a:t>GOES </a:t>
            </a:r>
            <a:r>
              <a:rPr lang="en-US" sz="3300">
                <a:solidFill>
                  <a:srgbClr val="123960"/>
                </a:solidFill>
                <a:latin typeface="Poppins Light"/>
                <a:ea typeface="Poppins Light"/>
                <a:cs typeface="Poppins Light"/>
                <a:sym typeface="Poppins Light"/>
              </a:rPr>
              <a:t>HERE</a:t>
            </a:r>
            <a:endParaRPr b="0" i="0" sz="3300" u="none" cap="none" strike="noStrike">
              <a:solidFill>
                <a:srgbClr val="12396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520668" y="2191246"/>
            <a:ext cx="2827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OVERTITLE HERE</a:t>
            </a:r>
            <a:endParaRPr i="0" sz="1400" u="none" cap="none" strike="noStrike">
              <a:solidFill>
                <a:schemeClr val="accent6"/>
              </a:solidFill>
            </a:endParaRPr>
          </a:p>
        </p:txBody>
      </p:sp>
      <p:pic>
        <p:nvPicPr>
          <p:cNvPr id="35" name="Google Shape;3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681" y="287062"/>
            <a:ext cx="2477119" cy="115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b="0" l="0" r="11590" t="7757"/>
          <a:stretch/>
        </p:blipFill>
        <p:spPr>
          <a:xfrm>
            <a:off x="3405844" y="0"/>
            <a:ext cx="5738155" cy="412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>
            <a:off x="2624288" y="1445991"/>
            <a:ext cx="3895425" cy="2251519"/>
            <a:chOff x="2973950" y="1933400"/>
            <a:chExt cx="5193900" cy="3002025"/>
          </a:xfrm>
        </p:grpSpPr>
        <p:sp>
          <p:nvSpPr>
            <p:cNvPr id="40" name="Google Shape;40;p5"/>
            <p:cNvSpPr txBox="1"/>
            <p:nvPr/>
          </p:nvSpPr>
          <p:spPr>
            <a:xfrm>
              <a:off x="2973950" y="1955600"/>
              <a:ext cx="5193900" cy="2246700"/>
            </a:xfrm>
            <a:prstGeom prst="rect">
              <a:avLst/>
            </a:prstGeom>
            <a:noFill/>
            <a:ln>
              <a:noFill/>
            </a:ln>
            <a:effectLst>
              <a:outerShdw blurRad="660400" rotWithShape="0" algn="t" dir="5400000" dist="38100">
                <a:srgbClr val="000000">
                  <a:alpha val="2353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6363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300"/>
                <a:buFont typeface="Arial"/>
                <a:buNone/>
              </a:pPr>
              <a:r>
                <a:rPr b="1" i="0" lang="en-US" sz="83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THANK</a:t>
              </a:r>
              <a:endParaRPr b="1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" name="Google Shape;41;p5"/>
            <p:cNvSpPr txBox="1"/>
            <p:nvPr/>
          </p:nvSpPr>
          <p:spPr>
            <a:xfrm>
              <a:off x="4896875" y="3114625"/>
              <a:ext cx="3270900" cy="1472100"/>
            </a:xfrm>
            <a:prstGeom prst="rect">
              <a:avLst/>
            </a:prstGeom>
            <a:noFill/>
            <a:ln>
              <a:noFill/>
            </a:ln>
            <a:effectLst>
              <a:outerShdw blurRad="660400" rotWithShape="0" algn="t" dir="5400000" dist="38100">
                <a:srgbClr val="000000">
                  <a:alpha val="2353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6363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300"/>
                <a:buFont typeface="Arial"/>
                <a:buNone/>
              </a:pPr>
              <a:r>
                <a:rPr b="1" i="0" lang="en-US" sz="83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YOU</a:t>
              </a:r>
              <a:endPara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 txBox="1"/>
            <p:nvPr/>
          </p:nvSpPr>
          <p:spPr>
            <a:xfrm>
              <a:off x="3238450" y="3527875"/>
              <a:ext cx="1595400" cy="8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endParaRPr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n-US" sz="15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OCTALYSIS</a:t>
              </a:r>
              <a:endParaRPr b="1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GROUP</a:t>
              </a:r>
              <a:endParaRPr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 rot="5400000">
              <a:off x="4157476" y="852050"/>
              <a:ext cx="98400" cy="2261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rot="5400000">
              <a:off x="6430325" y="3461825"/>
              <a:ext cx="98400" cy="2848800"/>
            </a:xfrm>
            <a:prstGeom prst="rect">
              <a:avLst/>
            </a:prstGeom>
            <a:solidFill>
              <a:srgbClr val="A7E3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_3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6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919238" y="0"/>
            <a:ext cx="8215200" cy="5143500"/>
          </a:xfrm>
          <a:prstGeom prst="rect">
            <a:avLst/>
          </a:prstGeom>
          <a:solidFill>
            <a:srgbClr val="282828">
              <a:alpha val="2022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/>
        </p:nvSpPr>
        <p:spPr>
          <a:xfrm rot="-5400000">
            <a:off x="-193331" y="4113375"/>
            <a:ext cx="1312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b="1" lang="en-US" sz="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OCTALYSIS </a:t>
            </a: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GROUP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463066" y="3086038"/>
            <a:ext cx="138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/>
          <p:nvPr/>
        </p:nvSpPr>
        <p:spPr>
          <a:xfrm rot="5400000">
            <a:off x="4265407" y="2619165"/>
            <a:ext cx="627600" cy="44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1616963" y="2236597"/>
            <a:ext cx="5910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SECTION</a:t>
            </a:r>
            <a:endParaRPr b="1"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TITLE HERE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2621368" y="4656665"/>
            <a:ext cx="1027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b="0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4049698" y="4656665"/>
            <a:ext cx="9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E1373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5468396" y="4656665"/>
            <a:ext cx="1068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E1373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3794654" y="4638638"/>
            <a:ext cx="6900" cy="41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5237375" y="4638638"/>
            <a:ext cx="6900" cy="41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3952106" y="1875731"/>
            <a:ext cx="1516200" cy="2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OVERTITLE HERE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8224744" y="0"/>
            <a:ext cx="919500" cy="92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8329362" y="244004"/>
            <a:ext cx="710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b="0" i="0" sz="2400" u="none" cap="none" strike="noStrike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8224737" y="0"/>
            <a:ext cx="13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CUSTOM_6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919238" y="0"/>
            <a:ext cx="8215200" cy="5143500"/>
          </a:xfrm>
          <a:prstGeom prst="rect">
            <a:avLst/>
          </a:prstGeom>
          <a:solidFill>
            <a:srgbClr val="282828">
              <a:alpha val="2022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 txBox="1"/>
          <p:nvPr/>
        </p:nvSpPr>
        <p:spPr>
          <a:xfrm rot="-5400000">
            <a:off x="-193331" y="4113375"/>
            <a:ext cx="1312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b="1" lang="en-US" sz="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OCTALYSIS </a:t>
            </a: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GROUP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463066" y="3086038"/>
            <a:ext cx="138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 rot="5400000">
            <a:off x="4265407" y="2619165"/>
            <a:ext cx="627600" cy="44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 txBox="1"/>
          <p:nvPr/>
        </p:nvSpPr>
        <p:spPr>
          <a:xfrm>
            <a:off x="2621368" y="4656665"/>
            <a:ext cx="1027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b="0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4049698" y="4656665"/>
            <a:ext cx="9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E1373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3" name="Google Shape;73;p10"/>
          <p:cNvSpPr txBox="1"/>
          <p:nvPr/>
        </p:nvSpPr>
        <p:spPr>
          <a:xfrm>
            <a:off x="5468396" y="4656665"/>
            <a:ext cx="1068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E1373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3794654" y="4638638"/>
            <a:ext cx="6900" cy="41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5237375" y="4638638"/>
            <a:ext cx="6900" cy="41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8224737" y="0"/>
            <a:ext cx="13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2368650" y="2236594"/>
            <a:ext cx="34437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b="1"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GOES HERE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2434275" y="1900406"/>
            <a:ext cx="1749000" cy="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OVERTITLE GOES HERE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110045" y="246442"/>
            <a:ext cx="710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r>
              <a:rPr lang="en-US" sz="24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2400" u="none" cap="none" strike="noStrike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543675" y="4388500"/>
            <a:ext cx="10929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155D29"/>
                </a:solidFill>
                <a:latin typeface="Roboto Medium"/>
                <a:ea typeface="Roboto Medium"/>
                <a:cs typeface="Roboto Medium"/>
                <a:sym typeface="Roboto Medium"/>
              </a:rPr>
              <a:t>Hecho por</a:t>
            </a:r>
            <a:endParaRPr i="0" sz="1100" u="none" cap="none" strike="noStrike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TU NOMBRE</a:t>
            </a:r>
            <a:endParaRPr i="0" sz="1100" u="none" cap="none" strike="noStrike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147007" y="4388494"/>
            <a:ext cx="11907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155D29"/>
                </a:solidFill>
                <a:latin typeface="Roboto Medium"/>
                <a:ea typeface="Roboto Medium"/>
                <a:cs typeface="Roboto Medium"/>
                <a:sym typeface="Roboto Medium"/>
              </a:rPr>
              <a:t>Fecha de inicio</a:t>
            </a:r>
            <a:endParaRPr sz="1100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FECHA</a:t>
            </a:r>
            <a:endParaRPr sz="1100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155D29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1839795" y="4397876"/>
            <a:ext cx="6900" cy="411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155D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3630995" y="4397876"/>
            <a:ext cx="6900" cy="411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155D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/>
          <p:nvPr/>
        </p:nvSpPr>
        <p:spPr>
          <a:xfrm flipH="1" rot="5400000">
            <a:off x="7245836" y="4312255"/>
            <a:ext cx="34200" cy="617100"/>
          </a:xfrm>
          <a:prstGeom prst="rect">
            <a:avLst/>
          </a:prstGeom>
          <a:solidFill>
            <a:srgbClr val="155D29"/>
          </a:solidFill>
          <a:ln cap="flat" cmpd="sng" w="9525">
            <a:solidFill>
              <a:srgbClr val="155D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454191" y="2152504"/>
            <a:ext cx="35460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PROYECTO</a:t>
            </a:r>
            <a:endParaRPr b="1" sz="33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FINAL</a:t>
            </a:r>
            <a:endParaRPr b="1" sz="33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(curso 1)</a:t>
            </a:r>
            <a:endParaRPr sz="33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454200" y="1693984"/>
            <a:ext cx="282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CURSO DE GAMIFICACIÓN </a:t>
            </a:r>
            <a:br>
              <a:rPr lang="en-US" sz="12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CON  </a:t>
            </a:r>
            <a:r>
              <a:rPr lang="en-US" sz="12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OCTALYSIS</a:t>
            </a:r>
            <a:endParaRPr i="0" sz="1400" u="none" cap="none" strike="noStrike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11590" t="7757"/>
          <a:stretch/>
        </p:blipFill>
        <p:spPr>
          <a:xfrm>
            <a:off x="3405844" y="0"/>
            <a:ext cx="5738155" cy="412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681" y="287062"/>
            <a:ext cx="2477119" cy="115599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/>
          <p:nvPr/>
        </p:nvSpPr>
        <p:spPr>
          <a:xfrm>
            <a:off x="5886225" y="2270569"/>
            <a:ext cx="1190700" cy="6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5870138" y="2469019"/>
            <a:ext cx="11907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START</a:t>
            </a:r>
            <a:endParaRPr sz="1000">
              <a:solidFill>
                <a:schemeClr val="accent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8374" y="4259950"/>
            <a:ext cx="1500652" cy="68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/>
        </p:nvSpPr>
        <p:spPr>
          <a:xfrm>
            <a:off x="852325" y="423724"/>
            <a:ext cx="79644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IDEA #3 (explicación detallada)</a:t>
            </a:r>
            <a:endParaRPr sz="12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961650" y="1641302"/>
            <a:ext cx="7220700" cy="1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Escribe aquí la explicación.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9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259" name="Google Shape;2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49223"/>
            <a:ext cx="935157" cy="4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25" y="1602800"/>
            <a:ext cx="3855826" cy="179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3825" y="1847788"/>
            <a:ext cx="4134950" cy="130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852319" y="423731"/>
            <a:ext cx="54528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CONTEXTO</a:t>
            </a:r>
            <a:endParaRPr sz="12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961650" y="1641302"/>
            <a:ext cx="7220700" cy="1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Platzi te ha contratado para diseñar una experiencia gamificada en su plataforma y así incrementar sus métricas de negocio.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Tu objetivo es usar el conocimiento adquirido en este curso acerca de los Core Drives 1, 4, 5 y 8 para moldear la mejor experiencia posible para sus estudiantes.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49224"/>
            <a:ext cx="935157" cy="4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852319" y="423731"/>
            <a:ext cx="54528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MÉTRICAS</a:t>
            </a:r>
            <a:endParaRPr sz="12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852325" y="1714500"/>
            <a:ext cx="77379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Cantidad de estudiantes con suscripción al plan anual.</a:t>
            </a:r>
            <a:b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Cantidad de cursos completados por estudiante.</a:t>
            </a:r>
            <a:b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Cantidad de proyectos o tutoriales hechos por estudiantes.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49224"/>
            <a:ext cx="935157" cy="4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/>
        </p:nvSpPr>
        <p:spPr>
          <a:xfrm>
            <a:off x="852319" y="423731"/>
            <a:ext cx="54528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ACCIONES DESEADAS</a:t>
            </a:r>
            <a:endParaRPr sz="12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957000" y="1087592"/>
            <a:ext cx="7230000" cy="3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Entrar diario a Platzi.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Continuar curso activo.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Completar clase.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Aprobar curso.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Comenzar un nuevo curso.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Suscribirse al plan anual de Platzi.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Usar link de referido para invitar amigos.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Subir un proyecto a Platzi Connect.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38423"/>
            <a:ext cx="958733" cy="43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/>
        </p:nvSpPr>
        <p:spPr>
          <a:xfrm>
            <a:off x="852319" y="423731"/>
            <a:ext cx="54528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ACTIVIDADES</a:t>
            </a:r>
            <a:endParaRPr sz="12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793200" y="1334850"/>
            <a:ext cx="7557600" cy="24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Según las métricas y acciones deseadas, </a:t>
            </a:r>
            <a:r>
              <a:rPr b="1"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escribe 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 menos tres ideas para cada uno de los Core Drives vistos en este curso.</a:t>
            </a:r>
            <a:b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b="1"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Selecciona 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las 3 mejores ideas.</a:t>
            </a:r>
            <a:b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b="1"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Explica 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las ideas seleccionadas en más detalle (puedes usar texto e imágenes) y cómo interactúan entre ellas para maximizar el enganche de los estudiantes.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49224"/>
            <a:ext cx="935157" cy="4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283" l="0" r="0" t="8292"/>
          <a:stretch/>
        </p:blipFill>
        <p:spPr>
          <a:xfrm>
            <a:off x="914400" y="0"/>
            <a:ext cx="821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/>
          <p:nvPr/>
        </p:nvSpPr>
        <p:spPr>
          <a:xfrm>
            <a:off x="914400" y="0"/>
            <a:ext cx="8249100" cy="5143500"/>
          </a:xfrm>
          <a:prstGeom prst="rect">
            <a:avLst/>
          </a:prstGeom>
          <a:solidFill>
            <a:srgbClr val="282828">
              <a:alpha val="4302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2081288" y="3863491"/>
            <a:ext cx="5910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LLUVIA DE IDEAS</a:t>
            </a:r>
            <a:endParaRPr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25"/>
          <p:cNvGrpSpPr/>
          <p:nvPr/>
        </p:nvGrpSpPr>
        <p:grpSpPr>
          <a:xfrm>
            <a:off x="345113" y="3086038"/>
            <a:ext cx="196200" cy="1781837"/>
            <a:chOff x="460150" y="4114717"/>
            <a:chExt cx="261600" cy="2375783"/>
          </a:xfrm>
        </p:grpSpPr>
        <p:sp>
          <p:nvSpPr>
            <p:cNvPr id="193" name="Google Shape;193;p25"/>
            <p:cNvSpPr txBox="1"/>
            <p:nvPr/>
          </p:nvSpPr>
          <p:spPr>
            <a:xfrm rot="-5400000">
              <a:off x="-305600" y="5463150"/>
              <a:ext cx="1793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b="1" lang="en-US" sz="8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OCTALYSIS </a:t>
              </a:r>
              <a:r>
                <a:rPr lang="en-US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GROUP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590956" y="4114717"/>
              <a:ext cx="18300" cy="548700"/>
            </a:xfrm>
            <a:prstGeom prst="rect">
              <a:avLst/>
            </a:prstGeom>
            <a:solidFill>
              <a:srgbClr val="155D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/>
          <p:nvPr/>
        </p:nvSpPr>
        <p:spPr>
          <a:xfrm>
            <a:off x="3687525" y="3498350"/>
            <a:ext cx="2700900" cy="1645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6393025" y="1636400"/>
            <a:ext cx="2761500" cy="1841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926125" y="1636400"/>
            <a:ext cx="2761500" cy="1825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3685775" y="1100"/>
            <a:ext cx="2700900" cy="1635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26"/>
          <p:cNvGrpSpPr/>
          <p:nvPr/>
        </p:nvGrpSpPr>
        <p:grpSpPr>
          <a:xfrm>
            <a:off x="345113" y="0"/>
            <a:ext cx="581009" cy="5143500"/>
            <a:chOff x="460150" y="0"/>
            <a:chExt cx="774679" cy="6858000"/>
          </a:xfrm>
        </p:grpSpPr>
        <p:sp>
          <p:nvSpPr>
            <p:cNvPr id="206" name="Google Shape;206;p26"/>
            <p:cNvSpPr/>
            <p:nvPr/>
          </p:nvSpPr>
          <p:spPr>
            <a:xfrm flipH="1">
              <a:off x="1225829" y="0"/>
              <a:ext cx="9000" cy="6858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" name="Google Shape;207;p26"/>
            <p:cNvGrpSpPr/>
            <p:nvPr/>
          </p:nvGrpSpPr>
          <p:grpSpPr>
            <a:xfrm>
              <a:off x="460150" y="3962400"/>
              <a:ext cx="261600" cy="2528100"/>
              <a:chOff x="460150" y="3962400"/>
              <a:chExt cx="261600" cy="2528100"/>
            </a:xfrm>
          </p:grpSpPr>
          <p:sp>
            <p:nvSpPr>
              <p:cNvPr id="208" name="Google Shape;208;p26"/>
              <p:cNvSpPr txBox="1"/>
              <p:nvPr/>
            </p:nvSpPr>
            <p:spPr>
              <a:xfrm rot="-5400000">
                <a:off x="-673100" y="5095650"/>
                <a:ext cx="2528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</a:t>
                </a:r>
                <a:r>
                  <a:rPr b="1" lang="en-US" sz="800">
                    <a:solidFill>
                      <a:schemeClr val="dk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OCTALYSIS </a:t>
                </a:r>
                <a:r>
                  <a:rPr lang="en-US" sz="8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GROUP</a:t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6"/>
              <p:cNvSpPr/>
              <p:nvPr/>
            </p:nvSpPr>
            <p:spPr>
              <a:xfrm>
                <a:off x="590956" y="4114717"/>
                <a:ext cx="18300" cy="548700"/>
              </a:xfrm>
              <a:prstGeom prst="rect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0" name="Google Shape;210;p26"/>
          <p:cNvSpPr txBox="1"/>
          <p:nvPr/>
        </p:nvSpPr>
        <p:spPr>
          <a:xfrm>
            <a:off x="1216966" y="2010000"/>
            <a:ext cx="170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3851475" y="204050"/>
            <a:ext cx="237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6727909" y="2009988"/>
            <a:ext cx="1789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3851466" y="3745425"/>
            <a:ext cx="237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3273450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3273450" y="292972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3273450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8798388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8798388" y="292972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8798388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5947400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5947400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4">
            <a:alphaModFix/>
          </a:blip>
          <a:srcRect b="49" l="0" r="0" t="49"/>
          <a:stretch/>
        </p:blipFill>
        <p:spPr>
          <a:xfrm>
            <a:off x="4118550" y="1650900"/>
            <a:ext cx="1843574" cy="184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/>
        </p:nvSpPr>
        <p:spPr>
          <a:xfrm>
            <a:off x="852325" y="423724"/>
            <a:ext cx="79644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IDEA #1 (explicación detallada)</a:t>
            </a:r>
            <a:endParaRPr sz="12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961650" y="1641302"/>
            <a:ext cx="7220700" cy="1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Escribe aquí la explicación.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235" name="Google Shape;2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49224"/>
            <a:ext cx="935157" cy="4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/>
        </p:nvSpPr>
        <p:spPr>
          <a:xfrm>
            <a:off x="852325" y="423724"/>
            <a:ext cx="79644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IDEA #2 (explicación detallada)</a:t>
            </a:r>
            <a:endParaRPr sz="12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961650" y="1641302"/>
            <a:ext cx="7220700" cy="1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Escribe aquí la explicación.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49223"/>
            <a:ext cx="935157" cy="4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 Layout">
  <a:themeElements>
    <a:clrScheme name="Office">
      <a:dk1>
        <a:srgbClr val="333333"/>
      </a:dk1>
      <a:lt1>
        <a:srgbClr val="FFFFFF"/>
      </a:lt1>
      <a:dk2>
        <a:srgbClr val="E9F8FF"/>
      </a:dk2>
      <a:lt2>
        <a:srgbClr val="E7E6E6"/>
      </a:lt2>
      <a:accent1>
        <a:srgbClr val="F39E35"/>
      </a:accent1>
      <a:accent2>
        <a:srgbClr val="0177FB"/>
      </a:accent2>
      <a:accent3>
        <a:srgbClr val="00438F"/>
      </a:accent3>
      <a:accent4>
        <a:srgbClr val="005BC2"/>
      </a:accent4>
      <a:accent5>
        <a:srgbClr val="5B9BD5"/>
      </a:accent5>
      <a:accent6>
        <a:srgbClr val="5BCE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