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378" y="-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2B7EE2-0084-4A15-B3B8-D4EE834E21D0}" type="datetimeFigureOut">
              <a:rPr lang="es-PE" smtClean="0"/>
              <a:t>20/06/2022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BB321-E9C7-411A-ACA9-F2B570A0539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8079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20/06/2022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70622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20/06/2022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00458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20/06/2022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12632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20/06/2022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90111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20/06/2022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72668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20/06/2022</a:t>
            </a:fld>
            <a:endParaRPr lang="es-P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473580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20/06/2022</a:t>
            </a:fld>
            <a:endParaRPr lang="es-P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436793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20/06/2022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170720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20/06/2022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30307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20/06/2022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61292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20/06/2022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08869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20/06/2022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21652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20/06/2022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75912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20/06/2022</a:t>
            </a:fld>
            <a:endParaRPr lang="es-P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00061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20/06/2022</a:t>
            </a:fld>
            <a:endParaRPr lang="es-PE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61122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20/06/2022</a:t>
            </a:fld>
            <a:endParaRPr lang="es-PE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40901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20/06/2022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10429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EE0E81C-D959-4BDD-B31D-5433253F4CD3}" type="datetimeFigureOut">
              <a:rPr lang="es-PE" smtClean="0"/>
              <a:t>20/06/2022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490877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36D963-6029-493E-84FC-6ADB6DA14D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SENTENCIAS VBA</a:t>
            </a:r>
            <a:endParaRPr lang="es-PE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9A5F977-6B22-49FB-8770-2EF3983D29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Prof. Juan Manuel Huapaya </a:t>
            </a:r>
            <a:r>
              <a:rPr lang="es-ES" dirty="0" err="1"/>
              <a:t>espinoza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692274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076DB952-92B8-48AB-A8FF-EEF7BB576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346" y="319563"/>
            <a:ext cx="9404723" cy="1400530"/>
          </a:xfrm>
        </p:spPr>
        <p:txBody>
          <a:bodyPr/>
          <a:lstStyle/>
          <a:p>
            <a:r>
              <a:rPr lang="es-ES" dirty="0"/>
              <a:t>Sentencia FOR … NEXT</a:t>
            </a:r>
            <a:endParaRPr lang="es-PE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8FF23EC-A861-4EE7-990A-D534F7F6383C}"/>
              </a:ext>
            </a:extLst>
          </p:cNvPr>
          <p:cNvSpPr txBox="1"/>
          <p:nvPr/>
        </p:nvSpPr>
        <p:spPr>
          <a:xfrm>
            <a:off x="6319222" y="3222805"/>
            <a:ext cx="568724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Sub </a:t>
            </a:r>
            <a:r>
              <a:rPr lang="en-US" sz="2400" dirty="0" err="1"/>
              <a:t>TwosTotal</a:t>
            </a:r>
            <a:r>
              <a:rPr lang="en-US" sz="2400" dirty="0"/>
              <a:t>()</a:t>
            </a:r>
          </a:p>
          <a:p>
            <a:pPr algn="just"/>
            <a:r>
              <a:rPr lang="en-US" sz="2400" dirty="0"/>
              <a:t>	total = 0</a:t>
            </a:r>
          </a:p>
          <a:p>
            <a:pPr algn="just"/>
            <a:r>
              <a:rPr lang="en-US" sz="2400" dirty="0"/>
              <a:t>   For j = 1 To 10 Step 2</a:t>
            </a:r>
          </a:p>
          <a:p>
            <a:pPr algn="just"/>
            <a:r>
              <a:rPr lang="en-US" sz="2400" dirty="0"/>
              <a:t>	total = total + j</a:t>
            </a:r>
          </a:p>
          <a:p>
            <a:pPr algn="just"/>
            <a:r>
              <a:rPr lang="en-US" sz="2400" dirty="0"/>
              <a:t>   Next j</a:t>
            </a:r>
          </a:p>
          <a:p>
            <a:pPr algn="just"/>
            <a:r>
              <a:rPr lang="en-US" sz="2400" dirty="0" err="1"/>
              <a:t>MsgBox</a:t>
            </a:r>
            <a:r>
              <a:rPr lang="en-US" sz="2400" dirty="0"/>
              <a:t> "The total is " &amp; total</a:t>
            </a:r>
          </a:p>
          <a:p>
            <a:pPr algn="just"/>
            <a:r>
              <a:rPr lang="en-US" sz="2400" dirty="0"/>
              <a:t>End Sub</a:t>
            </a:r>
            <a:endParaRPr lang="es-PE" sz="24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0DE0AE9-99AB-4317-AB6E-803CFD71D312}"/>
              </a:ext>
            </a:extLst>
          </p:cNvPr>
          <p:cNvSpPr txBox="1"/>
          <p:nvPr/>
        </p:nvSpPr>
        <p:spPr>
          <a:xfrm>
            <a:off x="6387816" y="1830140"/>
            <a:ext cx="561865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400" dirty="0"/>
              <a:t>Repite un grupo de instrucciones un número determinado de veces.</a:t>
            </a:r>
            <a:endParaRPr lang="es-PE" sz="1600" dirty="0"/>
          </a:p>
        </p:txBody>
      </p:sp>
      <p:sp>
        <p:nvSpPr>
          <p:cNvPr id="2" name="Diagrama de flujo: proceso alternativo 1">
            <a:extLst>
              <a:ext uri="{FF2B5EF4-FFF2-40B4-BE49-F238E27FC236}">
                <a16:creationId xmlns:a16="http://schemas.microsoft.com/office/drawing/2014/main" id="{BA2B5A06-DD4A-476E-9C6E-0AA3A1FCF57D}"/>
              </a:ext>
            </a:extLst>
          </p:cNvPr>
          <p:cNvSpPr/>
          <p:nvPr/>
        </p:nvSpPr>
        <p:spPr>
          <a:xfrm>
            <a:off x="1683026" y="1152983"/>
            <a:ext cx="2001078" cy="44018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INICIO</a:t>
            </a:r>
            <a:endParaRPr lang="es-PE" sz="1600" dirty="0"/>
          </a:p>
        </p:txBody>
      </p:sp>
      <p:sp>
        <p:nvSpPr>
          <p:cNvPr id="3" name="Paralelogramo 2">
            <a:extLst>
              <a:ext uri="{FF2B5EF4-FFF2-40B4-BE49-F238E27FC236}">
                <a16:creationId xmlns:a16="http://schemas.microsoft.com/office/drawing/2014/main" id="{B6512015-249B-4D28-8099-D43EFD45AF03}"/>
              </a:ext>
            </a:extLst>
          </p:cNvPr>
          <p:cNvSpPr/>
          <p:nvPr/>
        </p:nvSpPr>
        <p:spPr>
          <a:xfrm>
            <a:off x="1497741" y="1896519"/>
            <a:ext cx="2186363" cy="656994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Num1 = i, Num2 = j, step</a:t>
            </a:r>
            <a:endParaRPr lang="es-PE" sz="1600" dirty="0"/>
          </a:p>
        </p:txBody>
      </p: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7FF32DFE-28CF-4198-BAAB-7464CF372476}"/>
              </a:ext>
            </a:extLst>
          </p:cNvPr>
          <p:cNvCxnSpPr>
            <a:cxnSpLocks/>
            <a:stCxn id="2" idx="2"/>
            <a:endCxn id="3" idx="1"/>
          </p:cNvCxnSpPr>
          <p:nvPr/>
        </p:nvCxnSpPr>
        <p:spPr>
          <a:xfrm flipH="1">
            <a:off x="2673047" y="1593169"/>
            <a:ext cx="10518" cy="303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mbo 12">
            <a:extLst>
              <a:ext uri="{FF2B5EF4-FFF2-40B4-BE49-F238E27FC236}">
                <a16:creationId xmlns:a16="http://schemas.microsoft.com/office/drawing/2014/main" id="{C79C85FB-4A3F-43E5-982D-94BFD0B1766B}"/>
              </a:ext>
            </a:extLst>
          </p:cNvPr>
          <p:cNvSpPr/>
          <p:nvPr/>
        </p:nvSpPr>
        <p:spPr>
          <a:xfrm>
            <a:off x="1973305" y="4309028"/>
            <a:ext cx="1235233" cy="558313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Si i&lt;j</a:t>
            </a:r>
            <a:endParaRPr lang="es-PE" sz="1600" dirty="0"/>
          </a:p>
        </p:txBody>
      </p: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556FA668-98FC-4BB6-B651-2CE2539F58CF}"/>
              </a:ext>
            </a:extLst>
          </p:cNvPr>
          <p:cNvCxnSpPr>
            <a:cxnSpLocks/>
            <a:stCxn id="3" idx="4"/>
            <a:endCxn id="48" idx="0"/>
          </p:cNvCxnSpPr>
          <p:nvPr/>
        </p:nvCxnSpPr>
        <p:spPr>
          <a:xfrm flipH="1">
            <a:off x="2590922" y="2553513"/>
            <a:ext cx="1" cy="3338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iagrama de flujo: proceso alternativo 22">
            <a:extLst>
              <a:ext uri="{FF2B5EF4-FFF2-40B4-BE49-F238E27FC236}">
                <a16:creationId xmlns:a16="http://schemas.microsoft.com/office/drawing/2014/main" id="{41379315-B93D-413C-B621-435629D937AB}"/>
              </a:ext>
            </a:extLst>
          </p:cNvPr>
          <p:cNvSpPr/>
          <p:nvPr/>
        </p:nvSpPr>
        <p:spPr>
          <a:xfrm>
            <a:off x="1590383" y="3576040"/>
            <a:ext cx="2001078" cy="44018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Total = total + i</a:t>
            </a:r>
            <a:endParaRPr lang="es-PE" sz="1600" dirty="0"/>
          </a:p>
        </p:txBody>
      </p: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id="{5C8BAB8F-71F7-4310-A25D-5122655CCEBF}"/>
              </a:ext>
            </a:extLst>
          </p:cNvPr>
          <p:cNvCxnSpPr>
            <a:stCxn id="23" idx="2"/>
            <a:endCxn id="13" idx="0"/>
          </p:cNvCxnSpPr>
          <p:nvPr/>
        </p:nvCxnSpPr>
        <p:spPr>
          <a:xfrm>
            <a:off x="2590922" y="4016226"/>
            <a:ext cx="0" cy="292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: angular 30">
            <a:extLst>
              <a:ext uri="{FF2B5EF4-FFF2-40B4-BE49-F238E27FC236}">
                <a16:creationId xmlns:a16="http://schemas.microsoft.com/office/drawing/2014/main" id="{5C148738-5E06-4B4C-96B7-3F6C737CA687}"/>
              </a:ext>
            </a:extLst>
          </p:cNvPr>
          <p:cNvCxnSpPr>
            <a:cxnSpLocks/>
            <a:stCxn id="13" idx="1"/>
            <a:endCxn id="48" idx="1"/>
          </p:cNvCxnSpPr>
          <p:nvPr/>
        </p:nvCxnSpPr>
        <p:spPr>
          <a:xfrm rot="10800000">
            <a:off x="1590383" y="3107449"/>
            <a:ext cx="382922" cy="1480737"/>
          </a:xfrm>
          <a:prstGeom prst="bentConnector3">
            <a:avLst>
              <a:gd name="adj1" fmla="val 15969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Diagrama de flujo: proceso alternativo 47">
            <a:extLst>
              <a:ext uri="{FF2B5EF4-FFF2-40B4-BE49-F238E27FC236}">
                <a16:creationId xmlns:a16="http://schemas.microsoft.com/office/drawing/2014/main" id="{716436BC-8E27-425F-8DEA-95FFAC0228D1}"/>
              </a:ext>
            </a:extLst>
          </p:cNvPr>
          <p:cNvSpPr/>
          <p:nvPr/>
        </p:nvSpPr>
        <p:spPr>
          <a:xfrm>
            <a:off x="1590383" y="2887355"/>
            <a:ext cx="2001078" cy="44018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i = i + step</a:t>
            </a:r>
            <a:endParaRPr lang="es-PE" sz="1600" dirty="0"/>
          </a:p>
        </p:txBody>
      </p:sp>
      <p:cxnSp>
        <p:nvCxnSpPr>
          <p:cNvPr id="1042" name="Conector recto de flecha 1041">
            <a:extLst>
              <a:ext uri="{FF2B5EF4-FFF2-40B4-BE49-F238E27FC236}">
                <a16:creationId xmlns:a16="http://schemas.microsoft.com/office/drawing/2014/main" id="{9366E30B-0CE3-447D-96A3-7F3E648E69D7}"/>
              </a:ext>
            </a:extLst>
          </p:cNvPr>
          <p:cNvCxnSpPr>
            <a:stCxn id="48" idx="2"/>
            <a:endCxn id="23" idx="0"/>
          </p:cNvCxnSpPr>
          <p:nvPr/>
        </p:nvCxnSpPr>
        <p:spPr>
          <a:xfrm>
            <a:off x="2590922" y="3327541"/>
            <a:ext cx="0" cy="248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Diagrama de flujo: proceso alternativo 63">
            <a:extLst>
              <a:ext uri="{FF2B5EF4-FFF2-40B4-BE49-F238E27FC236}">
                <a16:creationId xmlns:a16="http://schemas.microsoft.com/office/drawing/2014/main" id="{8BE03359-58BD-4D5F-8465-300F0F58F7C2}"/>
              </a:ext>
            </a:extLst>
          </p:cNvPr>
          <p:cNvSpPr/>
          <p:nvPr/>
        </p:nvSpPr>
        <p:spPr>
          <a:xfrm>
            <a:off x="1672508" y="5204352"/>
            <a:ext cx="2001078" cy="440186"/>
          </a:xfrm>
          <a:prstGeom prst="flowChartAlternateProcess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Muestra el total</a:t>
            </a:r>
            <a:endParaRPr lang="es-PE" sz="1600" dirty="0"/>
          </a:p>
        </p:txBody>
      </p:sp>
      <p:cxnSp>
        <p:nvCxnSpPr>
          <p:cNvPr id="32" name="Conector: angular 31">
            <a:extLst>
              <a:ext uri="{FF2B5EF4-FFF2-40B4-BE49-F238E27FC236}">
                <a16:creationId xmlns:a16="http://schemas.microsoft.com/office/drawing/2014/main" id="{7216C56A-B667-4076-B432-B9473990328B}"/>
              </a:ext>
            </a:extLst>
          </p:cNvPr>
          <p:cNvCxnSpPr>
            <a:cxnSpLocks/>
            <a:stCxn id="13" idx="3"/>
            <a:endCxn id="64" idx="0"/>
          </p:cNvCxnSpPr>
          <p:nvPr/>
        </p:nvCxnSpPr>
        <p:spPr>
          <a:xfrm flipH="1">
            <a:off x="2673047" y="4588185"/>
            <a:ext cx="535491" cy="616167"/>
          </a:xfrm>
          <a:prstGeom prst="bentConnector4">
            <a:avLst>
              <a:gd name="adj1" fmla="val -42690"/>
              <a:gd name="adj2" fmla="val 7265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Diagrama de flujo: proceso alternativo 68">
            <a:extLst>
              <a:ext uri="{FF2B5EF4-FFF2-40B4-BE49-F238E27FC236}">
                <a16:creationId xmlns:a16="http://schemas.microsoft.com/office/drawing/2014/main" id="{0430ACF2-9031-489E-862B-75B5DB7D9BFB}"/>
              </a:ext>
            </a:extLst>
          </p:cNvPr>
          <p:cNvSpPr/>
          <p:nvPr/>
        </p:nvSpPr>
        <p:spPr>
          <a:xfrm>
            <a:off x="1683026" y="5965746"/>
            <a:ext cx="2001078" cy="440186"/>
          </a:xfrm>
          <a:prstGeom prst="flowChartAlternateProcess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TERMINA</a:t>
            </a:r>
            <a:endParaRPr lang="es-PE" sz="1600" dirty="0"/>
          </a:p>
        </p:txBody>
      </p: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705C491C-92CB-4343-BA60-21EAE8955502}"/>
              </a:ext>
            </a:extLst>
          </p:cNvPr>
          <p:cNvCxnSpPr>
            <a:cxnSpLocks/>
            <a:stCxn id="64" idx="2"/>
            <a:endCxn id="69" idx="0"/>
          </p:cNvCxnSpPr>
          <p:nvPr/>
        </p:nvCxnSpPr>
        <p:spPr>
          <a:xfrm>
            <a:off x="2673047" y="5644538"/>
            <a:ext cx="10518" cy="3212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6321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076DB952-92B8-48AB-A8FF-EEF7BB576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346" y="319563"/>
            <a:ext cx="9404723" cy="1400530"/>
          </a:xfrm>
        </p:spPr>
        <p:txBody>
          <a:bodyPr/>
          <a:lstStyle/>
          <a:p>
            <a:r>
              <a:rPr lang="es-ES" dirty="0"/>
              <a:t>Sentencia FOR EACH … NEXT</a:t>
            </a:r>
            <a:endParaRPr lang="es-PE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0DE0AE9-99AB-4317-AB6E-803CFD71D312}"/>
              </a:ext>
            </a:extLst>
          </p:cNvPr>
          <p:cNvSpPr txBox="1"/>
          <p:nvPr/>
        </p:nvSpPr>
        <p:spPr>
          <a:xfrm>
            <a:off x="6096000" y="2720434"/>
            <a:ext cx="5618653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es-ES" sz="2400" dirty="0"/>
              <a:t>El propósito de </a:t>
            </a:r>
            <a:r>
              <a:rPr lang="es-ES" sz="2400" dirty="0" err="1"/>
              <a:t>For</a:t>
            </a:r>
            <a:r>
              <a:rPr lang="es-ES" sz="2400" dirty="0"/>
              <a:t> </a:t>
            </a:r>
            <a:r>
              <a:rPr lang="es-ES" sz="2400" dirty="0" err="1"/>
              <a:t>Each</a:t>
            </a:r>
            <a:r>
              <a:rPr lang="es-ES" sz="2400" dirty="0"/>
              <a:t> es repetir un grupo de instrucciones para cada elemento de una colección o grupo de celdas, hojas, libros, ventanas, etc.</a:t>
            </a:r>
            <a:endParaRPr lang="es-PE" sz="2400" dirty="0"/>
          </a:p>
        </p:txBody>
      </p:sp>
      <p:sp>
        <p:nvSpPr>
          <p:cNvPr id="2" name="Diagrama de flujo: proceso alternativo 1">
            <a:extLst>
              <a:ext uri="{FF2B5EF4-FFF2-40B4-BE49-F238E27FC236}">
                <a16:creationId xmlns:a16="http://schemas.microsoft.com/office/drawing/2014/main" id="{BA2B5A06-DD4A-476E-9C6E-0AA3A1FCF57D}"/>
              </a:ext>
            </a:extLst>
          </p:cNvPr>
          <p:cNvSpPr/>
          <p:nvPr/>
        </p:nvSpPr>
        <p:spPr>
          <a:xfrm>
            <a:off x="1683026" y="1152983"/>
            <a:ext cx="2001078" cy="44018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INICIO</a:t>
            </a:r>
            <a:endParaRPr lang="es-PE" sz="1600" dirty="0"/>
          </a:p>
        </p:txBody>
      </p:sp>
      <p:sp>
        <p:nvSpPr>
          <p:cNvPr id="3" name="Paralelogramo 2">
            <a:extLst>
              <a:ext uri="{FF2B5EF4-FFF2-40B4-BE49-F238E27FC236}">
                <a16:creationId xmlns:a16="http://schemas.microsoft.com/office/drawing/2014/main" id="{B6512015-249B-4D28-8099-D43EFD45AF03}"/>
              </a:ext>
            </a:extLst>
          </p:cNvPr>
          <p:cNvSpPr/>
          <p:nvPr/>
        </p:nvSpPr>
        <p:spPr>
          <a:xfrm>
            <a:off x="1497741" y="1896519"/>
            <a:ext cx="2186363" cy="656994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variable, objeto</a:t>
            </a:r>
            <a:endParaRPr lang="es-PE" sz="1600" dirty="0"/>
          </a:p>
        </p:txBody>
      </p: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7FF32DFE-28CF-4198-BAAB-7464CF372476}"/>
              </a:ext>
            </a:extLst>
          </p:cNvPr>
          <p:cNvCxnSpPr>
            <a:cxnSpLocks/>
            <a:stCxn id="2" idx="2"/>
            <a:endCxn id="3" idx="1"/>
          </p:cNvCxnSpPr>
          <p:nvPr/>
        </p:nvCxnSpPr>
        <p:spPr>
          <a:xfrm flipH="1">
            <a:off x="2673047" y="1593169"/>
            <a:ext cx="10518" cy="303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mbo 12">
            <a:extLst>
              <a:ext uri="{FF2B5EF4-FFF2-40B4-BE49-F238E27FC236}">
                <a16:creationId xmlns:a16="http://schemas.microsoft.com/office/drawing/2014/main" id="{C79C85FB-4A3F-43E5-982D-94BFD0B1766B}"/>
              </a:ext>
            </a:extLst>
          </p:cNvPr>
          <p:cNvSpPr/>
          <p:nvPr/>
        </p:nvSpPr>
        <p:spPr>
          <a:xfrm>
            <a:off x="1497741" y="4309028"/>
            <a:ext cx="2186363" cy="558313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Fin del objeto?</a:t>
            </a:r>
            <a:endParaRPr lang="es-PE" sz="1600" dirty="0"/>
          </a:p>
        </p:txBody>
      </p: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556FA668-98FC-4BB6-B651-2CE2539F58CF}"/>
              </a:ext>
            </a:extLst>
          </p:cNvPr>
          <p:cNvCxnSpPr>
            <a:cxnSpLocks/>
            <a:stCxn id="3" idx="4"/>
            <a:endCxn id="48" idx="0"/>
          </p:cNvCxnSpPr>
          <p:nvPr/>
        </p:nvCxnSpPr>
        <p:spPr>
          <a:xfrm flipH="1">
            <a:off x="2590922" y="2553513"/>
            <a:ext cx="1" cy="3338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iagrama de flujo: proceso alternativo 22">
            <a:extLst>
              <a:ext uri="{FF2B5EF4-FFF2-40B4-BE49-F238E27FC236}">
                <a16:creationId xmlns:a16="http://schemas.microsoft.com/office/drawing/2014/main" id="{41379315-B93D-413C-B621-435629D937AB}"/>
              </a:ext>
            </a:extLst>
          </p:cNvPr>
          <p:cNvSpPr/>
          <p:nvPr/>
        </p:nvSpPr>
        <p:spPr>
          <a:xfrm>
            <a:off x="1590383" y="3576040"/>
            <a:ext cx="2001078" cy="44018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Ejecuta las acciones</a:t>
            </a:r>
            <a:endParaRPr lang="es-PE" sz="1600" dirty="0"/>
          </a:p>
        </p:txBody>
      </p: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id="{5C8BAB8F-71F7-4310-A25D-5122655CCEBF}"/>
              </a:ext>
            </a:extLst>
          </p:cNvPr>
          <p:cNvCxnSpPr>
            <a:cxnSpLocks/>
            <a:stCxn id="23" idx="2"/>
            <a:endCxn id="13" idx="0"/>
          </p:cNvCxnSpPr>
          <p:nvPr/>
        </p:nvCxnSpPr>
        <p:spPr>
          <a:xfrm>
            <a:off x="2590922" y="4016226"/>
            <a:ext cx="1" cy="292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: angular 30">
            <a:extLst>
              <a:ext uri="{FF2B5EF4-FFF2-40B4-BE49-F238E27FC236}">
                <a16:creationId xmlns:a16="http://schemas.microsoft.com/office/drawing/2014/main" id="{5C148738-5E06-4B4C-96B7-3F6C737CA687}"/>
              </a:ext>
            </a:extLst>
          </p:cNvPr>
          <p:cNvCxnSpPr>
            <a:cxnSpLocks/>
            <a:stCxn id="13" idx="1"/>
            <a:endCxn id="48" idx="1"/>
          </p:cNvCxnSpPr>
          <p:nvPr/>
        </p:nvCxnSpPr>
        <p:spPr>
          <a:xfrm rot="10800000" flipH="1">
            <a:off x="1497741" y="3107449"/>
            <a:ext cx="92642" cy="1480737"/>
          </a:xfrm>
          <a:prstGeom prst="bentConnector3">
            <a:avLst>
              <a:gd name="adj1" fmla="val -24675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Diagrama de flujo: proceso alternativo 47">
            <a:extLst>
              <a:ext uri="{FF2B5EF4-FFF2-40B4-BE49-F238E27FC236}">
                <a16:creationId xmlns:a16="http://schemas.microsoft.com/office/drawing/2014/main" id="{716436BC-8E27-425F-8DEA-95FFAC0228D1}"/>
              </a:ext>
            </a:extLst>
          </p:cNvPr>
          <p:cNvSpPr/>
          <p:nvPr/>
        </p:nvSpPr>
        <p:spPr>
          <a:xfrm>
            <a:off x="1590383" y="2887355"/>
            <a:ext cx="2001078" cy="44018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Variable + 1</a:t>
            </a:r>
            <a:endParaRPr lang="es-PE" sz="1600" dirty="0"/>
          </a:p>
        </p:txBody>
      </p:sp>
      <p:cxnSp>
        <p:nvCxnSpPr>
          <p:cNvPr id="1042" name="Conector recto de flecha 1041">
            <a:extLst>
              <a:ext uri="{FF2B5EF4-FFF2-40B4-BE49-F238E27FC236}">
                <a16:creationId xmlns:a16="http://schemas.microsoft.com/office/drawing/2014/main" id="{9366E30B-0CE3-447D-96A3-7F3E648E69D7}"/>
              </a:ext>
            </a:extLst>
          </p:cNvPr>
          <p:cNvCxnSpPr>
            <a:stCxn id="48" idx="2"/>
            <a:endCxn id="23" idx="0"/>
          </p:cNvCxnSpPr>
          <p:nvPr/>
        </p:nvCxnSpPr>
        <p:spPr>
          <a:xfrm>
            <a:off x="2590922" y="3327541"/>
            <a:ext cx="0" cy="248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Diagrama de flujo: proceso alternativo 63">
            <a:extLst>
              <a:ext uri="{FF2B5EF4-FFF2-40B4-BE49-F238E27FC236}">
                <a16:creationId xmlns:a16="http://schemas.microsoft.com/office/drawing/2014/main" id="{8BE03359-58BD-4D5F-8465-300F0F58F7C2}"/>
              </a:ext>
            </a:extLst>
          </p:cNvPr>
          <p:cNvSpPr/>
          <p:nvPr/>
        </p:nvSpPr>
        <p:spPr>
          <a:xfrm>
            <a:off x="1672508" y="5204352"/>
            <a:ext cx="2001078" cy="440186"/>
          </a:xfrm>
          <a:prstGeom prst="flowChartAlternateProcess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Muestra el resultado</a:t>
            </a:r>
            <a:endParaRPr lang="es-PE" sz="1600" dirty="0"/>
          </a:p>
        </p:txBody>
      </p:sp>
      <p:cxnSp>
        <p:nvCxnSpPr>
          <p:cNvPr id="32" name="Conector: angular 31">
            <a:extLst>
              <a:ext uri="{FF2B5EF4-FFF2-40B4-BE49-F238E27FC236}">
                <a16:creationId xmlns:a16="http://schemas.microsoft.com/office/drawing/2014/main" id="{7216C56A-B667-4076-B432-B9473990328B}"/>
              </a:ext>
            </a:extLst>
          </p:cNvPr>
          <p:cNvCxnSpPr>
            <a:cxnSpLocks/>
            <a:stCxn id="13" idx="3"/>
            <a:endCxn id="64" idx="0"/>
          </p:cNvCxnSpPr>
          <p:nvPr/>
        </p:nvCxnSpPr>
        <p:spPr>
          <a:xfrm flipH="1">
            <a:off x="2673047" y="4588185"/>
            <a:ext cx="1011057" cy="616167"/>
          </a:xfrm>
          <a:prstGeom prst="bentConnector4">
            <a:avLst>
              <a:gd name="adj1" fmla="val -22610"/>
              <a:gd name="adj2" fmla="val 7265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Diagrama de flujo: proceso alternativo 68">
            <a:extLst>
              <a:ext uri="{FF2B5EF4-FFF2-40B4-BE49-F238E27FC236}">
                <a16:creationId xmlns:a16="http://schemas.microsoft.com/office/drawing/2014/main" id="{0430ACF2-9031-489E-862B-75B5DB7D9BFB}"/>
              </a:ext>
            </a:extLst>
          </p:cNvPr>
          <p:cNvSpPr/>
          <p:nvPr/>
        </p:nvSpPr>
        <p:spPr>
          <a:xfrm>
            <a:off x="1683026" y="5965746"/>
            <a:ext cx="2001078" cy="440186"/>
          </a:xfrm>
          <a:prstGeom prst="flowChartAlternateProcess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TERMINA</a:t>
            </a:r>
            <a:endParaRPr lang="es-PE" sz="1600" dirty="0"/>
          </a:p>
        </p:txBody>
      </p: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705C491C-92CB-4343-BA60-21EAE8955502}"/>
              </a:ext>
            </a:extLst>
          </p:cNvPr>
          <p:cNvCxnSpPr>
            <a:cxnSpLocks/>
            <a:stCxn id="64" idx="2"/>
            <a:endCxn id="69" idx="0"/>
          </p:cNvCxnSpPr>
          <p:nvPr/>
        </p:nvCxnSpPr>
        <p:spPr>
          <a:xfrm>
            <a:off x="2673047" y="5644538"/>
            <a:ext cx="10518" cy="3212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0599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6989F1D-3F29-4AE3-A06B-2FB4B1512964}"/>
              </a:ext>
            </a:extLst>
          </p:cNvPr>
          <p:cNvSpPr txBox="1"/>
          <p:nvPr/>
        </p:nvSpPr>
        <p:spPr>
          <a:xfrm>
            <a:off x="1207475" y="741166"/>
            <a:ext cx="9709054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/>
            <a:r>
              <a:rPr lang="es-ES" sz="2800" dirty="0"/>
              <a:t>Sub </a:t>
            </a:r>
            <a:r>
              <a:rPr lang="es-ES" sz="2800" dirty="0" err="1"/>
              <a:t>CadaCelda</a:t>
            </a:r>
            <a:r>
              <a:rPr lang="es-ES" sz="2800" dirty="0"/>
              <a:t>()</a:t>
            </a:r>
          </a:p>
          <a:p>
            <a:pPr indent="457200" algn="just"/>
            <a:r>
              <a:rPr lang="es-ES" sz="2800" dirty="0" err="1"/>
              <a:t>Dim</a:t>
            </a:r>
            <a:r>
              <a:rPr lang="es-ES" sz="2800" dirty="0"/>
              <a:t> Celda As </a:t>
            </a:r>
            <a:r>
              <a:rPr lang="es-ES" sz="2800" dirty="0" err="1"/>
              <a:t>Range</a:t>
            </a:r>
            <a:endParaRPr lang="es-ES" sz="2800" dirty="0"/>
          </a:p>
          <a:p>
            <a:pPr indent="457200" algn="just"/>
            <a:r>
              <a:rPr lang="es-ES" sz="2800" dirty="0" err="1"/>
              <a:t>For</a:t>
            </a:r>
            <a:r>
              <a:rPr lang="es-ES" sz="2800" dirty="0"/>
              <a:t> </a:t>
            </a:r>
            <a:r>
              <a:rPr lang="es-ES" sz="2800" dirty="0" err="1"/>
              <a:t>Each</a:t>
            </a:r>
            <a:r>
              <a:rPr lang="es-ES" sz="2800" dirty="0"/>
              <a:t> Celda In </a:t>
            </a:r>
            <a:r>
              <a:rPr lang="es-ES" sz="2800" dirty="0" err="1"/>
              <a:t>Range</a:t>
            </a:r>
            <a:r>
              <a:rPr lang="es-ES" sz="2800" dirty="0"/>
              <a:t>("lista")</a:t>
            </a:r>
          </a:p>
          <a:p>
            <a:pPr indent="457200" algn="just"/>
            <a:r>
              <a:rPr lang="es-ES" sz="2800" dirty="0"/>
              <a:t>    </a:t>
            </a:r>
            <a:r>
              <a:rPr lang="es-ES" sz="2800" dirty="0" err="1"/>
              <a:t>If</a:t>
            </a:r>
            <a:r>
              <a:rPr lang="es-ES" sz="2800" dirty="0"/>
              <a:t> </a:t>
            </a:r>
            <a:r>
              <a:rPr lang="es-ES" sz="2800" dirty="0" err="1"/>
              <a:t>Celda.Value</a:t>
            </a:r>
            <a:r>
              <a:rPr lang="es-ES" sz="2800" dirty="0"/>
              <a:t> = "" </a:t>
            </a:r>
            <a:r>
              <a:rPr lang="es-ES" sz="2800" dirty="0" err="1"/>
              <a:t>Then</a:t>
            </a:r>
            <a:endParaRPr lang="es-ES" sz="2800" dirty="0"/>
          </a:p>
          <a:p>
            <a:pPr indent="457200" algn="just"/>
            <a:r>
              <a:rPr lang="es-ES" sz="2800" dirty="0"/>
              <a:t>    MsgBox "La celda " &amp; </a:t>
            </a:r>
            <a:r>
              <a:rPr lang="es-ES" sz="2800" dirty="0" err="1"/>
              <a:t>Celda.Address</a:t>
            </a:r>
            <a:r>
              <a:rPr lang="es-ES" sz="2800" dirty="0"/>
              <a:t> &amp; "no 						contiene valores."</a:t>
            </a:r>
          </a:p>
          <a:p>
            <a:pPr indent="457200" algn="just"/>
            <a:r>
              <a:rPr lang="es-ES" sz="2800" dirty="0"/>
              <a:t>    </a:t>
            </a:r>
            <a:r>
              <a:rPr lang="es-ES" sz="2800" dirty="0" err="1"/>
              <a:t>Else</a:t>
            </a:r>
            <a:endParaRPr lang="es-ES" sz="2800" dirty="0"/>
          </a:p>
          <a:p>
            <a:pPr indent="457200" algn="just"/>
            <a:r>
              <a:rPr lang="es-ES" sz="2800" dirty="0"/>
              <a:t>    		MsgBox "La celda " &amp; </a:t>
            </a:r>
            <a:r>
              <a:rPr lang="es-ES" sz="2800" dirty="0" err="1"/>
              <a:t>Celda.Address</a:t>
            </a:r>
            <a:r>
              <a:rPr lang="es-ES" sz="2800" dirty="0"/>
              <a:t> &amp; “</a:t>
            </a:r>
          </a:p>
          <a:p>
            <a:pPr indent="457200" algn="just"/>
            <a:r>
              <a:rPr lang="es-ES" sz="2800" dirty="0"/>
              <a:t>			Tiene el contenido " &amp;     </a:t>
            </a:r>
            <a:r>
              <a:rPr lang="es-ES" sz="2800" dirty="0" err="1"/>
              <a:t>Celda.Value</a:t>
            </a:r>
            <a:endParaRPr lang="es-ES" sz="2800" dirty="0"/>
          </a:p>
          <a:p>
            <a:pPr indent="457200" algn="just"/>
            <a:r>
              <a:rPr lang="es-ES" sz="2800" dirty="0"/>
              <a:t>    </a:t>
            </a:r>
            <a:r>
              <a:rPr lang="es-ES" sz="2800" dirty="0" err="1"/>
              <a:t>End</a:t>
            </a:r>
            <a:r>
              <a:rPr lang="es-ES" sz="2800" dirty="0"/>
              <a:t> </a:t>
            </a:r>
            <a:r>
              <a:rPr lang="es-ES" sz="2800" dirty="0" err="1"/>
              <a:t>If</a:t>
            </a:r>
            <a:endParaRPr lang="es-ES" sz="2800" dirty="0"/>
          </a:p>
          <a:p>
            <a:pPr indent="457200" algn="just"/>
            <a:r>
              <a:rPr lang="es-ES" sz="2800" dirty="0"/>
              <a:t>Next</a:t>
            </a:r>
          </a:p>
          <a:p>
            <a:pPr indent="457200" algn="just"/>
            <a:r>
              <a:rPr lang="es-ES" sz="2800" dirty="0" err="1"/>
              <a:t>End</a:t>
            </a:r>
            <a:r>
              <a:rPr lang="es-ES" sz="2800" dirty="0"/>
              <a:t> Sub</a:t>
            </a:r>
            <a:endParaRPr lang="es-PE" sz="2800" dirty="0"/>
          </a:p>
        </p:txBody>
      </p:sp>
    </p:spTree>
    <p:extLst>
      <p:ext uri="{BB962C8B-B14F-4D97-AF65-F5344CB8AC3E}">
        <p14:creationId xmlns:p14="http://schemas.microsoft.com/office/powerpoint/2010/main" val="1562309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076DB952-92B8-48AB-A8FF-EEF7BB576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346" y="319563"/>
            <a:ext cx="9404723" cy="1400530"/>
          </a:xfrm>
        </p:spPr>
        <p:txBody>
          <a:bodyPr/>
          <a:lstStyle/>
          <a:p>
            <a:r>
              <a:rPr lang="es-ES" dirty="0"/>
              <a:t>Sentencia DO WHILE… LOOP</a:t>
            </a:r>
            <a:endParaRPr lang="es-PE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0DE0AE9-99AB-4317-AB6E-803CFD71D312}"/>
              </a:ext>
            </a:extLst>
          </p:cNvPr>
          <p:cNvSpPr txBox="1"/>
          <p:nvPr/>
        </p:nvSpPr>
        <p:spPr>
          <a:xfrm>
            <a:off x="6261757" y="1147425"/>
            <a:ext cx="561865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es-ES" sz="2400" dirty="0"/>
              <a:t>Los bucles Do </a:t>
            </a:r>
            <a:r>
              <a:rPr lang="es-ES" sz="2400" dirty="0" err="1"/>
              <a:t>While</a:t>
            </a:r>
            <a:r>
              <a:rPr lang="es-ES" sz="2400" dirty="0"/>
              <a:t> hacen un bucle mientras se cumple una condición. Este código también hará un bucle a través de los enteros del 1 al 10, mostrando cada uno con un cuadro de mensaje.</a:t>
            </a:r>
          </a:p>
        </p:txBody>
      </p:sp>
      <p:sp>
        <p:nvSpPr>
          <p:cNvPr id="2" name="Diagrama de flujo: proceso alternativo 1">
            <a:extLst>
              <a:ext uri="{FF2B5EF4-FFF2-40B4-BE49-F238E27FC236}">
                <a16:creationId xmlns:a16="http://schemas.microsoft.com/office/drawing/2014/main" id="{BA2B5A06-DD4A-476E-9C6E-0AA3A1FCF57D}"/>
              </a:ext>
            </a:extLst>
          </p:cNvPr>
          <p:cNvSpPr/>
          <p:nvPr/>
        </p:nvSpPr>
        <p:spPr>
          <a:xfrm>
            <a:off x="1654891" y="1393711"/>
            <a:ext cx="2001078" cy="44018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INICIO</a:t>
            </a:r>
            <a:endParaRPr lang="es-PE" sz="1600" dirty="0"/>
          </a:p>
        </p:txBody>
      </p:sp>
      <p:sp>
        <p:nvSpPr>
          <p:cNvPr id="3" name="Paralelogramo 2">
            <a:extLst>
              <a:ext uri="{FF2B5EF4-FFF2-40B4-BE49-F238E27FC236}">
                <a16:creationId xmlns:a16="http://schemas.microsoft.com/office/drawing/2014/main" id="{B6512015-249B-4D28-8099-D43EFD45AF03}"/>
              </a:ext>
            </a:extLst>
          </p:cNvPr>
          <p:cNvSpPr/>
          <p:nvPr/>
        </p:nvSpPr>
        <p:spPr>
          <a:xfrm>
            <a:off x="1469606" y="2137247"/>
            <a:ext cx="2186363" cy="656994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variable</a:t>
            </a:r>
            <a:endParaRPr lang="es-PE" sz="1600" dirty="0"/>
          </a:p>
        </p:txBody>
      </p: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7FF32DFE-28CF-4198-BAAB-7464CF372476}"/>
              </a:ext>
            </a:extLst>
          </p:cNvPr>
          <p:cNvCxnSpPr>
            <a:cxnSpLocks/>
            <a:stCxn id="2" idx="2"/>
            <a:endCxn id="3" idx="1"/>
          </p:cNvCxnSpPr>
          <p:nvPr/>
        </p:nvCxnSpPr>
        <p:spPr>
          <a:xfrm flipH="1">
            <a:off x="2644912" y="1833897"/>
            <a:ext cx="10518" cy="303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556FA668-98FC-4BB6-B651-2CE2539F58CF}"/>
              </a:ext>
            </a:extLst>
          </p:cNvPr>
          <p:cNvCxnSpPr>
            <a:cxnSpLocks/>
            <a:stCxn id="3" idx="4"/>
            <a:endCxn id="22" idx="0"/>
          </p:cNvCxnSpPr>
          <p:nvPr/>
        </p:nvCxnSpPr>
        <p:spPr>
          <a:xfrm>
            <a:off x="2562788" y="2794241"/>
            <a:ext cx="1918" cy="2813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iagrama de flujo: proceso alternativo 22">
            <a:extLst>
              <a:ext uri="{FF2B5EF4-FFF2-40B4-BE49-F238E27FC236}">
                <a16:creationId xmlns:a16="http://schemas.microsoft.com/office/drawing/2014/main" id="{41379315-B93D-413C-B621-435629D937AB}"/>
              </a:ext>
            </a:extLst>
          </p:cNvPr>
          <p:cNvSpPr/>
          <p:nvPr/>
        </p:nvSpPr>
        <p:spPr>
          <a:xfrm>
            <a:off x="1562248" y="4116999"/>
            <a:ext cx="2001078" cy="44018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Ejecuta las acciones</a:t>
            </a:r>
            <a:endParaRPr lang="es-PE" sz="1600" dirty="0"/>
          </a:p>
        </p:txBody>
      </p:sp>
      <p:sp>
        <p:nvSpPr>
          <p:cNvPr id="64" name="Diagrama de flujo: proceso alternativo 63">
            <a:extLst>
              <a:ext uri="{FF2B5EF4-FFF2-40B4-BE49-F238E27FC236}">
                <a16:creationId xmlns:a16="http://schemas.microsoft.com/office/drawing/2014/main" id="{8BE03359-58BD-4D5F-8465-300F0F58F7C2}"/>
              </a:ext>
            </a:extLst>
          </p:cNvPr>
          <p:cNvSpPr/>
          <p:nvPr/>
        </p:nvSpPr>
        <p:spPr>
          <a:xfrm>
            <a:off x="1644373" y="5182656"/>
            <a:ext cx="2001078" cy="440186"/>
          </a:xfrm>
          <a:prstGeom prst="flowChartAlternateProcess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Muestra el resultado</a:t>
            </a:r>
            <a:endParaRPr lang="es-PE" sz="1600" dirty="0"/>
          </a:p>
        </p:txBody>
      </p:sp>
      <p:sp>
        <p:nvSpPr>
          <p:cNvPr id="69" name="Diagrama de flujo: proceso alternativo 68">
            <a:extLst>
              <a:ext uri="{FF2B5EF4-FFF2-40B4-BE49-F238E27FC236}">
                <a16:creationId xmlns:a16="http://schemas.microsoft.com/office/drawing/2014/main" id="{0430ACF2-9031-489E-862B-75B5DB7D9BFB}"/>
              </a:ext>
            </a:extLst>
          </p:cNvPr>
          <p:cNvSpPr/>
          <p:nvPr/>
        </p:nvSpPr>
        <p:spPr>
          <a:xfrm>
            <a:off x="1654891" y="6028220"/>
            <a:ext cx="2001078" cy="440186"/>
          </a:xfrm>
          <a:prstGeom prst="flowChartAlternateProcess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TERMINA</a:t>
            </a:r>
            <a:endParaRPr lang="es-PE" sz="1600" dirty="0"/>
          </a:p>
        </p:txBody>
      </p: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705C491C-92CB-4343-BA60-21EAE8955502}"/>
              </a:ext>
            </a:extLst>
          </p:cNvPr>
          <p:cNvCxnSpPr>
            <a:cxnSpLocks/>
            <a:stCxn id="64" idx="2"/>
            <a:endCxn id="69" idx="0"/>
          </p:cNvCxnSpPr>
          <p:nvPr/>
        </p:nvCxnSpPr>
        <p:spPr>
          <a:xfrm>
            <a:off x="2644912" y="5622842"/>
            <a:ext cx="10518" cy="405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186B9E18-C522-4B53-8AB5-401D85EEA3A5}"/>
              </a:ext>
            </a:extLst>
          </p:cNvPr>
          <p:cNvSpPr txBox="1"/>
          <p:nvPr/>
        </p:nvSpPr>
        <p:spPr>
          <a:xfrm>
            <a:off x="6261756" y="3625589"/>
            <a:ext cx="5618653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pt-BR" sz="2400" dirty="0"/>
              <a:t>Sub </a:t>
            </a:r>
            <a:r>
              <a:rPr lang="pt-BR" sz="2400" dirty="0" err="1"/>
              <a:t>BucleDoWhile</a:t>
            </a:r>
            <a:r>
              <a:rPr lang="pt-BR" sz="2400" dirty="0"/>
              <a:t>()</a:t>
            </a:r>
          </a:p>
          <a:p>
            <a:pPr algn="just" fontAlgn="base"/>
            <a:r>
              <a:rPr lang="pt-BR" sz="2400" dirty="0"/>
              <a:t>    </a:t>
            </a:r>
            <a:r>
              <a:rPr lang="pt-BR" sz="2400" dirty="0" err="1"/>
              <a:t>Dim</a:t>
            </a:r>
            <a:r>
              <a:rPr lang="pt-BR" sz="2400" dirty="0"/>
              <a:t> n As </a:t>
            </a:r>
            <a:r>
              <a:rPr lang="pt-BR" sz="2400" dirty="0" err="1"/>
              <a:t>Integer</a:t>
            </a:r>
            <a:endParaRPr lang="pt-BR" sz="2400" dirty="0"/>
          </a:p>
          <a:p>
            <a:pPr algn="just" fontAlgn="base"/>
            <a:r>
              <a:rPr lang="pt-BR" sz="2400" dirty="0"/>
              <a:t>    n = 1</a:t>
            </a:r>
          </a:p>
          <a:p>
            <a:pPr algn="just" fontAlgn="base"/>
            <a:r>
              <a:rPr lang="pt-BR" sz="2400" dirty="0"/>
              <a:t>    Do </a:t>
            </a:r>
            <a:r>
              <a:rPr lang="pt-BR" sz="2400" dirty="0" err="1"/>
              <a:t>While</a:t>
            </a:r>
            <a:r>
              <a:rPr lang="pt-BR" sz="2400" dirty="0"/>
              <a:t> n &lt; 11</a:t>
            </a:r>
          </a:p>
          <a:p>
            <a:pPr algn="just" fontAlgn="base"/>
            <a:r>
              <a:rPr lang="pt-BR" sz="2400" dirty="0"/>
              <a:t>        </a:t>
            </a:r>
            <a:r>
              <a:rPr lang="pt-BR" sz="2400" dirty="0" err="1"/>
              <a:t>MsgBox</a:t>
            </a:r>
            <a:r>
              <a:rPr lang="pt-BR" sz="2400" dirty="0"/>
              <a:t> n</a:t>
            </a:r>
          </a:p>
          <a:p>
            <a:pPr algn="just" fontAlgn="base"/>
            <a:r>
              <a:rPr lang="pt-BR" sz="2400" dirty="0"/>
              <a:t>        n = n + 1</a:t>
            </a:r>
          </a:p>
          <a:p>
            <a:pPr algn="just" fontAlgn="base"/>
            <a:r>
              <a:rPr lang="pt-BR" sz="2400" dirty="0"/>
              <a:t>    Loop</a:t>
            </a:r>
          </a:p>
          <a:p>
            <a:pPr algn="just" fontAlgn="base"/>
            <a:r>
              <a:rPr lang="pt-BR" sz="2400" dirty="0" err="1"/>
              <a:t>End</a:t>
            </a:r>
            <a:r>
              <a:rPr lang="pt-BR" sz="2400" dirty="0"/>
              <a:t> Sub</a:t>
            </a:r>
            <a:endParaRPr lang="es-ES" sz="2400" dirty="0"/>
          </a:p>
        </p:txBody>
      </p:sp>
      <p:sp>
        <p:nvSpPr>
          <p:cNvPr id="22" name="Rombo 21">
            <a:extLst>
              <a:ext uri="{FF2B5EF4-FFF2-40B4-BE49-F238E27FC236}">
                <a16:creationId xmlns:a16="http://schemas.microsoft.com/office/drawing/2014/main" id="{929E0706-74D6-4BEF-BF6D-73DB6105C461}"/>
              </a:ext>
            </a:extLst>
          </p:cNvPr>
          <p:cNvSpPr/>
          <p:nvPr/>
        </p:nvSpPr>
        <p:spPr>
          <a:xfrm>
            <a:off x="1471525" y="3075547"/>
            <a:ext cx="2186362" cy="817099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Cond = </a:t>
            </a:r>
            <a:r>
              <a:rPr lang="es-ES" sz="1600" b="1" dirty="0">
                <a:solidFill>
                  <a:srgbClr val="FFFF00"/>
                </a:solidFill>
              </a:rPr>
              <a:t>true</a:t>
            </a:r>
            <a:endParaRPr lang="es-PE" sz="1600" b="1" dirty="0">
              <a:solidFill>
                <a:srgbClr val="FFFF00"/>
              </a:solidFill>
            </a:endParaRPr>
          </a:p>
        </p:txBody>
      </p: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id="{99E61F45-5D08-4DBF-A2C0-3A7C5C12A18F}"/>
              </a:ext>
            </a:extLst>
          </p:cNvPr>
          <p:cNvCxnSpPr>
            <a:stCxn id="22" idx="2"/>
            <a:endCxn id="23" idx="0"/>
          </p:cNvCxnSpPr>
          <p:nvPr/>
        </p:nvCxnSpPr>
        <p:spPr>
          <a:xfrm flipH="1">
            <a:off x="2562787" y="3892646"/>
            <a:ext cx="1919" cy="224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: angular 42">
            <a:extLst>
              <a:ext uri="{FF2B5EF4-FFF2-40B4-BE49-F238E27FC236}">
                <a16:creationId xmlns:a16="http://schemas.microsoft.com/office/drawing/2014/main" id="{DF0B3EE7-83E5-43BE-B69D-025B3B9A6FE0}"/>
              </a:ext>
            </a:extLst>
          </p:cNvPr>
          <p:cNvCxnSpPr>
            <a:cxnSpLocks/>
            <a:stCxn id="23" idx="2"/>
            <a:endCxn id="22" idx="1"/>
          </p:cNvCxnSpPr>
          <p:nvPr/>
        </p:nvCxnSpPr>
        <p:spPr>
          <a:xfrm rot="5400000" flipH="1">
            <a:off x="1480612" y="3475010"/>
            <a:ext cx="1073088" cy="1091262"/>
          </a:xfrm>
          <a:prstGeom prst="bentConnector4">
            <a:avLst>
              <a:gd name="adj1" fmla="val -21303"/>
              <a:gd name="adj2" fmla="val 12094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: angular 46">
            <a:extLst>
              <a:ext uri="{FF2B5EF4-FFF2-40B4-BE49-F238E27FC236}">
                <a16:creationId xmlns:a16="http://schemas.microsoft.com/office/drawing/2014/main" id="{5A3163C4-DB87-49EC-986F-4D13CDAD69AE}"/>
              </a:ext>
            </a:extLst>
          </p:cNvPr>
          <p:cNvCxnSpPr>
            <a:cxnSpLocks/>
            <a:stCxn id="22" idx="3"/>
            <a:endCxn id="64" idx="3"/>
          </p:cNvCxnSpPr>
          <p:nvPr/>
        </p:nvCxnSpPr>
        <p:spPr>
          <a:xfrm flipH="1">
            <a:off x="3645451" y="3484097"/>
            <a:ext cx="12436" cy="1918652"/>
          </a:xfrm>
          <a:prstGeom prst="bentConnector3">
            <a:avLst>
              <a:gd name="adj1" fmla="val -183821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129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076DB952-92B8-48AB-A8FF-EEF7BB576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346" y="319563"/>
            <a:ext cx="9404723" cy="1400530"/>
          </a:xfrm>
        </p:spPr>
        <p:txBody>
          <a:bodyPr/>
          <a:lstStyle/>
          <a:p>
            <a:r>
              <a:rPr lang="es-ES" dirty="0"/>
              <a:t>Sentencia DO UNTIL … LOOP</a:t>
            </a:r>
            <a:endParaRPr lang="es-PE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0DE0AE9-99AB-4317-AB6E-803CFD71D312}"/>
              </a:ext>
            </a:extLst>
          </p:cNvPr>
          <p:cNvSpPr txBox="1"/>
          <p:nvPr/>
        </p:nvSpPr>
        <p:spPr>
          <a:xfrm>
            <a:off x="6261755" y="1537082"/>
            <a:ext cx="561865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es-ES" sz="2400" dirty="0"/>
              <a:t>A la inversa, los bucles Do </a:t>
            </a:r>
            <a:r>
              <a:rPr lang="es-ES" sz="2400" dirty="0" err="1"/>
              <a:t>Until</a:t>
            </a:r>
            <a:r>
              <a:rPr lang="es-ES" sz="2400" dirty="0"/>
              <a:t> harán un bucle hasta que se cumpla una condición.</a:t>
            </a:r>
          </a:p>
        </p:txBody>
      </p:sp>
      <p:sp>
        <p:nvSpPr>
          <p:cNvPr id="2" name="Diagrama de flujo: proceso alternativo 1">
            <a:extLst>
              <a:ext uri="{FF2B5EF4-FFF2-40B4-BE49-F238E27FC236}">
                <a16:creationId xmlns:a16="http://schemas.microsoft.com/office/drawing/2014/main" id="{BA2B5A06-DD4A-476E-9C6E-0AA3A1FCF57D}"/>
              </a:ext>
            </a:extLst>
          </p:cNvPr>
          <p:cNvSpPr/>
          <p:nvPr/>
        </p:nvSpPr>
        <p:spPr>
          <a:xfrm>
            <a:off x="1654891" y="1393711"/>
            <a:ext cx="2001078" cy="44018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INICIO</a:t>
            </a:r>
            <a:endParaRPr lang="es-PE" sz="1600" dirty="0"/>
          </a:p>
        </p:txBody>
      </p:sp>
      <p:sp>
        <p:nvSpPr>
          <p:cNvPr id="3" name="Paralelogramo 2">
            <a:extLst>
              <a:ext uri="{FF2B5EF4-FFF2-40B4-BE49-F238E27FC236}">
                <a16:creationId xmlns:a16="http://schemas.microsoft.com/office/drawing/2014/main" id="{B6512015-249B-4D28-8099-D43EFD45AF03}"/>
              </a:ext>
            </a:extLst>
          </p:cNvPr>
          <p:cNvSpPr/>
          <p:nvPr/>
        </p:nvSpPr>
        <p:spPr>
          <a:xfrm>
            <a:off x="1469606" y="2137247"/>
            <a:ext cx="2186363" cy="656994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variable</a:t>
            </a:r>
            <a:endParaRPr lang="es-PE" sz="1600" dirty="0"/>
          </a:p>
        </p:txBody>
      </p: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7FF32DFE-28CF-4198-BAAB-7464CF372476}"/>
              </a:ext>
            </a:extLst>
          </p:cNvPr>
          <p:cNvCxnSpPr>
            <a:cxnSpLocks/>
            <a:stCxn id="2" idx="2"/>
            <a:endCxn id="3" idx="1"/>
          </p:cNvCxnSpPr>
          <p:nvPr/>
        </p:nvCxnSpPr>
        <p:spPr>
          <a:xfrm flipH="1">
            <a:off x="2644912" y="1833897"/>
            <a:ext cx="10518" cy="303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556FA668-98FC-4BB6-B651-2CE2539F58CF}"/>
              </a:ext>
            </a:extLst>
          </p:cNvPr>
          <p:cNvCxnSpPr>
            <a:cxnSpLocks/>
            <a:stCxn id="3" idx="4"/>
            <a:endCxn id="22" idx="0"/>
          </p:cNvCxnSpPr>
          <p:nvPr/>
        </p:nvCxnSpPr>
        <p:spPr>
          <a:xfrm>
            <a:off x="2562788" y="2794241"/>
            <a:ext cx="1918" cy="2813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iagrama de flujo: proceso alternativo 22">
            <a:extLst>
              <a:ext uri="{FF2B5EF4-FFF2-40B4-BE49-F238E27FC236}">
                <a16:creationId xmlns:a16="http://schemas.microsoft.com/office/drawing/2014/main" id="{41379315-B93D-413C-B621-435629D937AB}"/>
              </a:ext>
            </a:extLst>
          </p:cNvPr>
          <p:cNvSpPr/>
          <p:nvPr/>
        </p:nvSpPr>
        <p:spPr>
          <a:xfrm>
            <a:off x="1562248" y="4116999"/>
            <a:ext cx="2001078" cy="44018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Ejecuta las acciones</a:t>
            </a:r>
            <a:endParaRPr lang="es-PE" sz="1600" dirty="0"/>
          </a:p>
        </p:txBody>
      </p:sp>
      <p:sp>
        <p:nvSpPr>
          <p:cNvPr id="64" name="Diagrama de flujo: proceso alternativo 63">
            <a:extLst>
              <a:ext uri="{FF2B5EF4-FFF2-40B4-BE49-F238E27FC236}">
                <a16:creationId xmlns:a16="http://schemas.microsoft.com/office/drawing/2014/main" id="{8BE03359-58BD-4D5F-8465-300F0F58F7C2}"/>
              </a:ext>
            </a:extLst>
          </p:cNvPr>
          <p:cNvSpPr/>
          <p:nvPr/>
        </p:nvSpPr>
        <p:spPr>
          <a:xfrm>
            <a:off x="1644373" y="5182656"/>
            <a:ext cx="2001078" cy="440186"/>
          </a:xfrm>
          <a:prstGeom prst="flowChartAlternateProcess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Muestra el resultado</a:t>
            </a:r>
            <a:endParaRPr lang="es-PE" sz="1600" dirty="0"/>
          </a:p>
        </p:txBody>
      </p:sp>
      <p:sp>
        <p:nvSpPr>
          <p:cNvPr id="69" name="Diagrama de flujo: proceso alternativo 68">
            <a:extLst>
              <a:ext uri="{FF2B5EF4-FFF2-40B4-BE49-F238E27FC236}">
                <a16:creationId xmlns:a16="http://schemas.microsoft.com/office/drawing/2014/main" id="{0430ACF2-9031-489E-862B-75B5DB7D9BFB}"/>
              </a:ext>
            </a:extLst>
          </p:cNvPr>
          <p:cNvSpPr/>
          <p:nvPr/>
        </p:nvSpPr>
        <p:spPr>
          <a:xfrm>
            <a:off x="1654891" y="6028220"/>
            <a:ext cx="2001078" cy="440186"/>
          </a:xfrm>
          <a:prstGeom prst="flowChartAlternateProcess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TERMINA</a:t>
            </a:r>
            <a:endParaRPr lang="es-PE" sz="1600" dirty="0"/>
          </a:p>
        </p:txBody>
      </p: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705C491C-92CB-4343-BA60-21EAE8955502}"/>
              </a:ext>
            </a:extLst>
          </p:cNvPr>
          <p:cNvCxnSpPr>
            <a:cxnSpLocks/>
            <a:stCxn id="64" idx="2"/>
            <a:endCxn id="69" idx="0"/>
          </p:cNvCxnSpPr>
          <p:nvPr/>
        </p:nvCxnSpPr>
        <p:spPr>
          <a:xfrm>
            <a:off x="2644912" y="5622842"/>
            <a:ext cx="10518" cy="405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186B9E18-C522-4B53-8AB5-401D85EEA3A5}"/>
              </a:ext>
            </a:extLst>
          </p:cNvPr>
          <p:cNvSpPr txBox="1"/>
          <p:nvPr/>
        </p:nvSpPr>
        <p:spPr>
          <a:xfrm>
            <a:off x="6261755" y="3421418"/>
            <a:ext cx="5618653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pt-BR" sz="2400" dirty="0"/>
              <a:t>Sub </a:t>
            </a:r>
            <a:r>
              <a:rPr lang="pt-BR" sz="2400" dirty="0" err="1"/>
              <a:t>BucleDoUntilLoop</a:t>
            </a:r>
            <a:r>
              <a:rPr lang="pt-BR" sz="2400" dirty="0"/>
              <a:t>()</a:t>
            </a:r>
          </a:p>
          <a:p>
            <a:pPr algn="just" fontAlgn="base"/>
            <a:r>
              <a:rPr lang="pt-BR" sz="2400" dirty="0"/>
              <a:t>    </a:t>
            </a:r>
            <a:r>
              <a:rPr lang="pt-BR" sz="2400" dirty="0" err="1"/>
              <a:t>Dim</a:t>
            </a:r>
            <a:r>
              <a:rPr lang="pt-BR" sz="2400" dirty="0"/>
              <a:t> n As </a:t>
            </a:r>
            <a:r>
              <a:rPr lang="pt-BR" sz="2400" dirty="0" err="1"/>
              <a:t>Integer</a:t>
            </a:r>
            <a:endParaRPr lang="pt-BR" sz="2400" dirty="0"/>
          </a:p>
          <a:p>
            <a:pPr algn="just" fontAlgn="base"/>
            <a:r>
              <a:rPr lang="pt-BR" sz="2400" dirty="0"/>
              <a:t>    n = 1</a:t>
            </a:r>
          </a:p>
          <a:p>
            <a:pPr algn="just" fontAlgn="base"/>
            <a:r>
              <a:rPr lang="pt-BR" sz="2400" dirty="0"/>
              <a:t>    Do </a:t>
            </a:r>
            <a:r>
              <a:rPr lang="pt-BR" sz="2400" dirty="0" err="1"/>
              <a:t>Until</a:t>
            </a:r>
            <a:r>
              <a:rPr lang="pt-BR" sz="2400" dirty="0"/>
              <a:t> n &gt;= 10</a:t>
            </a:r>
          </a:p>
          <a:p>
            <a:pPr algn="just" fontAlgn="base"/>
            <a:r>
              <a:rPr lang="pt-BR" sz="2400" dirty="0"/>
              <a:t>        </a:t>
            </a:r>
            <a:r>
              <a:rPr lang="pt-BR" sz="2400" dirty="0" err="1"/>
              <a:t>MsgBox</a:t>
            </a:r>
            <a:r>
              <a:rPr lang="pt-BR" sz="2400" dirty="0"/>
              <a:t> n</a:t>
            </a:r>
          </a:p>
          <a:p>
            <a:pPr algn="just" fontAlgn="base"/>
            <a:r>
              <a:rPr lang="pt-BR" sz="2400" dirty="0"/>
              <a:t>        n = n + 1</a:t>
            </a:r>
          </a:p>
          <a:p>
            <a:pPr algn="just" fontAlgn="base"/>
            <a:r>
              <a:rPr lang="pt-BR" sz="2400" dirty="0"/>
              <a:t>    Loop</a:t>
            </a:r>
          </a:p>
          <a:p>
            <a:pPr algn="just" fontAlgn="base"/>
            <a:r>
              <a:rPr lang="pt-BR" sz="2400" dirty="0" err="1"/>
              <a:t>End</a:t>
            </a:r>
            <a:r>
              <a:rPr lang="pt-BR" sz="2400" dirty="0"/>
              <a:t> Sub</a:t>
            </a:r>
            <a:endParaRPr lang="es-ES" sz="2400" dirty="0"/>
          </a:p>
        </p:txBody>
      </p:sp>
      <p:sp>
        <p:nvSpPr>
          <p:cNvPr id="22" name="Rombo 21">
            <a:extLst>
              <a:ext uri="{FF2B5EF4-FFF2-40B4-BE49-F238E27FC236}">
                <a16:creationId xmlns:a16="http://schemas.microsoft.com/office/drawing/2014/main" id="{929E0706-74D6-4BEF-BF6D-73DB6105C461}"/>
              </a:ext>
            </a:extLst>
          </p:cNvPr>
          <p:cNvSpPr/>
          <p:nvPr/>
        </p:nvSpPr>
        <p:spPr>
          <a:xfrm>
            <a:off x="1471525" y="3075547"/>
            <a:ext cx="2186362" cy="817099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Cond = </a:t>
            </a:r>
            <a:r>
              <a:rPr lang="es-ES" sz="1600" b="1" dirty="0">
                <a:solidFill>
                  <a:srgbClr val="FFFF00"/>
                </a:solidFill>
              </a:rPr>
              <a:t>false</a:t>
            </a:r>
            <a:endParaRPr lang="es-PE" sz="1600" b="1" dirty="0">
              <a:solidFill>
                <a:srgbClr val="FFFF00"/>
              </a:solidFill>
            </a:endParaRPr>
          </a:p>
        </p:txBody>
      </p: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id="{99E61F45-5D08-4DBF-A2C0-3A7C5C12A18F}"/>
              </a:ext>
            </a:extLst>
          </p:cNvPr>
          <p:cNvCxnSpPr>
            <a:stCxn id="22" idx="2"/>
            <a:endCxn id="23" idx="0"/>
          </p:cNvCxnSpPr>
          <p:nvPr/>
        </p:nvCxnSpPr>
        <p:spPr>
          <a:xfrm flipH="1">
            <a:off x="2562787" y="3892646"/>
            <a:ext cx="1919" cy="224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: angular 42">
            <a:extLst>
              <a:ext uri="{FF2B5EF4-FFF2-40B4-BE49-F238E27FC236}">
                <a16:creationId xmlns:a16="http://schemas.microsoft.com/office/drawing/2014/main" id="{DF0B3EE7-83E5-43BE-B69D-025B3B9A6FE0}"/>
              </a:ext>
            </a:extLst>
          </p:cNvPr>
          <p:cNvCxnSpPr>
            <a:cxnSpLocks/>
            <a:stCxn id="23" idx="2"/>
            <a:endCxn id="22" idx="1"/>
          </p:cNvCxnSpPr>
          <p:nvPr/>
        </p:nvCxnSpPr>
        <p:spPr>
          <a:xfrm rot="5400000" flipH="1">
            <a:off x="1480612" y="3475010"/>
            <a:ext cx="1073088" cy="1091262"/>
          </a:xfrm>
          <a:prstGeom prst="bentConnector4">
            <a:avLst>
              <a:gd name="adj1" fmla="val -21303"/>
              <a:gd name="adj2" fmla="val 12094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: angular 46">
            <a:extLst>
              <a:ext uri="{FF2B5EF4-FFF2-40B4-BE49-F238E27FC236}">
                <a16:creationId xmlns:a16="http://schemas.microsoft.com/office/drawing/2014/main" id="{5A3163C4-DB87-49EC-986F-4D13CDAD69AE}"/>
              </a:ext>
            </a:extLst>
          </p:cNvPr>
          <p:cNvCxnSpPr>
            <a:cxnSpLocks/>
            <a:stCxn id="22" idx="3"/>
            <a:endCxn id="64" idx="3"/>
          </p:cNvCxnSpPr>
          <p:nvPr/>
        </p:nvCxnSpPr>
        <p:spPr>
          <a:xfrm flipH="1">
            <a:off x="3645451" y="3484097"/>
            <a:ext cx="12436" cy="1918652"/>
          </a:xfrm>
          <a:prstGeom prst="bentConnector3">
            <a:avLst>
              <a:gd name="adj1" fmla="val -183821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70565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220</TotalTime>
  <Words>369</Words>
  <Application>Microsoft Office PowerPoint</Application>
  <PresentationFormat>Panorámica</PresentationFormat>
  <Paragraphs>70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Ion</vt:lpstr>
      <vt:lpstr>SENTENCIAS VBA</vt:lpstr>
      <vt:lpstr>Sentencia FOR … NEXT</vt:lpstr>
      <vt:lpstr>Sentencia FOR EACH … NEXT</vt:lpstr>
      <vt:lpstr>Presentación de PowerPoint</vt:lpstr>
      <vt:lpstr>Sentencia DO WHILE… LOOP</vt:lpstr>
      <vt:lpstr>Sentencia DO UNTIL … LOOP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SENTENCIAS VBA</dc:title>
  <dc:creator>Juan</dc:creator>
  <cp:lastModifiedBy>Juan</cp:lastModifiedBy>
  <cp:revision>18</cp:revision>
  <dcterms:created xsi:type="dcterms:W3CDTF">2022-05-30T22:58:00Z</dcterms:created>
  <dcterms:modified xsi:type="dcterms:W3CDTF">2022-06-21T01:42:55Z</dcterms:modified>
</cp:coreProperties>
</file>