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FEAEE5D-144B-425B-956B-94D642D558B3}">
  <a:tblStyle styleId="{3FEAEE5D-144B-425B-956B-94D642D558B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44" Type="http://schemas.openxmlformats.org/officeDocument/2006/relationships/slide" Target="slides/slide38.xml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e3fd19f6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e3fd19f6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5e3fd19f6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5e3fd19f6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e3fd19f6d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5e3fd19f6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1fb8e7f00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f1fb8e7f0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f70281d439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f70281d43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f0da453a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f0da453a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5f0da453a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5f0da453a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f0da453a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f0da453a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f0da453a9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5f0da453a9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f5afe8e7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5f5afe8e7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f70281d439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f70281d439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5f5afe8e7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5f5afe8e7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5f5afe8e7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5f5afe8e7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f70281d439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f70281d439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f1fb8e7f0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f1fb8e7f0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f70281d439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f70281d439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5f5afe8e7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5f5afe8e7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5f5d465c67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5f5d465c6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5f5d465c6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5f5d465c6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f1fb8e7f0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f1fb8e7f0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70281d439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70281d439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5f5afe8e73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5f5afe8e73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5f5d465c6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5f5d465c6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f1fb8e7f00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f1fb8e7f00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f70281d439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f70281d43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5f5afe8e73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5f5afe8e7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f70281d439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f70281d439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f70281d439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f70281d439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f1fb8e7f00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f1fb8e7f00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5f5d465c6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5f5d465c6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e3fd19f6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e3fd19f6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70281d439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70281d439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70281d439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70281d439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f0da453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f0da453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f1fb8e7f00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f1fb8e7f00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f70281d439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f70281d439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8.png"/><Relationship Id="rId4" Type="http://schemas.openxmlformats.org/officeDocument/2006/relationships/hyperlink" Target="https://en.wikipedia.org/wiki/Isolation_(database_systems)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7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05400" y="2348450"/>
            <a:ext cx="7333200" cy="123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ACID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86925"/>
            <a:ext cx="8520600" cy="15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r>
              <a:rPr lang="en"/>
              <a:t>, Consistency, Isolation and Durability in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Relational Database Systems </a:t>
            </a:r>
            <a:endParaRPr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6202550" y="88775"/>
            <a:ext cx="2922000" cy="6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H</a:t>
            </a:r>
            <a:r>
              <a:rPr lang="en" sz="2200"/>
              <a:t>usseinnasser.com</a:t>
            </a:r>
            <a:endParaRPr sz="2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Updated-Oct/2021</a:t>
            </a:r>
            <a:endParaRPr sz="22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11422" l="25299" r="26509" t="6984"/>
          <a:stretch/>
        </p:blipFill>
        <p:spPr>
          <a:xfrm>
            <a:off x="3477100" y="183675"/>
            <a:ext cx="2725449" cy="238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6957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All queries in a transaction must succeed.</a:t>
            </a:r>
            <a:endParaRPr sz="2400"/>
          </a:p>
          <a:p>
            <a:pPr indent="-36957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If one query fails, all prior successful queries in the transaction should rollback.</a:t>
            </a:r>
            <a:endParaRPr sz="2400"/>
          </a:p>
          <a:p>
            <a:pPr indent="-36957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If the database went down prior to a commit of a transaction, all the successful queries in the transactions should rollback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Atomicity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129" name="Google Shape;129;p23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ACCOUNT_ID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BALANCE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$1000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130" name="Google Shape;130;p23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1" name="Google Shape;131;p23"/>
          <p:cNvSpPr txBox="1"/>
          <p:nvPr/>
        </p:nvSpPr>
        <p:spPr>
          <a:xfrm>
            <a:off x="311700" y="1361075"/>
            <a:ext cx="37869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Send $100 From Account 1 to Account 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2" name="Google Shape;132;p23"/>
          <p:cNvSpPr txBox="1"/>
          <p:nvPr/>
        </p:nvSpPr>
        <p:spPr>
          <a:xfrm>
            <a:off x="1105800" y="1968125"/>
            <a:ext cx="79278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BALANCE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ACCOUNT </a:t>
            </a:r>
            <a:r>
              <a:rPr b="1" lang="en">
                <a:solidFill>
                  <a:srgbClr val="00FFFF"/>
                </a:solidFill>
              </a:rPr>
              <a:t>WHERE</a:t>
            </a:r>
            <a:r>
              <a:rPr lang="en">
                <a:solidFill>
                  <a:schemeClr val="accent2"/>
                </a:solidFill>
              </a:rPr>
              <a:t> ID = 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3" name="Google Shape;133;p23"/>
          <p:cNvSpPr txBox="1"/>
          <p:nvPr/>
        </p:nvSpPr>
        <p:spPr>
          <a:xfrm>
            <a:off x="2932200" y="2983575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lang="en">
                <a:solidFill>
                  <a:schemeClr val="accent2"/>
                </a:solidFill>
              </a:rPr>
              <a:t> ACCOUNT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lang="en">
                <a:solidFill>
                  <a:schemeClr val="accent2"/>
                </a:solidFill>
              </a:rPr>
              <a:t> BALANCE = BALANCE - 100 </a:t>
            </a:r>
            <a:r>
              <a:rPr b="1" lang="en">
                <a:solidFill>
                  <a:srgbClr val="00FFFF"/>
                </a:solidFill>
              </a:rPr>
              <a:t>WHERE</a:t>
            </a:r>
            <a:r>
              <a:rPr lang="en">
                <a:solidFill>
                  <a:schemeClr val="accent2"/>
                </a:solidFill>
              </a:rPr>
              <a:t> ID = 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4" name="Google Shape;134;p23"/>
          <p:cNvSpPr txBox="1"/>
          <p:nvPr/>
        </p:nvSpPr>
        <p:spPr>
          <a:xfrm>
            <a:off x="1105800" y="2495900"/>
            <a:ext cx="17550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BALANCE &gt; 100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135" name="Google Shape;135;p23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36" name="Google Shape;136;p23"/>
          <p:cNvSpPr/>
          <p:nvPr/>
        </p:nvSpPr>
        <p:spPr>
          <a:xfrm>
            <a:off x="7270525" y="664500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$900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37" name="Google Shape;13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26238"/>
            <a:ext cx="9144000" cy="519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graphicFrame>
        <p:nvGraphicFramePr>
          <p:cNvPr id="143" name="Google Shape;143;p24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ACCOUNT_ID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BALANCE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4"/>
                          </a:solidFill>
                        </a:rPr>
                        <a:t>$900</a:t>
                      </a:r>
                      <a:endParaRPr>
                        <a:solidFill>
                          <a:schemeClr val="accent4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u="sng">
                          <a:solidFill>
                            <a:schemeClr val="accent2"/>
                          </a:solidFill>
                        </a:rPr>
                        <a:t>2</a:t>
                      </a:r>
                      <a:endParaRPr u="sng"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4" name="Google Shape;144;p24"/>
          <p:cNvSpPr txBox="1"/>
          <p:nvPr>
            <p:ph idx="1" type="body"/>
          </p:nvPr>
        </p:nvSpPr>
        <p:spPr>
          <a:xfrm>
            <a:off x="401350" y="1508075"/>
            <a:ext cx="8520600" cy="3003900"/>
          </a:xfrm>
          <a:prstGeom prst="rect">
            <a:avLst/>
          </a:prstGeom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-34671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After we restarted the machine the first account has been debited but the other account has not been credited. </a:t>
            </a:r>
            <a:endParaRPr sz="2400"/>
          </a:p>
          <a:p>
            <a:pPr indent="-34671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This is really bad as we just lost data, and the information is inconsistent</a:t>
            </a:r>
            <a:endParaRPr sz="2400"/>
          </a:p>
          <a:p>
            <a:pPr indent="-34671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An atomic </a:t>
            </a:r>
            <a:r>
              <a:rPr lang="en" sz="2400"/>
              <a:t>transaction</a:t>
            </a:r>
            <a:r>
              <a:rPr lang="en" sz="2400"/>
              <a:t> is a </a:t>
            </a:r>
            <a:r>
              <a:rPr lang="en" sz="2400"/>
              <a:t>transaction</a:t>
            </a:r>
            <a:r>
              <a:rPr lang="en" sz="2400"/>
              <a:t> that will rollback all queries if one or more queries failed.</a:t>
            </a:r>
            <a:endParaRPr sz="2400"/>
          </a:p>
          <a:p>
            <a:pPr indent="-34671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2400"/>
              <a:t>The database should clean this up after restart.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pic>
        <p:nvPicPr>
          <p:cNvPr id="150" name="Google Shape;15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5500" y="304800"/>
            <a:ext cx="3280894" cy="18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</a:t>
            </a:r>
            <a:endParaRPr/>
          </a:p>
        </p:txBody>
      </p:sp>
      <p:pic>
        <p:nvPicPr>
          <p:cNvPr id="156" name="Google Shape;15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4325" y="768475"/>
            <a:ext cx="3204849" cy="18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</a:t>
            </a:r>
            <a:endParaRPr/>
          </a:p>
        </p:txBody>
      </p:sp>
      <p:sp>
        <p:nvSpPr>
          <p:cNvPr id="162" name="Google Shape;162;p27"/>
          <p:cNvSpPr txBox="1"/>
          <p:nvPr>
            <p:ph idx="1" type="body"/>
          </p:nvPr>
        </p:nvSpPr>
        <p:spPr>
          <a:xfrm>
            <a:off x="311700" y="1152475"/>
            <a:ext cx="8520600" cy="35892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Can my inflight transaction see changes made by other </a:t>
            </a:r>
            <a:r>
              <a:rPr lang="en" sz="2400"/>
              <a:t>transactions</a:t>
            </a:r>
            <a:r>
              <a:rPr lang="en" sz="2400"/>
              <a:t>?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Read phenomena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 Levels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- Read phenomena</a:t>
            </a:r>
            <a:endParaRPr/>
          </a:p>
        </p:txBody>
      </p:sp>
      <p:sp>
        <p:nvSpPr>
          <p:cNvPr id="168" name="Google Shape;168;p28"/>
          <p:cNvSpPr txBox="1"/>
          <p:nvPr>
            <p:ph idx="1" type="body"/>
          </p:nvPr>
        </p:nvSpPr>
        <p:spPr>
          <a:xfrm>
            <a:off x="311700" y="1152475"/>
            <a:ext cx="8520600" cy="35892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Dirty reads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Non-repeatable reads 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Phantom reads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Lost updates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Google Shape;173;p29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4" name="Google Shape;174;p29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75" name="Google Shape;175;p29"/>
          <p:cNvSpPr txBox="1"/>
          <p:nvPr/>
        </p:nvSpPr>
        <p:spPr>
          <a:xfrm>
            <a:off x="380500" y="44528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TX1</a:t>
            </a:r>
            <a:endParaRPr>
              <a:solidFill>
                <a:schemeClr val="accent2"/>
              </a:solidFill>
            </a:endParaRPr>
          </a:p>
        </p:txBody>
      </p:sp>
      <p:cxnSp>
        <p:nvCxnSpPr>
          <p:cNvPr id="176" name="Google Shape;176;p29"/>
          <p:cNvCxnSpPr/>
          <p:nvPr/>
        </p:nvCxnSpPr>
        <p:spPr>
          <a:xfrm>
            <a:off x="5571875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7" name="Google Shape;177;p29"/>
          <p:cNvSpPr txBox="1"/>
          <p:nvPr/>
        </p:nvSpPr>
        <p:spPr>
          <a:xfrm>
            <a:off x="510285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TX2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178" name="Google Shape;178;p29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QNT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PRICE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$4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79" name="Google Shape;179;p29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SALES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180" name="Google Shape;180;p29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PID, QNT*PRICE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1" name="Google Shape;181;p29"/>
          <p:cNvSpPr txBox="1"/>
          <p:nvPr/>
        </p:nvSpPr>
        <p:spPr>
          <a:xfrm>
            <a:off x="5821250" y="266737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QNT = QNT+5</a:t>
            </a:r>
            <a:r>
              <a:rPr b="1" lang="en">
                <a:solidFill>
                  <a:schemeClr val="accent2"/>
                </a:solidFill>
              </a:rPr>
              <a:t> </a:t>
            </a:r>
            <a:endParaRPr b="1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WHERE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PID =1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2" name="Google Shape;182;p29"/>
          <p:cNvSpPr txBox="1"/>
          <p:nvPr/>
        </p:nvSpPr>
        <p:spPr>
          <a:xfrm>
            <a:off x="1018550" y="339575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</a:t>
            </a:r>
            <a:r>
              <a:rPr b="1" lang="en">
                <a:solidFill>
                  <a:schemeClr val="accent2"/>
                </a:solidFill>
              </a:rPr>
              <a:t>SUM</a:t>
            </a:r>
            <a:r>
              <a:rPr lang="en">
                <a:solidFill>
                  <a:schemeClr val="accent2"/>
                </a:solidFill>
              </a:rPr>
              <a:t>(QNT*PRICE)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3" name="Google Shape;183;p29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1, 50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2, 80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4" name="Google Shape;184;p29"/>
          <p:cNvSpPr txBox="1"/>
          <p:nvPr/>
        </p:nvSpPr>
        <p:spPr>
          <a:xfrm>
            <a:off x="7177250" y="879455"/>
            <a:ext cx="795600" cy="324600"/>
          </a:xfrm>
          <a:prstGeom prst="rect">
            <a:avLst/>
          </a:prstGeom>
          <a:solidFill>
            <a:srgbClr val="741B4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15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185" name="Google Shape;185;p29"/>
          <p:cNvSpPr txBox="1"/>
          <p:nvPr/>
        </p:nvSpPr>
        <p:spPr>
          <a:xfrm>
            <a:off x="1754825" y="3889575"/>
            <a:ext cx="34536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get </a:t>
            </a:r>
            <a:r>
              <a:rPr lang="en">
                <a:solidFill>
                  <a:schemeClr val="accent2"/>
                </a:solidFill>
              </a:rPr>
              <a:t>$155 when it should be $130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read a “dirty” value that has not been </a:t>
            </a:r>
            <a:r>
              <a:rPr lang="en">
                <a:solidFill>
                  <a:schemeClr val="accent2"/>
                </a:solidFill>
              </a:rPr>
              <a:t>committed</a:t>
            </a:r>
            <a:r>
              <a:rPr lang="en">
                <a:solidFill>
                  <a:schemeClr val="accent2"/>
                </a:solidFill>
              </a:rPr>
              <a:t>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6" name="Google Shape;186;p29"/>
          <p:cNvSpPr txBox="1"/>
          <p:nvPr>
            <p:ph type="title"/>
          </p:nvPr>
        </p:nvSpPr>
        <p:spPr>
          <a:xfrm>
            <a:off x="311700" y="445025"/>
            <a:ext cx="2192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Dirty Reads</a:t>
            </a:r>
            <a:endParaRPr/>
          </a:p>
        </p:txBody>
      </p:sp>
      <p:sp>
        <p:nvSpPr>
          <p:cNvPr id="187" name="Google Shape;187;p29"/>
          <p:cNvSpPr txBox="1"/>
          <p:nvPr/>
        </p:nvSpPr>
        <p:spPr>
          <a:xfrm>
            <a:off x="5000250" y="4452800"/>
            <a:ext cx="16143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ROLLBACK</a:t>
            </a:r>
            <a:r>
              <a:rPr lang="en">
                <a:solidFill>
                  <a:schemeClr val="accent2"/>
                </a:solidFill>
              </a:rPr>
              <a:t> TX2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88" name="Google Shape;188;p29"/>
          <p:cNvSpPr txBox="1"/>
          <p:nvPr/>
        </p:nvSpPr>
        <p:spPr>
          <a:xfrm>
            <a:off x="7177250" y="879442"/>
            <a:ext cx="795600" cy="32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10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3" name="Google Shape;193;p30"/>
          <p:cNvCxnSpPr/>
          <p:nvPr/>
        </p:nvCxnSpPr>
        <p:spPr>
          <a:xfrm flipH="1">
            <a:off x="874150" y="1968125"/>
            <a:ext cx="18600" cy="25479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4" name="Google Shape;194;p30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95" name="Google Shape;195;p30"/>
          <p:cNvSpPr txBox="1"/>
          <p:nvPr/>
        </p:nvSpPr>
        <p:spPr>
          <a:xfrm>
            <a:off x="369300" y="46769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TX1</a:t>
            </a:r>
            <a:endParaRPr>
              <a:solidFill>
                <a:schemeClr val="accent2"/>
              </a:solidFill>
            </a:endParaRPr>
          </a:p>
        </p:txBody>
      </p:sp>
      <p:cxnSp>
        <p:nvCxnSpPr>
          <p:cNvPr id="196" name="Google Shape;196;p30"/>
          <p:cNvCxnSpPr/>
          <p:nvPr/>
        </p:nvCxnSpPr>
        <p:spPr>
          <a:xfrm flipH="1">
            <a:off x="5558075" y="1968125"/>
            <a:ext cx="13800" cy="16290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97" name="Google Shape;197;p30"/>
          <p:cNvSpPr txBox="1"/>
          <p:nvPr/>
        </p:nvSpPr>
        <p:spPr>
          <a:xfrm>
            <a:off x="510285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98" name="Google Shape;198;p30"/>
          <p:cNvSpPr txBox="1"/>
          <p:nvPr/>
        </p:nvSpPr>
        <p:spPr>
          <a:xfrm>
            <a:off x="5113800" y="36065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TX2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199" name="Google Shape;199;p30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QNT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PRICE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$4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00" name="Google Shape;200;p30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SALES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201" name="Google Shape;201;p30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PID, QNT*PRICE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2" name="Google Shape;202;p30"/>
          <p:cNvSpPr txBox="1"/>
          <p:nvPr/>
        </p:nvSpPr>
        <p:spPr>
          <a:xfrm>
            <a:off x="5818525" y="252692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SALES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QNT = QNT+5</a:t>
            </a:r>
            <a:r>
              <a:rPr b="1" lang="en">
                <a:solidFill>
                  <a:schemeClr val="accent2"/>
                </a:solidFill>
              </a:rPr>
              <a:t> </a:t>
            </a:r>
            <a:endParaRPr b="1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WHERE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PID =1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3" name="Google Shape;203;p30"/>
          <p:cNvSpPr txBox="1"/>
          <p:nvPr/>
        </p:nvSpPr>
        <p:spPr>
          <a:xfrm>
            <a:off x="1029600" y="393110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</a:t>
            </a:r>
            <a:r>
              <a:rPr b="1" lang="en">
                <a:solidFill>
                  <a:schemeClr val="accent2"/>
                </a:solidFill>
              </a:rPr>
              <a:t>SUM</a:t>
            </a:r>
            <a:r>
              <a:rPr lang="en">
                <a:solidFill>
                  <a:schemeClr val="accent2"/>
                </a:solidFill>
              </a:rPr>
              <a:t>(QNT*PRICE)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4" name="Google Shape;204;p30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1, 50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2, 80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5" name="Google Shape;205;p30"/>
          <p:cNvSpPr txBox="1"/>
          <p:nvPr/>
        </p:nvSpPr>
        <p:spPr>
          <a:xfrm>
            <a:off x="7177250" y="879450"/>
            <a:ext cx="795600" cy="324600"/>
          </a:xfrm>
          <a:prstGeom prst="rect">
            <a:avLst/>
          </a:prstGeom>
          <a:solidFill>
            <a:srgbClr val="741B4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15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206" name="Google Shape;206;p30"/>
          <p:cNvSpPr txBox="1"/>
          <p:nvPr/>
        </p:nvSpPr>
        <p:spPr>
          <a:xfrm>
            <a:off x="1569450" y="4346900"/>
            <a:ext cx="35334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get $155 when it should be $130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did read a committed value, but it gave us inconsistent results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07" name="Google Shape;207;p30"/>
          <p:cNvSpPr txBox="1"/>
          <p:nvPr/>
        </p:nvSpPr>
        <p:spPr>
          <a:xfrm>
            <a:off x="7150700" y="882456"/>
            <a:ext cx="848700" cy="32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15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8" name="Google Shape;208;p30"/>
          <p:cNvSpPr txBox="1"/>
          <p:nvPr>
            <p:ph type="title"/>
          </p:nvPr>
        </p:nvSpPr>
        <p:spPr>
          <a:xfrm>
            <a:off x="311700" y="445025"/>
            <a:ext cx="348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Non-repeatable read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3" name="Google Shape;213;p31"/>
          <p:cNvCxnSpPr/>
          <p:nvPr/>
        </p:nvCxnSpPr>
        <p:spPr>
          <a:xfrm flipH="1">
            <a:off x="874150" y="1968125"/>
            <a:ext cx="18600" cy="25479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4" name="Google Shape;214;p31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15" name="Google Shape;215;p31"/>
          <p:cNvSpPr txBox="1"/>
          <p:nvPr/>
        </p:nvSpPr>
        <p:spPr>
          <a:xfrm>
            <a:off x="369300" y="46769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TX1</a:t>
            </a:r>
            <a:endParaRPr>
              <a:solidFill>
                <a:schemeClr val="accent2"/>
              </a:solidFill>
            </a:endParaRPr>
          </a:p>
        </p:txBody>
      </p:sp>
      <p:cxnSp>
        <p:nvCxnSpPr>
          <p:cNvPr id="216" name="Google Shape;216;p31"/>
          <p:cNvCxnSpPr/>
          <p:nvPr/>
        </p:nvCxnSpPr>
        <p:spPr>
          <a:xfrm flipH="1">
            <a:off x="5558025" y="2386850"/>
            <a:ext cx="22500" cy="12102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7" name="Google Shape;217;p31"/>
          <p:cNvSpPr txBox="1"/>
          <p:nvPr/>
        </p:nvSpPr>
        <p:spPr>
          <a:xfrm>
            <a:off x="5216400" y="205280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18" name="Google Shape;218;p31"/>
          <p:cNvSpPr txBox="1"/>
          <p:nvPr/>
        </p:nvSpPr>
        <p:spPr>
          <a:xfrm>
            <a:off x="5113800" y="36065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TX2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219" name="Google Shape;219;p31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QNT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PRICE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$4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0" name="Google Shape;220;p31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SALES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221" name="Google Shape;221;p31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PID, QNT*PRICE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22" name="Google Shape;222;p31"/>
          <p:cNvSpPr txBox="1"/>
          <p:nvPr/>
        </p:nvSpPr>
        <p:spPr>
          <a:xfrm>
            <a:off x="5818525" y="252692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INSERT INTO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SALES</a:t>
            </a:r>
            <a:r>
              <a:rPr b="1" lang="en">
                <a:solidFill>
                  <a:schemeClr val="accent2"/>
                </a:solidFill>
              </a:rPr>
              <a:t> </a:t>
            </a:r>
            <a:endParaRPr b="1">
              <a:solidFill>
                <a:schemeClr val="accent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VALUES</a:t>
            </a:r>
            <a:r>
              <a:rPr b="1" lang="en">
                <a:solidFill>
                  <a:schemeClr val="accent2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(‘Product 3’, 10, 1)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23" name="Google Shape;223;p31"/>
          <p:cNvSpPr txBox="1"/>
          <p:nvPr/>
        </p:nvSpPr>
        <p:spPr>
          <a:xfrm>
            <a:off x="1029600" y="393110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</a:t>
            </a:r>
            <a:r>
              <a:rPr b="1" lang="en">
                <a:solidFill>
                  <a:schemeClr val="accent2"/>
                </a:solidFill>
              </a:rPr>
              <a:t>SUM</a:t>
            </a:r>
            <a:r>
              <a:rPr lang="en">
                <a:solidFill>
                  <a:schemeClr val="accent2"/>
                </a:solidFill>
              </a:rPr>
              <a:t>(QNT*PRICE)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24" name="Google Shape;224;p31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1, 50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Product 2, 80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25" name="Google Shape;225;p31"/>
          <p:cNvSpPr txBox="1"/>
          <p:nvPr/>
        </p:nvSpPr>
        <p:spPr>
          <a:xfrm>
            <a:off x="1595025" y="4349750"/>
            <a:ext cx="4545300" cy="7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get $140 when it should be $130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read a committed value that showed up in our range query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26" name="Google Shape;226;p31"/>
          <p:cNvSpPr txBox="1"/>
          <p:nvPr>
            <p:ph type="title"/>
          </p:nvPr>
        </p:nvSpPr>
        <p:spPr>
          <a:xfrm>
            <a:off x="311700" y="445025"/>
            <a:ext cx="348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Phantom</a:t>
            </a:r>
            <a:r>
              <a:rPr lang="en">
                <a:solidFill>
                  <a:schemeClr val="accent2"/>
                </a:solidFill>
              </a:rPr>
              <a:t> read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227" name="Google Shape;227;p31"/>
          <p:cNvGraphicFramePr/>
          <p:nvPr/>
        </p:nvGraphicFramePr>
        <p:xfrm>
          <a:off x="5583056" y="16717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25"/>
                <a:gridCol w="920075"/>
                <a:gridCol w="9200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3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Google Shape;228;p31"/>
          <p:cNvGraphicFramePr/>
          <p:nvPr/>
        </p:nvGraphicFramePr>
        <p:xfrm>
          <a:off x="5583043" y="16740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25"/>
                <a:gridCol w="920075"/>
                <a:gridCol w="9200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Product 3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10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$</a:t>
                      </a: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a </a:t>
            </a:r>
            <a:r>
              <a:rPr lang="en" sz="2400"/>
              <a:t>Transaction?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Durability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Quiz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4" name="Google Shape;234;p32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35" name="Google Shape;235;p32"/>
          <p:cNvSpPr txBox="1"/>
          <p:nvPr/>
        </p:nvSpPr>
        <p:spPr>
          <a:xfrm>
            <a:off x="273950" y="4541575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TX1</a:t>
            </a:r>
            <a:endParaRPr>
              <a:solidFill>
                <a:schemeClr val="accent2"/>
              </a:solidFill>
            </a:endParaRPr>
          </a:p>
        </p:txBody>
      </p:sp>
      <p:cxnSp>
        <p:nvCxnSpPr>
          <p:cNvPr id="236" name="Google Shape;236;p32"/>
          <p:cNvCxnSpPr/>
          <p:nvPr/>
        </p:nvCxnSpPr>
        <p:spPr>
          <a:xfrm>
            <a:off x="5571875" y="1968125"/>
            <a:ext cx="9300" cy="14172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7" name="Google Shape;237;p32"/>
          <p:cNvSpPr txBox="1"/>
          <p:nvPr/>
        </p:nvSpPr>
        <p:spPr>
          <a:xfrm>
            <a:off x="510285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TX2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238" name="Google Shape;238;p32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QNT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PRICE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Product 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$4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39" name="Google Shape;239;p32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SALES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240" name="Google Shape;240;p32"/>
          <p:cNvSpPr txBox="1"/>
          <p:nvPr/>
        </p:nvSpPr>
        <p:spPr>
          <a:xfrm>
            <a:off x="1029600" y="2044325"/>
            <a:ext cx="3453600" cy="6753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QNT = QNT+10</a:t>
            </a:r>
            <a:r>
              <a:rPr b="1" lang="en">
                <a:solidFill>
                  <a:schemeClr val="accent2"/>
                </a:solidFill>
              </a:rPr>
              <a:t> </a:t>
            </a:r>
            <a:endParaRPr b="1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WHERE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PID =1 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FFFF"/>
              </a:solidFill>
            </a:endParaRPr>
          </a:p>
        </p:txBody>
      </p:sp>
      <p:sp>
        <p:nvSpPr>
          <p:cNvPr id="241" name="Google Shape;241;p32"/>
          <p:cNvSpPr txBox="1"/>
          <p:nvPr/>
        </p:nvSpPr>
        <p:spPr>
          <a:xfrm>
            <a:off x="5821250" y="266737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QNT = QNT+5</a:t>
            </a:r>
            <a:r>
              <a:rPr b="1" lang="en">
                <a:solidFill>
                  <a:schemeClr val="accent2"/>
                </a:solidFill>
              </a:rPr>
              <a:t> </a:t>
            </a:r>
            <a:endParaRPr b="1"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WHERE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accent2"/>
                </a:solidFill>
              </a:rPr>
              <a:t>PID =1 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42" name="Google Shape;242;p32"/>
          <p:cNvSpPr txBox="1"/>
          <p:nvPr/>
        </p:nvSpPr>
        <p:spPr>
          <a:xfrm>
            <a:off x="1029600" y="353997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>
                <a:solidFill>
                  <a:schemeClr val="accent2"/>
                </a:solidFill>
              </a:rPr>
              <a:t> </a:t>
            </a:r>
            <a:r>
              <a:rPr b="1" lang="en">
                <a:solidFill>
                  <a:schemeClr val="accent2"/>
                </a:solidFill>
              </a:rPr>
              <a:t>SUM</a:t>
            </a:r>
            <a:r>
              <a:rPr lang="en">
                <a:solidFill>
                  <a:schemeClr val="accent2"/>
                </a:solidFill>
              </a:rPr>
              <a:t>(QNT*PRICE)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>
                <a:solidFill>
                  <a:schemeClr val="accent2"/>
                </a:solidFill>
              </a:rPr>
              <a:t> SALES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43" name="Google Shape;243;p32"/>
          <p:cNvSpPr txBox="1"/>
          <p:nvPr/>
        </p:nvSpPr>
        <p:spPr>
          <a:xfrm>
            <a:off x="7177250" y="879442"/>
            <a:ext cx="795600" cy="324600"/>
          </a:xfrm>
          <a:prstGeom prst="rect">
            <a:avLst/>
          </a:prstGeom>
          <a:solidFill>
            <a:srgbClr val="741B4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accent2"/>
                </a:solidFill>
              </a:rPr>
              <a:t>20</a:t>
            </a:r>
            <a:endParaRPr b="1">
              <a:solidFill>
                <a:schemeClr val="accent2"/>
              </a:solidFill>
            </a:endParaRPr>
          </a:p>
        </p:txBody>
      </p:sp>
      <p:sp>
        <p:nvSpPr>
          <p:cNvPr id="244" name="Google Shape;244;p32"/>
          <p:cNvSpPr txBox="1"/>
          <p:nvPr/>
        </p:nvSpPr>
        <p:spPr>
          <a:xfrm>
            <a:off x="1528050" y="4088975"/>
            <a:ext cx="3453600" cy="73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We get $155 when it should be $180</a:t>
            </a:r>
            <a:endParaRPr>
              <a:solidFill>
                <a:schemeClr val="accen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Our update was overwritten another transaction and as a result “lost”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45" name="Google Shape;245;p32"/>
          <p:cNvSpPr txBox="1"/>
          <p:nvPr>
            <p:ph type="title"/>
          </p:nvPr>
        </p:nvSpPr>
        <p:spPr>
          <a:xfrm>
            <a:off x="311700" y="445025"/>
            <a:ext cx="2192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Lost updates</a:t>
            </a:r>
            <a:endParaRPr/>
          </a:p>
        </p:txBody>
      </p:sp>
      <p:sp>
        <p:nvSpPr>
          <p:cNvPr id="246" name="Google Shape;246;p32"/>
          <p:cNvSpPr txBox="1"/>
          <p:nvPr/>
        </p:nvSpPr>
        <p:spPr>
          <a:xfrm>
            <a:off x="5113800" y="3343100"/>
            <a:ext cx="16143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</a:t>
            </a:r>
            <a:r>
              <a:rPr lang="en">
                <a:solidFill>
                  <a:schemeClr val="accent2"/>
                </a:solidFill>
              </a:rPr>
              <a:t> TX2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247" name="Google Shape;247;p32"/>
          <p:cNvSpPr txBox="1"/>
          <p:nvPr/>
        </p:nvSpPr>
        <p:spPr>
          <a:xfrm>
            <a:off x="7177250" y="879442"/>
            <a:ext cx="795600" cy="3246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15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- Isolation Levels for inflight </a:t>
            </a:r>
            <a:r>
              <a:rPr lang="en"/>
              <a:t>transactions</a:t>
            </a:r>
            <a:endParaRPr/>
          </a:p>
        </p:txBody>
      </p:sp>
      <p:sp>
        <p:nvSpPr>
          <p:cNvPr id="253" name="Google Shape;253;p33"/>
          <p:cNvSpPr txBox="1"/>
          <p:nvPr>
            <p:ph idx="1" type="body"/>
          </p:nvPr>
        </p:nvSpPr>
        <p:spPr>
          <a:xfrm>
            <a:off x="311700" y="1152475"/>
            <a:ext cx="8520600" cy="38517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Read uncommitted - </a:t>
            </a:r>
            <a:r>
              <a:rPr lang="en" sz="1800"/>
              <a:t>No Isolation, any change from the outside is visible to the transaction, committed or not.	</a:t>
            </a:r>
            <a:endParaRPr sz="1800"/>
          </a:p>
          <a:p>
            <a:pPr indent="-334327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Read committed - </a:t>
            </a:r>
            <a:r>
              <a:rPr lang="en" sz="1800"/>
              <a:t>Each query in a </a:t>
            </a:r>
            <a:r>
              <a:rPr lang="en" sz="1800"/>
              <a:t>transaction only</a:t>
            </a:r>
            <a:r>
              <a:rPr lang="en" sz="1800"/>
              <a:t> sees committed changes by other transactions</a:t>
            </a:r>
            <a:endParaRPr sz="1800"/>
          </a:p>
          <a:p>
            <a:pPr indent="-334327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Repeatable Read - </a:t>
            </a:r>
            <a:r>
              <a:rPr lang="en" sz="1800"/>
              <a:t>The transaction will make sure that when a query reads a row, that row will remain unchanged while its running.</a:t>
            </a:r>
            <a:endParaRPr sz="1800"/>
          </a:p>
          <a:p>
            <a:pPr indent="-334327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Snapshot - </a:t>
            </a:r>
            <a:r>
              <a:rPr lang="en" sz="1800"/>
              <a:t>Each query in a transaction only sees changes that have been committed up to the start of the transaction. It's like a snapshot version of the database at that moment. </a:t>
            </a:r>
            <a:endParaRPr b="1"/>
          </a:p>
          <a:p>
            <a:pPr indent="-334327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Serializable - </a:t>
            </a:r>
            <a:r>
              <a:rPr lang="en" sz="1800"/>
              <a:t>Transactions are run as if they serialized one after the other.  </a:t>
            </a:r>
            <a:endParaRPr sz="1800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Each DBMS implements Isolation level differently </a:t>
            </a:r>
            <a:endParaRPr b="1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Levels vs read phenomena</a:t>
            </a:r>
            <a:endParaRPr/>
          </a:p>
        </p:txBody>
      </p:sp>
      <p:sp>
        <p:nvSpPr>
          <p:cNvPr id="259" name="Google Shape;259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60" name="Google Shape;260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600" y="1266800"/>
            <a:ext cx="8370800" cy="285082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34"/>
          <p:cNvSpPr txBox="1"/>
          <p:nvPr/>
        </p:nvSpPr>
        <p:spPr>
          <a:xfrm>
            <a:off x="425825" y="4717675"/>
            <a:ext cx="78105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https://en.wikipedia.org/wiki/Isolation_(database_systems)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Implementation of Isolation</a:t>
            </a:r>
            <a:endParaRPr/>
          </a:p>
        </p:txBody>
      </p:sp>
      <p:sp>
        <p:nvSpPr>
          <p:cNvPr id="267" name="Google Shape;267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Each DBMS implements Isolation level differently </a:t>
            </a:r>
            <a:endParaRPr b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Pessimistic</a:t>
            </a:r>
            <a:r>
              <a:rPr b="1" lang="en"/>
              <a:t> - Row level locks, table locks, page locks to avoid lost updates</a:t>
            </a:r>
            <a:endParaRPr b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Optimistic</a:t>
            </a:r>
            <a:r>
              <a:rPr b="1" lang="en"/>
              <a:t> - No locks, just track if things changed and fail the transaction if so</a:t>
            </a:r>
            <a:endParaRPr b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Repeatable read “locks” the rows it reads but it could be expensive if you read </a:t>
            </a:r>
            <a:r>
              <a:rPr b="1" lang="en"/>
              <a:t>a lot</a:t>
            </a:r>
            <a:r>
              <a:rPr b="1" lang="en"/>
              <a:t> of rows, postgres implements RR as snapshot. That is why you don’t get phantom reads with postgres in repeatable read</a:t>
            </a:r>
            <a:endParaRPr b="1"/>
          </a:p>
          <a:p>
            <a:pPr indent="-334327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Serializable are usually implemented with optimistic concurrency control, you can implement it pessimistically with SELECT FOR UPDATE</a:t>
            </a:r>
            <a:r>
              <a:rPr b="1" lang="en"/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</a:t>
            </a:r>
            <a:endParaRPr/>
          </a:p>
        </p:txBody>
      </p:sp>
      <p:pic>
        <p:nvPicPr>
          <p:cNvPr id="273" name="Google Shape;27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4325" y="768475"/>
            <a:ext cx="3204849" cy="18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7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</a:t>
            </a:r>
            <a:endParaRPr/>
          </a:p>
        </p:txBody>
      </p:sp>
      <p:pic>
        <p:nvPicPr>
          <p:cNvPr id="279" name="Google Shape;27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1550" y="242050"/>
            <a:ext cx="3280894" cy="18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</a:t>
            </a:r>
            <a:endParaRPr/>
          </a:p>
        </p:txBody>
      </p:sp>
      <p:sp>
        <p:nvSpPr>
          <p:cNvPr id="285" name="Google Shape;285;p38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 in Data 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/>
              <a:t>Consistency in reads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Data</a:t>
            </a:r>
            <a:endParaRPr/>
          </a:p>
        </p:txBody>
      </p:sp>
      <p:sp>
        <p:nvSpPr>
          <p:cNvPr id="291" name="Google Shape;291;p39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Defined by the user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Referential integrity (foreign keys)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Consistency in Data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297" name="Google Shape;297;p40"/>
          <p:cNvGraphicFramePr/>
          <p:nvPr/>
        </p:nvGraphicFramePr>
        <p:xfrm>
          <a:off x="568363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926550"/>
                <a:gridCol w="1015975"/>
                <a:gridCol w="1262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ID </a:t>
                      </a:r>
                      <a:r>
                        <a:rPr b="1" lang="en">
                          <a:solidFill>
                            <a:schemeClr val="dk2"/>
                          </a:solidFill>
                        </a:rPr>
                        <a:t>(PK)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BLOB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LIKES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xx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xx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298" name="Google Shape;298;p40"/>
          <p:cNvGraphicFramePr/>
          <p:nvPr/>
        </p:nvGraphicFramePr>
        <p:xfrm>
          <a:off x="4244988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948500"/>
                <a:gridCol w="2382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USER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(PK)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PICTURE_ID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(PK)(FK)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Jon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Edmond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Jon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99" name="Google Shape;299;p40"/>
          <p:cNvSpPr txBox="1"/>
          <p:nvPr/>
        </p:nvSpPr>
        <p:spPr>
          <a:xfrm>
            <a:off x="1239625" y="1239625"/>
            <a:ext cx="1887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Pictures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00" name="Google Shape;300;p40"/>
          <p:cNvSpPr txBox="1"/>
          <p:nvPr/>
        </p:nvSpPr>
        <p:spPr>
          <a:xfrm>
            <a:off x="5638175" y="1286706"/>
            <a:ext cx="18873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Picture_Likes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Spot inconsistency in this data</a:t>
            </a:r>
            <a:endParaRPr>
              <a:solidFill>
                <a:schemeClr val="accent2"/>
              </a:solidFill>
            </a:endParaRPr>
          </a:p>
        </p:txBody>
      </p:sp>
      <p:graphicFrame>
        <p:nvGraphicFramePr>
          <p:cNvPr id="306" name="Google Shape;306;p41"/>
          <p:cNvGraphicFramePr/>
          <p:nvPr/>
        </p:nvGraphicFramePr>
        <p:xfrm>
          <a:off x="568363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926550"/>
                <a:gridCol w="1015975"/>
                <a:gridCol w="1262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ID </a:t>
                      </a:r>
                      <a:r>
                        <a:rPr b="1" lang="en">
                          <a:solidFill>
                            <a:schemeClr val="dk2"/>
                          </a:solidFill>
                        </a:rPr>
                        <a:t>(PK)</a:t>
                      </a:r>
                      <a:endParaRPr b="1"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BLOB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LIKES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xx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5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xx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307" name="Google Shape;307;p41"/>
          <p:cNvGraphicFramePr/>
          <p:nvPr/>
        </p:nvGraphicFramePr>
        <p:xfrm>
          <a:off x="4244988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948500"/>
                <a:gridCol w="2382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USER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(PK)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PICTURE_ID </a:t>
                      </a:r>
                      <a:r>
                        <a:rPr b="1" lang="en">
                          <a:solidFill>
                            <a:schemeClr val="lt1"/>
                          </a:solidFill>
                        </a:rPr>
                        <a:t>(PK)(FK)</a:t>
                      </a:r>
                      <a:endParaRPr b="1"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Jon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Edmond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Jon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Edmond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4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08" name="Google Shape;308;p41"/>
          <p:cNvSpPr txBox="1"/>
          <p:nvPr/>
        </p:nvSpPr>
        <p:spPr>
          <a:xfrm>
            <a:off x="1239625" y="1239625"/>
            <a:ext cx="1887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Pictures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309" name="Google Shape;309;p41"/>
          <p:cNvSpPr txBox="1"/>
          <p:nvPr/>
        </p:nvSpPr>
        <p:spPr>
          <a:xfrm>
            <a:off x="5638175" y="1286706"/>
            <a:ext cx="18873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Picture_Likes</a:t>
            </a:r>
            <a:endParaRPr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Transaction?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7150" y="844800"/>
            <a:ext cx="1943400" cy="109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reads</a:t>
            </a:r>
            <a:endParaRPr/>
          </a:p>
        </p:txBody>
      </p:sp>
      <p:cxnSp>
        <p:nvCxnSpPr>
          <p:cNvPr id="315" name="Google Shape;315;p42"/>
          <p:cNvCxnSpPr/>
          <p:nvPr/>
        </p:nvCxnSpPr>
        <p:spPr>
          <a:xfrm>
            <a:off x="2061875" y="1972225"/>
            <a:ext cx="3294600" cy="3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6" name="Google Shape;316;p42"/>
          <p:cNvSpPr txBox="1"/>
          <p:nvPr/>
        </p:nvSpPr>
        <p:spPr>
          <a:xfrm>
            <a:off x="3145700" y="1434350"/>
            <a:ext cx="133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2"/>
                </a:solidFill>
              </a:rPr>
              <a:t>Update X</a:t>
            </a:r>
            <a:endParaRPr sz="1800">
              <a:solidFill>
                <a:schemeClr val="accent2"/>
              </a:solidFill>
            </a:endParaRPr>
          </a:p>
        </p:txBody>
      </p:sp>
      <p:cxnSp>
        <p:nvCxnSpPr>
          <p:cNvPr id="317" name="Google Shape;317;p42"/>
          <p:cNvCxnSpPr/>
          <p:nvPr/>
        </p:nvCxnSpPr>
        <p:spPr>
          <a:xfrm>
            <a:off x="2061875" y="2859775"/>
            <a:ext cx="3294600" cy="33900"/>
          </a:xfrm>
          <a:prstGeom prst="straightConnector1">
            <a:avLst/>
          </a:pr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8" name="Google Shape;318;p42"/>
          <p:cNvSpPr txBox="1"/>
          <p:nvPr/>
        </p:nvSpPr>
        <p:spPr>
          <a:xfrm>
            <a:off x="3231425" y="2373300"/>
            <a:ext cx="95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2"/>
                </a:solidFill>
              </a:rPr>
              <a:t>Read</a:t>
            </a:r>
            <a:r>
              <a:rPr lang="en" sz="1800">
                <a:solidFill>
                  <a:schemeClr val="accent2"/>
                </a:solidFill>
              </a:rPr>
              <a:t> </a:t>
            </a:r>
            <a:endParaRPr sz="1800">
              <a:solidFill>
                <a:schemeClr val="accent2"/>
              </a:solidFill>
            </a:endParaRPr>
          </a:p>
        </p:txBody>
      </p:sp>
      <p:sp>
        <p:nvSpPr>
          <p:cNvPr id="319" name="Google Shape;319;p42"/>
          <p:cNvSpPr txBox="1"/>
          <p:nvPr/>
        </p:nvSpPr>
        <p:spPr>
          <a:xfrm>
            <a:off x="7205375" y="1848975"/>
            <a:ext cx="818100" cy="9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accent2"/>
                </a:solidFill>
              </a:rPr>
              <a:t>X</a:t>
            </a:r>
            <a:endParaRPr sz="4800">
              <a:solidFill>
                <a:schemeClr val="accent2"/>
              </a:solidFill>
            </a:endParaRPr>
          </a:p>
        </p:txBody>
      </p:sp>
      <p:sp>
        <p:nvSpPr>
          <p:cNvPr id="320" name="Google Shape;320;p42"/>
          <p:cNvSpPr txBox="1"/>
          <p:nvPr/>
        </p:nvSpPr>
        <p:spPr>
          <a:xfrm>
            <a:off x="3383825" y="2983250"/>
            <a:ext cx="95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2"/>
                </a:solidFill>
              </a:rPr>
              <a:t>X</a:t>
            </a:r>
            <a:endParaRPr sz="1800">
              <a:solidFill>
                <a:schemeClr val="accent2"/>
              </a:solidFill>
            </a:endParaRPr>
          </a:p>
        </p:txBody>
      </p:sp>
      <p:pic>
        <p:nvPicPr>
          <p:cNvPr id="321" name="Google Shape;321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2500" y="1434350"/>
            <a:ext cx="3456799" cy="194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reads</a:t>
            </a:r>
            <a:endParaRPr/>
          </a:p>
        </p:txBody>
      </p:sp>
      <p:sp>
        <p:nvSpPr>
          <p:cNvPr id="327" name="Google Shape;327;p43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" sz="2400"/>
              <a:t>If a transaction </a:t>
            </a:r>
            <a:r>
              <a:rPr lang="en" sz="2400"/>
              <a:t>committed</a:t>
            </a:r>
            <a:r>
              <a:rPr lang="en" sz="2400"/>
              <a:t> a change will a new </a:t>
            </a:r>
            <a:r>
              <a:rPr lang="en" sz="2400"/>
              <a:t>transaction</a:t>
            </a:r>
            <a:r>
              <a:rPr lang="en" sz="2400"/>
              <a:t> </a:t>
            </a:r>
            <a:r>
              <a:rPr lang="en" sz="2400"/>
              <a:t>immediately</a:t>
            </a:r>
            <a:r>
              <a:rPr lang="en" sz="2400"/>
              <a:t> see the change?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Affects the system as a whole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Relational and NoSQL databases suffer from this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Eventual consistency 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</a:t>
            </a:r>
            <a:endParaRPr/>
          </a:p>
        </p:txBody>
      </p:sp>
      <p:pic>
        <p:nvPicPr>
          <p:cNvPr id="333" name="Google Shape;333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1550" y="242050"/>
            <a:ext cx="3280894" cy="18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</a:t>
            </a:r>
            <a:endParaRPr/>
          </a:p>
        </p:txBody>
      </p:sp>
      <p:pic>
        <p:nvPicPr>
          <p:cNvPr id="339" name="Google Shape;33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6850" y="730925"/>
            <a:ext cx="2738325" cy="154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</a:t>
            </a:r>
            <a:endParaRPr/>
          </a:p>
        </p:txBody>
      </p:sp>
      <p:sp>
        <p:nvSpPr>
          <p:cNvPr id="345" name="Google Shape;345;p46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Changes made by committed </a:t>
            </a:r>
            <a:r>
              <a:rPr lang="en" sz="2400"/>
              <a:t>transactions</a:t>
            </a:r>
            <a:r>
              <a:rPr lang="en" sz="2400"/>
              <a:t> must be persisted in a durable non-</a:t>
            </a:r>
            <a:r>
              <a:rPr lang="en" sz="2400"/>
              <a:t>volatile</a:t>
            </a:r>
            <a:r>
              <a:rPr lang="en" sz="2400"/>
              <a:t> storage.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Durability techniques 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WAL - Write ahead log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</a:t>
            </a:r>
            <a:r>
              <a:rPr lang="en" sz="2400"/>
              <a:t>synchronous</a:t>
            </a:r>
            <a:r>
              <a:rPr lang="en" sz="2400"/>
              <a:t> snapshot</a:t>
            </a:r>
            <a:endParaRPr sz="2400"/>
          </a:p>
          <a:p>
            <a:pPr indent="-3810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AOF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 - WAL</a:t>
            </a:r>
            <a:endParaRPr/>
          </a:p>
        </p:txBody>
      </p:sp>
      <p:sp>
        <p:nvSpPr>
          <p:cNvPr id="351" name="Google Shape;351;p47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Writing a lot of data to disk is expensive (indexes, data files, columns, rows, etc..)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That is why DBMSs persist a compressed version of the changes known as WAL (write-ahead-log segments)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 - OS Cache</a:t>
            </a:r>
            <a:endParaRPr/>
          </a:p>
        </p:txBody>
      </p:sp>
      <p:sp>
        <p:nvSpPr>
          <p:cNvPr id="357" name="Google Shape;357;p48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write request in OS usually goes to the OS cache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When the writes go the OS cache, an OS crash, machine restart could lead to </a:t>
            </a:r>
            <a:r>
              <a:rPr lang="en" sz="2400"/>
              <a:t>loss</a:t>
            </a:r>
            <a:r>
              <a:rPr lang="en" sz="2400"/>
              <a:t> of data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Fsync OS command forces writes to always go to disk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fsync can be expensive and slows down commits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</a:t>
            </a:r>
            <a:endParaRPr/>
          </a:p>
        </p:txBody>
      </p:sp>
      <p:pic>
        <p:nvPicPr>
          <p:cNvPr id="363" name="Google Shape;363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6850" y="730925"/>
            <a:ext cx="2738325" cy="154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369" name="Google Shape;369;p50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a Transaction?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Durability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collection of queries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One unit of work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E.g. Account </a:t>
            </a:r>
            <a:r>
              <a:rPr lang="en" sz="2400"/>
              <a:t>deposit (SELECT, UPDATE, UPDATE)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 Lifespan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Transaction BEGIN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Transaction COMMIT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Transaction ROLLBACK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Transaction unexpected ending = ROLLBACK (e.g. crash)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Nature of Transactions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Usually Transactions are used to change and modify data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However, it is </a:t>
            </a:r>
            <a:r>
              <a:rPr lang="en" sz="2400"/>
              <a:t>perfectly</a:t>
            </a:r>
            <a:r>
              <a:rPr lang="en" sz="2400"/>
              <a:t> normal to have a read only transaction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Example, you want to generate a report and you want to get consistent snapshot based at the time of transaction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We </a:t>
            </a:r>
            <a:r>
              <a:rPr lang="en" sz="2400"/>
              <a:t>will</a:t>
            </a:r>
            <a:r>
              <a:rPr lang="en" sz="2400"/>
              <a:t> learn more about this in the Isolation section</a:t>
            </a:r>
            <a:endParaRPr sz="24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</a:t>
            </a:r>
            <a:endParaRPr/>
          </a:p>
        </p:txBody>
      </p:sp>
      <p:graphicFrame>
        <p:nvGraphicFramePr>
          <p:cNvPr id="93" name="Google Shape;93;p19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{3FEAEE5D-144B-425B-956B-94D642D558B3}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ACCOUNT_ID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2"/>
                          </a:solidFill>
                        </a:rPr>
                        <a:t>BALANCE</a:t>
                      </a:r>
                      <a:endParaRPr>
                        <a:solidFill>
                          <a:schemeClr val="dk2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1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$1000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2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2"/>
                          </a:solidFill>
                        </a:rPr>
                        <a:t>$500</a:t>
                      </a:r>
                      <a:endParaRPr>
                        <a:solidFill>
                          <a:schemeClr val="accent2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94" name="Google Shape;94;p19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5" name="Google Shape;95;p19"/>
          <p:cNvSpPr txBox="1"/>
          <p:nvPr/>
        </p:nvSpPr>
        <p:spPr>
          <a:xfrm>
            <a:off x="311700" y="1361075"/>
            <a:ext cx="37869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Send $100 From Account 1 to Account 2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1105800" y="1968125"/>
            <a:ext cx="79278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SELECT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BALANCE</a:t>
            </a:r>
            <a:r>
              <a:rPr lang="en"/>
              <a:t> </a:t>
            </a:r>
            <a:r>
              <a:rPr b="1" lang="en">
                <a:solidFill>
                  <a:srgbClr val="00FFFF"/>
                </a:solidFill>
              </a:rPr>
              <a:t>FROM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ACCOUNT</a:t>
            </a:r>
            <a:r>
              <a:rPr lang="en"/>
              <a:t> </a:t>
            </a:r>
            <a:r>
              <a:rPr b="1" lang="en">
                <a:solidFill>
                  <a:srgbClr val="00FFFF"/>
                </a:solidFill>
              </a:rPr>
              <a:t>WHERE</a:t>
            </a:r>
            <a:r>
              <a:rPr lang="en">
                <a:solidFill>
                  <a:schemeClr val="accent2"/>
                </a:solidFill>
              </a:rPr>
              <a:t> ID = 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97" name="Google Shape;97;p19"/>
          <p:cNvSpPr txBox="1"/>
          <p:nvPr/>
        </p:nvSpPr>
        <p:spPr>
          <a:xfrm>
            <a:off x="2932200" y="2983575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ACCOUNT</a:t>
            </a:r>
            <a:r>
              <a:rPr lang="en"/>
              <a:t>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BALANCE</a:t>
            </a:r>
            <a:r>
              <a:rPr lang="en"/>
              <a:t> </a:t>
            </a:r>
            <a:r>
              <a:rPr lang="en">
                <a:solidFill>
                  <a:srgbClr val="00FFFF"/>
                </a:solidFill>
              </a:rPr>
              <a:t>=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BALANCE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- 100</a:t>
            </a:r>
            <a:r>
              <a:rPr lang="en"/>
              <a:t> </a:t>
            </a:r>
            <a:r>
              <a:rPr b="1" lang="en">
                <a:solidFill>
                  <a:srgbClr val="00FFFF"/>
                </a:solidFill>
              </a:rPr>
              <a:t>WHERE</a:t>
            </a:r>
            <a:r>
              <a:rPr lang="en"/>
              <a:t> </a:t>
            </a:r>
            <a:r>
              <a:rPr lang="en">
                <a:solidFill>
                  <a:schemeClr val="accent2"/>
                </a:solidFill>
              </a:rPr>
              <a:t>ID = 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2932200" y="3511350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FFFF"/>
                </a:solidFill>
              </a:rPr>
              <a:t>UPDATE</a:t>
            </a:r>
            <a:r>
              <a:rPr lang="en">
                <a:solidFill>
                  <a:schemeClr val="dk1"/>
                </a:solidFill>
              </a:rPr>
              <a:t> ACCOUNT </a:t>
            </a:r>
            <a:r>
              <a:rPr b="1" lang="en">
                <a:solidFill>
                  <a:srgbClr val="00FFFF"/>
                </a:solidFill>
              </a:rPr>
              <a:t>SET</a:t>
            </a:r>
            <a:r>
              <a:rPr lang="en">
                <a:solidFill>
                  <a:schemeClr val="dk1"/>
                </a:solidFill>
              </a:rPr>
              <a:t> BALANCE </a:t>
            </a:r>
            <a:r>
              <a:rPr lang="en">
                <a:solidFill>
                  <a:srgbClr val="00FFFF"/>
                </a:solidFill>
              </a:rPr>
              <a:t>=</a:t>
            </a:r>
            <a:r>
              <a:rPr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BALANCE + 100 </a:t>
            </a:r>
            <a:r>
              <a:rPr b="1" lang="en">
                <a:solidFill>
                  <a:srgbClr val="00FFFF"/>
                </a:solidFill>
              </a:rPr>
              <a:t>WHERE</a:t>
            </a:r>
            <a:r>
              <a:rPr lang="en">
                <a:solidFill>
                  <a:schemeClr val="dk1"/>
                </a:solidFill>
              </a:rPr>
              <a:t> ID = 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1105800" y="2495900"/>
            <a:ext cx="17550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FF00"/>
                </a:solidFill>
              </a:rPr>
              <a:t>BALANCE &gt; 100</a:t>
            </a:r>
            <a:endParaRPr b="1">
              <a:solidFill>
                <a:srgbClr val="00FF00"/>
              </a:solidFill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BEGIN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380500" y="44528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COMMIT TX1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02" name="Google Shape;102;p19"/>
          <p:cNvSpPr/>
          <p:nvPr/>
        </p:nvSpPr>
        <p:spPr>
          <a:xfrm>
            <a:off x="7270525" y="664500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$900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7278600" y="1043875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</a:rPr>
              <a:t>$600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7278600" y="664488"/>
            <a:ext cx="1755000" cy="3246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$900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5" name="Google Shape;105;p19"/>
          <p:cNvSpPr/>
          <p:nvPr/>
        </p:nvSpPr>
        <p:spPr>
          <a:xfrm>
            <a:off x="7278600" y="1043863"/>
            <a:ext cx="1755000" cy="3246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$600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Transaction?</a:t>
            </a:r>
            <a:endParaRPr/>
          </a:p>
        </p:txBody>
      </p:sp>
      <p:pic>
        <p:nvPicPr>
          <p:cNvPr id="111" name="Google Shape;11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7150" y="844800"/>
            <a:ext cx="1943400" cy="1093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pic>
        <p:nvPicPr>
          <p:cNvPr id="117" name="Google Shape;11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75500" y="304800"/>
            <a:ext cx="3280894" cy="184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