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A6A615-9A03-4133-B530-D4FAE24B6587}">
  <a:tblStyle styleId="{48A6A615-9A03-4133-B530-D4FAE24B65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bca7a291a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bca7a291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74df6d3143522a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74df6d3143522a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55cfdbd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55cfdbd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bca7a291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bca7a291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bca7a291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bca7a291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df6a85256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df6a85256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df6a85256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df6a85256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a6c0321ff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a6c0321ff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bca7a291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bca7a291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bca7a291a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bca7a291a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11150" y="2519425"/>
            <a:ext cx="7989300" cy="86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Partitioning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264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Partitioning Explained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637113" y="3448850"/>
            <a:ext cx="3607500" cy="7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husseinnasser.com</a:t>
            </a:r>
            <a:endParaRPr sz="21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1339" y="-142675"/>
            <a:ext cx="5661324" cy="318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 of Partitioning</a:t>
            </a:r>
            <a:endParaRPr/>
          </a:p>
        </p:txBody>
      </p:sp>
      <p:sp>
        <p:nvSpPr>
          <p:cNvPr id="135" name="Google Shape;135;p22"/>
          <p:cNvSpPr txBox="1"/>
          <p:nvPr>
            <p:ph idx="1" type="body"/>
          </p:nvPr>
        </p:nvSpPr>
        <p:spPr>
          <a:xfrm>
            <a:off x="311700" y="1152475"/>
            <a:ext cx="8520600" cy="3609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Updates that move rows from a partition to another (slow or fail sometimes)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Inefficient queries could accidently scan all partitions resulting in slower performance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Schema changes can be challenging (DBMS could manage it though)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</a:t>
            </a:r>
            <a:endParaRPr/>
          </a:p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311700" y="1152475"/>
            <a:ext cx="8520600" cy="354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Partitioning?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Horizontal Partitioning vs Vertical Partitioning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Partitioning Types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Partitioning vs Sharding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 &amp; Cons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188816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94705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Partitioning?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Horizontal Partitioning vs </a:t>
            </a:r>
            <a:r>
              <a:rPr lang="en" sz="2400"/>
              <a:t>Vertical</a:t>
            </a:r>
            <a:r>
              <a:rPr lang="en" sz="2400"/>
              <a:t> Partitioning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Partitioning Types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Partitioning vs Sharding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Demo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 &amp; Cons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Summary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6667550" y="3316950"/>
            <a:ext cx="1714500" cy="3747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Partitioning?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0725" y="1556250"/>
            <a:ext cx="1714526" cy="2148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6667250" y="119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{48A6A615-9A03-4133-B530-D4FAE24B6587}</a:tableStyleId>
              </a:tblPr>
              <a:tblGrid>
                <a:gridCol w="902450"/>
                <a:gridCol w="782275"/>
              </a:tblGrid>
              <a:tr h="316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id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NAME</a:t>
                      </a:r>
                      <a:endParaRPr b="1"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Ali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298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Mike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1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3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Edmond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1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….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9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9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70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0,001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Kim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9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70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0,002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Ali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9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9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1M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James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2" name="Google Shape;72;p15"/>
          <p:cNvSpPr txBox="1"/>
          <p:nvPr/>
        </p:nvSpPr>
        <p:spPr>
          <a:xfrm>
            <a:off x="6667250" y="370775"/>
            <a:ext cx="24768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CUSTOMERS Table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838049"/>
            <a:ext cx="1811425" cy="1585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15"/>
          <p:cNvCxnSpPr>
            <a:stCxn id="73" idx="3"/>
            <a:endCxn id="70" idx="1"/>
          </p:cNvCxnSpPr>
          <p:nvPr/>
        </p:nvCxnSpPr>
        <p:spPr>
          <a:xfrm>
            <a:off x="2123125" y="2630549"/>
            <a:ext cx="2577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5" name="Google Shape;75;p15"/>
          <p:cNvSpPr txBox="1"/>
          <p:nvPr/>
        </p:nvSpPr>
        <p:spPr>
          <a:xfrm>
            <a:off x="2171675" y="1741251"/>
            <a:ext cx="26076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SELECT</a:t>
            </a:r>
            <a:r>
              <a:rPr lang="en" sz="1200"/>
              <a:t> Name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FROM</a:t>
            </a:r>
            <a:r>
              <a:rPr lang="en" sz="1200"/>
              <a:t> CUSTOMERS_TABLE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WHERE </a:t>
            </a:r>
            <a:r>
              <a:rPr lang="en" sz="1200"/>
              <a:t>ID = 700,001</a:t>
            </a:r>
            <a:endParaRPr sz="1200">
              <a:solidFill>
                <a:srgbClr val="CC0000"/>
              </a:solidFill>
            </a:endParaRPr>
          </a:p>
        </p:txBody>
      </p:sp>
      <p:cxnSp>
        <p:nvCxnSpPr>
          <p:cNvPr id="76" name="Google Shape;76;p15"/>
          <p:cNvCxnSpPr/>
          <p:nvPr/>
        </p:nvCxnSpPr>
        <p:spPr>
          <a:xfrm>
            <a:off x="8662150" y="1288675"/>
            <a:ext cx="11100" cy="350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7" name="Google Shape;77;p15"/>
          <p:cNvSpPr/>
          <p:nvPr/>
        </p:nvSpPr>
        <p:spPr>
          <a:xfrm>
            <a:off x="6541350" y="3299700"/>
            <a:ext cx="1811400" cy="3441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7158725" y="1022928"/>
            <a:ext cx="1994700" cy="2074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394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r>
              <a:rPr lang="en"/>
              <a:t>Partitioning</a:t>
            </a:r>
            <a:r>
              <a:rPr lang="en"/>
              <a:t>?</a:t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010287"/>
            <a:ext cx="1381675" cy="12089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1693375" y="1878013"/>
            <a:ext cx="2866500" cy="7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Which “partition” is customer 700,001 </a:t>
            </a:r>
            <a:r>
              <a:rPr lang="en" sz="1200">
                <a:solidFill>
                  <a:schemeClr val="dk1"/>
                </a:solidFill>
              </a:rPr>
              <a:t> in?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Partition CUSTOMERS_800K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2029175" y="1217176"/>
            <a:ext cx="26076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000FF"/>
                </a:solidFill>
              </a:rPr>
              <a:t>SELECT</a:t>
            </a:r>
            <a:r>
              <a:rPr lang="en" sz="1200">
                <a:solidFill>
                  <a:schemeClr val="dk1"/>
                </a:solidFill>
              </a:rPr>
              <a:t> Name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000FF"/>
                </a:solidFill>
              </a:rPr>
              <a:t>FROM</a:t>
            </a:r>
            <a:r>
              <a:rPr lang="en" sz="1200">
                <a:solidFill>
                  <a:schemeClr val="dk1"/>
                </a:solidFill>
              </a:rPr>
              <a:t> CUSTOMERS_TABLE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000FF"/>
                </a:solidFill>
              </a:rPr>
              <a:t>WHERE </a:t>
            </a:r>
            <a:r>
              <a:rPr lang="en" sz="1200">
                <a:solidFill>
                  <a:schemeClr val="dk1"/>
                </a:solidFill>
              </a:rPr>
              <a:t>ID = 700,001</a:t>
            </a:r>
            <a:endParaRPr sz="1200">
              <a:solidFill>
                <a:srgbClr val="CC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FF"/>
              </a:solidFill>
            </a:endParaRPr>
          </a:p>
        </p:txBody>
      </p:sp>
      <p:cxnSp>
        <p:nvCxnSpPr>
          <p:cNvPr id="87" name="Google Shape;87;p16"/>
          <p:cNvCxnSpPr>
            <a:stCxn id="84" idx="3"/>
          </p:cNvCxnSpPr>
          <p:nvPr/>
        </p:nvCxnSpPr>
        <p:spPr>
          <a:xfrm flipH="1" rot="10800000">
            <a:off x="1693375" y="2595575"/>
            <a:ext cx="3495900" cy="19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Google Shape;88;p16"/>
          <p:cNvSpPr txBox="1"/>
          <p:nvPr/>
        </p:nvSpPr>
        <p:spPr>
          <a:xfrm>
            <a:off x="1872700" y="3271975"/>
            <a:ext cx="2234700" cy="11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 1 million rows table into 5 tables called partitions.. Same schema</a:t>
            </a:r>
            <a:endParaRPr/>
          </a:p>
        </p:txBody>
      </p:sp>
      <p:graphicFrame>
        <p:nvGraphicFramePr>
          <p:cNvPr id="89" name="Google Shape;89;p16"/>
          <p:cNvGraphicFramePr/>
          <p:nvPr/>
        </p:nvGraphicFramePr>
        <p:xfrm>
          <a:off x="5409125" y="445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{48A6A615-9A03-4133-B530-D4FAE24B6587}</a:tableStyleId>
              </a:tblPr>
              <a:tblGrid>
                <a:gridCol w="902450"/>
                <a:gridCol w="782275"/>
              </a:tblGrid>
              <a:tr h="316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id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NAME</a:t>
                      </a:r>
                      <a:endParaRPr b="1"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Ali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...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200,000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Edmond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90" name="Google Shape;90;p16"/>
          <p:cNvGraphicFramePr/>
          <p:nvPr/>
        </p:nvGraphicFramePr>
        <p:xfrm>
          <a:off x="5409125" y="20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{48A6A615-9A03-4133-B530-D4FAE24B6587}</a:tableStyleId>
              </a:tblPr>
              <a:tblGrid>
                <a:gridCol w="902450"/>
                <a:gridCol w="782275"/>
              </a:tblGrid>
              <a:tr h="316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id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NAME</a:t>
                      </a:r>
                      <a:endParaRPr b="1"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200,001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James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...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4</a:t>
                      </a:r>
                      <a:r>
                        <a:rPr lang="en" sz="900"/>
                        <a:t>00,000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Smith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91" name="Google Shape;91;p16"/>
          <p:cNvGraphicFramePr/>
          <p:nvPr/>
        </p:nvGraphicFramePr>
        <p:xfrm>
          <a:off x="5409125" y="380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{48A6A615-9A03-4133-B530-D4FAE24B6587}</a:tableStyleId>
              </a:tblPr>
              <a:tblGrid>
                <a:gridCol w="902450"/>
                <a:gridCol w="782275"/>
              </a:tblGrid>
              <a:tr h="316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id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NAME</a:t>
                      </a:r>
                      <a:endParaRPr b="1"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4</a:t>
                      </a:r>
                      <a:r>
                        <a:rPr lang="en" sz="900"/>
                        <a:t>00,001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Nasser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...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6</a:t>
                      </a:r>
                      <a:r>
                        <a:rPr lang="en" sz="900"/>
                        <a:t>00,000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Karen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92" name="Google Shape;92;p16"/>
          <p:cNvGraphicFramePr/>
          <p:nvPr/>
        </p:nvGraphicFramePr>
        <p:xfrm>
          <a:off x="7337675" y="107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{48A6A615-9A03-4133-B530-D4FAE24B6587}</a:tableStyleId>
              </a:tblPr>
              <a:tblGrid>
                <a:gridCol w="902450"/>
                <a:gridCol w="782275"/>
              </a:tblGrid>
              <a:tr h="316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id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NAME</a:t>
                      </a:r>
                      <a:endParaRPr b="1"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600,001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Nada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...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700,001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Kim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...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800,000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Tyler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93" name="Google Shape;93;p16"/>
          <p:cNvGraphicFramePr/>
          <p:nvPr/>
        </p:nvGraphicFramePr>
        <p:xfrm>
          <a:off x="7313713" y="3581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{48A6A615-9A03-4133-B530-D4FAE24B6587}</a:tableStyleId>
              </a:tblPr>
              <a:tblGrid>
                <a:gridCol w="902450"/>
                <a:gridCol w="782275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id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NAME</a:t>
                      </a:r>
                      <a:endParaRPr b="1"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800,001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Paul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...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..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19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1,000,000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Rick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4" name="Google Shape;94;p16"/>
          <p:cNvSpPr txBox="1"/>
          <p:nvPr/>
        </p:nvSpPr>
        <p:spPr>
          <a:xfrm>
            <a:off x="5319000" y="56100"/>
            <a:ext cx="19947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CUSTOMERS_200K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5254138" y="1728225"/>
            <a:ext cx="19947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CUSTOMERS_400K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5254150" y="3373925"/>
            <a:ext cx="19947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CUSTOMERS_600K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7224274" y="673625"/>
            <a:ext cx="18636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CUSTOMERS_800K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7248124" y="3219275"/>
            <a:ext cx="18159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CUSTOMERS_1M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7158725" y="2023776"/>
            <a:ext cx="1994700" cy="3441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Vertical vs </a:t>
            </a:r>
            <a:r>
              <a:rPr lang="en"/>
              <a:t>Horizontal</a:t>
            </a:r>
            <a:r>
              <a:rPr lang="en"/>
              <a:t> Partitioning</a:t>
            </a:r>
            <a:r>
              <a:rPr lang="en"/>
              <a:t> </a:t>
            </a:r>
            <a:endParaRPr/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311700" y="1152475"/>
            <a:ext cx="8520600" cy="354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Horizontal Partitioning splits rows into partitions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Range or list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Vertical</a:t>
            </a:r>
            <a:r>
              <a:rPr lang="en" sz="2400"/>
              <a:t> partitioning splits columns partitions 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Large column (blob) that you can store in a slow access drive in its own tablespace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Partitioning Types</a:t>
            </a:r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311700" y="1152475"/>
            <a:ext cx="8520600" cy="354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By Range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Dates, ids (e.g. by logdate or customerid from to)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By List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Discrete</a:t>
            </a:r>
            <a:r>
              <a:rPr lang="en" sz="2400"/>
              <a:t> values (e.g. states CA, AL, etc.) or zip codes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By Hash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Hash functions (consistent hashing)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Horizontal</a:t>
            </a:r>
            <a:r>
              <a:rPr lang="en"/>
              <a:t> Partitioning vs Sharding</a:t>
            </a:r>
            <a:endParaRPr/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311700" y="1152475"/>
            <a:ext cx="8520600" cy="3493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HP splits big table into multiple tables in the same database, client is agnostic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Sharding splits big table into multiple tables across multiple database servers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HP table name changes (or schema)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Sharding everything is the same but server changes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- </a:t>
            </a:r>
            <a:r>
              <a:rPr lang="en"/>
              <a:t>Example with Postgres </a:t>
            </a:r>
            <a:endParaRPr/>
          </a:p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Spin up a postgres instance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create a table and Insert 10 million rows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Create partitions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</a:t>
            </a:r>
            <a:r>
              <a:rPr lang="en"/>
              <a:t> of Partitioning</a:t>
            </a:r>
            <a:endParaRPr/>
          </a:p>
        </p:txBody>
      </p:sp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311700" y="1242150"/>
            <a:ext cx="8520600" cy="34083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Improves query performance when accessing a single partition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Sequential scan vs scattered index scan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Easy bulk loading (attach partition)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Archive old data that are barely accessed into cheap storage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