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6858000" cy="9144000"/>
  <p:embeddedFontLst>
    <p:embeddedFont>
      <p:font typeface="Roboto Mono Medium"/>
      <p:regular r:id="rId15"/>
      <p:bold r:id="rId16"/>
      <p:italic r:id="rId17"/>
      <p:boldItalic r:id="rId18"/>
    </p:embeddedFont>
    <p:embeddedFont>
      <p:font typeface="Roboto Mono SemiBold"/>
      <p:regular r:id="rId19"/>
      <p:bold r:id="rId20"/>
      <p:italic r:id="rId21"/>
      <p:boldItalic r:id="rId22"/>
    </p:embeddedFont>
    <p:embeddedFont>
      <p:font typeface="Raleway ExtraBold"/>
      <p:bold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bold.fntdata" Id="rId20" /><Relationship Type="http://schemas.openxmlformats.org/officeDocument/2006/relationships/font" Target="/ppt/fonts/RobotoMonoSemiBold-boldItalic.fntdata" Id="rId22" /><Relationship Type="http://schemas.openxmlformats.org/officeDocument/2006/relationships/font" Target="/ppt/fonts/RobotoMonoSemiBold-italic.fntdata" Id="rId21" /><Relationship Type="http://schemas.openxmlformats.org/officeDocument/2006/relationships/font" Target="/ppt/fonts/RalewayExtraBold-boldItalic.fntdata" Id="rId24" /><Relationship Type="http://schemas.openxmlformats.org/officeDocument/2006/relationships/font" Target="/ppt/fonts/RalewayExtraBold-bold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obotoMono-bold.fntdata" Id="rId26" /><Relationship Type="http://schemas.openxmlformats.org/officeDocument/2006/relationships/font" Target="/ppt/fonts/RobotoMono-regular.fntdata" Id="rId25" /><Relationship Type="http://schemas.openxmlformats.org/officeDocument/2006/relationships/font" Target="/ppt/fonts/RobotoMono-boldItalic.fntdata" Id="rId28" /><Relationship Type="http://schemas.openxmlformats.org/officeDocument/2006/relationships/font" Target="/ppt/fonts/RobotoMono-italic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6.xml" Id="rId11" /><Relationship Type="http://schemas.openxmlformats.org/officeDocument/2006/relationships/slide" Target="/ppt/slides/slide5.xml" Id="rId10" /><Relationship Type="http://schemas.openxmlformats.org/officeDocument/2006/relationships/slide" Target="/ppt/slides/slide8.xml" Id="rId13" /><Relationship Type="http://schemas.openxmlformats.org/officeDocument/2006/relationships/slide" Target="/ppt/slides/slide7.xml" Id="rId12" /><Relationship Type="http://schemas.openxmlformats.org/officeDocument/2006/relationships/font" Target="/ppt/fonts/RobotoMonoMedium-regular.fntdata" Id="rId15" /><Relationship Type="http://schemas.openxmlformats.org/officeDocument/2006/relationships/slide" Target="/ppt/slides/slide9.xml" Id="rId14" /><Relationship Type="http://schemas.openxmlformats.org/officeDocument/2006/relationships/font" Target="/ppt/fonts/RobotoMonoMedium-italic.fntdata" Id="rId17" /><Relationship Type="http://schemas.openxmlformats.org/officeDocument/2006/relationships/font" Target="/ppt/fonts/RobotoMonoMedium-bold.fntdata" Id="rId16" /><Relationship Type="http://schemas.openxmlformats.org/officeDocument/2006/relationships/font" Target="/ppt/fonts/RobotoMonoSemiBold-regular.fntdata" Id="rId19" /><Relationship Type="http://schemas.openxmlformats.org/officeDocument/2006/relationships/font" Target="/ppt/fonts/RobotoMonoMedium-boldItalic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4bd5847e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4bd5847e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616f5a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616f5a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0616f5a0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0616f5a0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616f5a0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0616f5a0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0616f5a0c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0616f5a0c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616f5a0c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616f5a0c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616f5a0c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616f5a0c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616f5a0c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616f5a0c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616f5a0c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616f5a0c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274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10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74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9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2.png" Id="rId3" /><Relationship Type="http://schemas.openxmlformats.org/officeDocument/2006/relationships/image" Target="/ppt/media/image7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8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Relationship Type="http://schemas.openxmlformats.org/officeDocument/2006/relationships/image" Target="/ppt/media/image3.png" Id="rId3" /><Relationship Type="http://schemas.openxmlformats.org/officeDocument/2006/relationships/image" Target="/ppt/media/image6.png" Id="rId4" /><Relationship Type="http://schemas.openxmlformats.org/officeDocument/2006/relationships/image" Target="/ppt/media/image5.png" Id="rId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4424400" y="1003625"/>
            <a:ext cx="38103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9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70"/>
              <a:t>AWS Organization</a:t>
            </a:r>
            <a:endParaRPr sz="387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B600"/>
                </a:solidFill>
              </a:rPr>
              <a:t>AWS</a:t>
            </a:r>
            <a:r>
              <a:rPr lang="es"/>
              <a:t> Organization Structure</a:t>
            </a: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l="8469" t="2895" r="4217" b="13674"/>
          <a:stretch/>
        </p:blipFill>
        <p:spPr>
          <a:xfrm>
            <a:off x="1038325" y="825475"/>
            <a:ext cx="6804851" cy="365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838125" y="4782950"/>
            <a:ext cx="8366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Image from https://docs.aws.amazon.com/organizations/latest/userguide/orgs_getting-started_concepts.html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3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B600"/>
                </a:solidFill>
              </a:rPr>
              <a:t>AWS</a:t>
            </a:r>
            <a:r>
              <a:rPr lang="es"/>
              <a:t> Organization Structure</a:t>
            </a:r>
            <a:endParaRPr/>
          </a:p>
        </p:txBody>
      </p:sp>
      <p:sp>
        <p:nvSpPr>
          <p:cNvPr id="44" name="Google Shape;44;p8"/>
          <p:cNvSpPr txBox="1"/>
          <p:nvPr/>
        </p:nvSpPr>
        <p:spPr>
          <a:xfrm>
            <a:off x="1146925" y="4779325"/>
            <a:ext cx="6960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https://cloud.hacktricks.xyz/pentesting-cloud/aws-pentesting/aws-basic-information#accounts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35300" y="1023725"/>
            <a:ext cx="6627900" cy="28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 summary: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Management account (root account).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Can contain OUs and Accounts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Org wide / OU wide / Account Policies are defined here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Can use AWS services (not recommended)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Organization Units: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Can contain OUs and Accounts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Accounts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Can use AWS services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Management Account (root)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404250" y="1056150"/>
            <a:ext cx="8217000" cy="23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Create &amp; organize OUs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Create &amp; invite accounts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○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Accounts can only be in 1 Org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Delete OUs, Accounts &amp; the entire Org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Remove Accounts (billing in the account must be set)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Apply policies at any level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Billing of all the accounts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 Mono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It’s NOT THE SAME as the root user of each account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1134600" y="4743300"/>
            <a:ext cx="687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https://cloud.hacktricks.xyz/pentesting-cloud/aws-pentesting/aws-basic-information#accounts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Management</a:t>
            </a:r>
            <a:r>
              <a:rPr lang="es"/>
              <a:t> </a:t>
            </a:r>
            <a:r>
              <a:rPr lang="es"/>
              <a:t>Account</a:t>
            </a:r>
            <a:r>
              <a:rPr lang="es"/>
              <a:t> (</a:t>
            </a:r>
            <a:r>
              <a:rPr lang="es"/>
              <a:t>root</a:t>
            </a:r>
            <a:r>
              <a:rPr lang="es"/>
              <a:t>)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404250" y="820388"/>
            <a:ext cx="8217000" cy="1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By default, “anyone” from management can access any child account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Role OrganizationAccountAccessRole is created trusting root account.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user from the management account needs to have permissions to assume the role also in the management account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1071600" y="4758600"/>
            <a:ext cx="700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https://cloud.hacktricks.xyz/pentesting-cloud/aws-pentesting#compromising-the-organization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950" y="2150188"/>
            <a:ext cx="4038918" cy="19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750" y="2013773"/>
            <a:ext cx="2516000" cy="218162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6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Organization Policies</a:t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413" y="926475"/>
            <a:ext cx="6987175" cy="3480025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6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Service Control</a:t>
            </a:r>
            <a:r>
              <a:rPr lang="es"/>
              <a:t> Policies</a:t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0" y="4895700"/>
            <a:ext cx="840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https://cloud.hacktricks.xyz/pentesting-cloud/aws-pentesting/aws-basic-information#service-control-policy-scp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237575" y="853225"/>
            <a:ext cx="85548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Specifies the services and actions that users and roles can use in the accounts that the SCP affects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They don’t grant permissions, only limits them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Even children accounts root users will be affected by SCPs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Only restricts principals in the account, so other accounts are not affected. This means having an SCP deny s3:GetObject will not stop people from accessing a public S3 bucket in your account.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Examples: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Deny the root account entirely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Only allow specific regions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Only allow white-listed services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Deny GuardDuty, CloudTrail, and S3 Public Block Access from being disabled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Deny security/incident response roles from being deleted or modified.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Deny backups from being deleted.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Deny creating IAM users and access keys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Super useful for good organization and security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 don’t see them in use frequently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Service Control Policies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1143000" y="4586600"/>
            <a:ext cx="685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From:https://cloud.hacktricks.xyz/pentesting-cloud/aws-pentesting/aws-basic-information#service-control-policy-scp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5" y="1418725"/>
            <a:ext cx="1960950" cy="25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379200" y="883475"/>
            <a:ext cx="285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Default &amp; Untouchable: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0875" y="647525"/>
            <a:ext cx="2851425" cy="174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/>
        </p:nvSpPr>
        <p:spPr>
          <a:xfrm>
            <a:off x="5262600" y="269625"/>
            <a:ext cx="388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Prevent Account from 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leaving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0450" y="2509670"/>
            <a:ext cx="4098700" cy="21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70450" y="2094175"/>
            <a:ext cx="2676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Require</a:t>
            </a: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MFA: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19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ARN - Amazon Resource Name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857700" y="4785875"/>
            <a:ext cx="742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https://cloud.hacktricks.xyz/pentesting-cloud/aws-pentesting/aws-basic-information#arn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41700" y="697375"/>
            <a:ext cx="85548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Unique name every resource inside AWS has, its composed like this: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ourier New"/>
              <a:buChar char="●"/>
            </a:pPr>
            <a:r>
              <a:rPr lang="es" sz="15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arn:partition :service          :region    :account-id   :resource-type/resource-id</a:t>
            </a: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ourier New"/>
              <a:buChar char="●"/>
            </a:pPr>
            <a:r>
              <a:rPr lang="es" sz="15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arn:aws       :elasticbeanstalk :us-west-1 :123456789098 :environment/App/Env</a:t>
            </a:r>
            <a:endParaRPr sz="15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Note that there are 4 partitions in AWS but only 3 ways to call them: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Standard: aws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China: aws-cn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US public Internet (GovCloud): aws-us-gov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Char char="●"/>
            </a:pPr>
            <a:r>
              <a:rPr lang="es" sz="15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Secret (US Classified): aws</a:t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9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