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fntdata" ContentType="application/x-fontdata"/>
  <Default Extension="rels" ContentType="application/vnd.openxmlformats-package.relationships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/>
  <p:notesSz cx="6858000" cy="9144000"/>
  <p:embeddedFontLst>
    <p:embeddedFont>
      <p:font typeface="Roboto Mono Medium"/>
      <p:regular r:id="rId21"/>
      <p:bold r:id="rId22"/>
      <p:italic r:id="rId23"/>
      <p:boldItalic r:id="rId24"/>
    </p:embeddedFont>
    <p:embeddedFont>
      <p:font typeface="Roboto Mono SemiBold"/>
      <p:regular r:id="rId25"/>
      <p:bold r:id="rId26"/>
      <p:italic r:id="rId27"/>
      <p:boldItalic r:id="rId28"/>
    </p:embeddedFont>
    <p:embeddedFont>
      <p:font typeface="Raleway ExtraBold"/>
      <p:bold r:id="rId29"/>
      <p:boldItalic r:id="rId30"/>
    </p:embeddedFont>
    <p:embeddedFont>
      <p:font typeface="Roboto"/>
      <p:regular r:id="rId31"/>
      <p:bold r:id="rId32"/>
      <p:italic r:id="rId33"/>
      <p:boldItalic r:id="rId34"/>
    </p:embeddedFont>
    <p:embeddedFont>
      <p:font typeface="Roboto Mono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15.xml" Id="rId20" /><Relationship Type="http://schemas.openxmlformats.org/officeDocument/2006/relationships/font" Target="/ppt/fonts/RobotoMonoMedium-bold.fntdata" Id="rId22" /><Relationship Type="http://schemas.openxmlformats.org/officeDocument/2006/relationships/font" Target="/ppt/fonts/RobotoMonoMedium-regular.fntdata" Id="rId21" /><Relationship Type="http://schemas.openxmlformats.org/officeDocument/2006/relationships/font" Target="/ppt/fonts/RobotoMonoMedium-boldItalic.fntdata" Id="rId24" /><Relationship Type="http://schemas.openxmlformats.org/officeDocument/2006/relationships/font" Target="/ppt/fonts/RobotoMonoMedium-italic.fntdata" Id="rId23" /><Relationship Type="http://schemas.openxmlformats.org/officeDocument/2006/relationships/theme" Target="/ppt/theme/theme2.xml" Id="rId1" /><Relationship Type="http://schemas.openxmlformats.org/officeDocument/2006/relationships/viewProps" Target="/ppt/viewProps.xml" Id="rId2" /><Relationship Type="http://schemas.openxmlformats.org/officeDocument/2006/relationships/presProps" Target="/ppt/presProps.xml" Id="rId3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4.xml" Id="rId9" /><Relationship Type="http://schemas.openxmlformats.org/officeDocument/2006/relationships/font" Target="/ppt/fonts/RobotoMonoSemiBold-bold.fntdata" Id="rId26" /><Relationship Type="http://schemas.openxmlformats.org/officeDocument/2006/relationships/font" Target="/ppt/fonts/RobotoMonoSemiBold-regular.fntdata" Id="rId25" /><Relationship Type="http://schemas.openxmlformats.org/officeDocument/2006/relationships/font" Target="/ppt/fonts/RobotoMonoSemiBold-boldItalic.fntdata" Id="rId28" /><Relationship Type="http://schemas.openxmlformats.org/officeDocument/2006/relationships/font" Target="/ppt/fonts/RobotoMonoSemiBold-italic.fntdata" Id="rId27" /><Relationship Type="http://schemas.openxmlformats.org/officeDocument/2006/relationships/notesMaster" Target="/ppt/notesMasters/notesMaster1.xml" Id="rId5" /><Relationship Type="http://schemas.openxmlformats.org/officeDocument/2006/relationships/slide" Target="/ppt/slides/slide1.xml" Id="rId6" /><Relationship Type="http://schemas.openxmlformats.org/officeDocument/2006/relationships/font" Target="/ppt/fonts/RalewayExtraBold-bold.fntdata" Id="rId29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font" Target="/ppt/fonts/Roboto-regular.fntdata" Id="rId31" /><Relationship Type="http://schemas.openxmlformats.org/officeDocument/2006/relationships/font" Target="/ppt/fonts/RalewayExtraBold-boldItalic.fntdata" Id="rId30" /><Relationship Type="http://schemas.openxmlformats.org/officeDocument/2006/relationships/slide" Target="/ppt/slides/slide6.xml" Id="rId11" /><Relationship Type="http://schemas.openxmlformats.org/officeDocument/2006/relationships/font" Target="/ppt/fonts/Roboto-italic.fntdata" Id="rId33" /><Relationship Type="http://schemas.openxmlformats.org/officeDocument/2006/relationships/slide" Target="/ppt/slides/slide5.xml" Id="rId10" /><Relationship Type="http://schemas.openxmlformats.org/officeDocument/2006/relationships/font" Target="/ppt/fonts/Roboto-bold.fntdata" Id="rId32" /><Relationship Type="http://schemas.openxmlformats.org/officeDocument/2006/relationships/slide" Target="/ppt/slides/slide8.xml" Id="rId13" /><Relationship Type="http://schemas.openxmlformats.org/officeDocument/2006/relationships/font" Target="/ppt/fonts/RobotoMono-regular.fntdata" Id="rId35" /><Relationship Type="http://schemas.openxmlformats.org/officeDocument/2006/relationships/slide" Target="/ppt/slides/slide7.xml" Id="rId12" /><Relationship Type="http://schemas.openxmlformats.org/officeDocument/2006/relationships/font" Target="/ppt/fonts/Roboto-boldItalic.fntdata" Id="rId34" /><Relationship Type="http://schemas.openxmlformats.org/officeDocument/2006/relationships/slide" Target="/ppt/slides/slide10.xml" Id="rId15" /><Relationship Type="http://schemas.openxmlformats.org/officeDocument/2006/relationships/font" Target="/ppt/fonts/RobotoMono-italic.fntdata" Id="rId37" /><Relationship Type="http://schemas.openxmlformats.org/officeDocument/2006/relationships/slide" Target="/ppt/slides/slide9.xml" Id="rId14" /><Relationship Type="http://schemas.openxmlformats.org/officeDocument/2006/relationships/font" Target="/ppt/fonts/RobotoMono-bold.fntdata" Id="rId36" /><Relationship Type="http://schemas.openxmlformats.org/officeDocument/2006/relationships/slide" Target="/ppt/slides/slide12.xml" Id="rId17" /><Relationship Type="http://schemas.openxmlformats.org/officeDocument/2006/relationships/slide" Target="/ppt/slides/slide11.xml" Id="rId16" /><Relationship Type="http://schemas.openxmlformats.org/officeDocument/2006/relationships/font" Target="/ppt/fonts/RobotoMono-boldItalic.fntdata" Id="rId38" /><Relationship Type="http://schemas.openxmlformats.org/officeDocument/2006/relationships/slide" Target="/ppt/slides/slide14.xml" Id="rId19" /><Relationship Type="http://schemas.openxmlformats.org/officeDocument/2006/relationships/slide" Target="/ppt/slides/slide13.xml" Id="rId1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Relationship Type="http://schemas.openxmlformats.org/officeDocument/2006/relationships/hyperlink" Target="https://eu-central-1.console.aws.amazon.com/singlesignon/home?region=eu-central-1#!/instances/69876aeb78c63efd/users$addUserWizard" TargetMode="External" Id="rId2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54a2290753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254a2290753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0639d7915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0639d7915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b6959f5a3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b6959f5a3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639d7915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0639d7915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DEMO: Create a user and login into the Identity Center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2"/>
              </a:rPr>
              <a:t>https://eu-central-1.console.aws.amazon.com/singlesignon/home?region=eu-central-1#!/instances/69876aeb78c63efd/users$addUserWizard</a:t>
            </a:r>
            <a:r>
              <a:rPr lang="es"/>
              <a:t>Use the one-time password and invent a email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add to group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50">
                <a:solidFill>
                  <a:srgbClr val="16191F"/>
                </a:solidFill>
                <a:highlight>
                  <a:srgbClr val="F2F3F3"/>
                </a:highlight>
                <a:latin typeface="Roboto"/>
                <a:ea typeface="Roboto"/>
                <a:cs typeface="Roboto"/>
                <a:sym typeface="Roboto"/>
              </a:rPr>
              <a:t>https://testiamcenter.awsapps.com/start</a:t>
            </a:r>
            <a:endParaRPr sz="1050">
              <a:solidFill>
                <a:srgbClr val="16191F"/>
              </a:solidFill>
              <a:highlight>
                <a:srgbClr val="F2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0639d7915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0639d7915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639d79157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0639d7915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0639d79157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0639d79157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0616f5a0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20616f5a0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DEMO: Create a user from the console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0639d7915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20639d7915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0639d7915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20639d7915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0639d7915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0639d7915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0639d7915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0639d7915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0639d7915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0639d7915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e8c366b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e8c366b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0639d7915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0639d7915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oboto Mono Medium"/>
              <a:buNone/>
              <a:defRPr sz="3600"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 Mono Medium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4" name="Google Shape;24;p5"/>
          <p:cNvSpPr txBox="1"/>
          <p:nvPr/>
        </p:nvSpPr>
        <p:spPr>
          <a:xfrm>
            <a:off x="539525" y="1654550"/>
            <a:ext cx="80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Lalalalalalalala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5.png" Id="rId1" /><Relationship Type="http://schemas.openxmlformats.org/officeDocument/2006/relationships/image" Target="/ppt/media/image21.png" Id="rId2" /><Relationship Type="http://schemas.openxmlformats.org/officeDocument/2006/relationships/slideLayout" Target="/ppt/slideLayouts/slideLayout1.xml" Id="rId3" /><Relationship Type="http://schemas.openxmlformats.org/officeDocument/2006/relationships/slideLayout" Target="/ppt/slideLayouts/slideLayout2.xml" Id="rId4" /><Relationship Type="http://schemas.openxmlformats.org/officeDocument/2006/relationships/slideLayout" Target="/ppt/slideLayouts/slideLayout3.xml" Id="rId5" /><Relationship Type="http://schemas.openxmlformats.org/officeDocument/2006/relationships/slideLayout" Target="/ppt/slideLayouts/slideLayout4.xml" Id="rId6" /><Relationship Type="http://schemas.openxmlformats.org/officeDocument/2006/relationships/theme" Target="/ppt/theme/theme2.xml" Id="rId7" 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Mono"/>
              <a:buChar char="●"/>
              <a:defRPr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033125" y="4032625"/>
            <a:ext cx="1110876" cy="111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84300"/>
            <a:ext cx="1007524" cy="10075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notesSlide" Target="/ppt/notesSlides/notesSlide1.xml" Id="rId2" /><Relationship Type="http://schemas.openxmlformats.org/officeDocument/2006/relationships/image" Target="/ppt/media/image5.png" Id="rId3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0.xml" Id="rId2" /><Relationship Type="http://schemas.openxmlformats.org/officeDocument/2006/relationships/image" Target="/ppt/media/image9.png" Id="rId3" /><Relationship Type="http://schemas.openxmlformats.org/officeDocument/2006/relationships/image" Target="/ppt/media/image19.png" Id="rId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1.xml" Id="rId2" /><Relationship Type="http://schemas.openxmlformats.org/officeDocument/2006/relationships/image" Target="/ppt/media/image12.png" Id="rId4" /><Relationship Type="http://schemas.openxmlformats.org/officeDocument/2006/relationships/image" Target="/ppt/media/image8.png" Id="rId5" /><Relationship Type="http://schemas.openxmlformats.org/officeDocument/2006/relationships/image" Target="/ppt/media/image13.png" Id="rId6" /><Relationship Type="http://schemas.openxmlformats.org/officeDocument/2006/relationships/hyperlink" Target="https://www.youtube.com/watch?v=3ocKVmXZZZY" TargetMode="External" Id="rId3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2.xml" Id="rId2" /><Relationship Type="http://schemas.openxmlformats.org/officeDocument/2006/relationships/image" Target="/ppt/media/image10.png" Id="rId3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3.xml" Id="rId2" /><Relationship Type="http://schemas.openxmlformats.org/officeDocument/2006/relationships/image" Target="/ppt/media/image6.png" Id="rId3" /><Relationship Type="http://schemas.openxmlformats.org/officeDocument/2006/relationships/image" Target="/ppt/media/image3.png" Id="rId4" /><Relationship Type="http://schemas.openxmlformats.org/officeDocument/2006/relationships/image" Target="/ppt/media/image14.png" Id="rId5" /><Relationship Type="http://schemas.openxmlformats.org/officeDocument/2006/relationships/image" Target="/ppt/media/image15.png" Id="rId6" /><Relationship Type="http://schemas.openxmlformats.org/officeDocument/2006/relationships/image" Target="/ppt/media/image18.png" Id="rId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4.xml" Id="rId2" /><Relationship Type="http://schemas.openxmlformats.org/officeDocument/2006/relationships/image" Target="/ppt/media/image16.png" Id="rId3" /><Relationship Type="http://schemas.openxmlformats.org/officeDocument/2006/relationships/image" Target="/ppt/media/image7.png" Id="rId4" /><Relationship Type="http://schemas.openxmlformats.org/officeDocument/2006/relationships/image" Target="/ppt/media/image4.png" Id="rId5" /><Relationship Type="http://schemas.openxmlformats.org/officeDocument/2006/relationships/image" Target="/ppt/media/image17.png" Id="rId6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5.xml" Id="rId2" /><Relationship Type="http://schemas.openxmlformats.org/officeDocument/2006/relationships/image" Target="/ppt/media/image20.png" Id="rId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2.xml" Id="rId2" /><Relationship Type="http://schemas.openxmlformats.org/officeDocument/2006/relationships/image" Target="/ppt/media/image11.png" Id="rId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3.xml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4.xml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5.xml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6.xml" Id="rId2" /><Relationship Type="http://schemas.openxmlformats.org/officeDocument/2006/relationships/image" Target="/ppt/media/image2.png" Id="rId3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7.xml" Id="rId2" /><Relationship Type="http://schemas.openxmlformats.org/officeDocument/2006/relationships/hyperlink" Target="https://us-east-1.console.aws.amazon.com/iam/home#/policies/arn:aws:iam::aws:policy/ReadOnlyAccess" TargetMode="External" Id="rId3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8.xml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9.xml" Id="rId2" /></Relationships>
</file>

<file path=ppt/slides/slide1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ctrTitle"/>
          </p:nvPr>
        </p:nvSpPr>
        <p:spPr>
          <a:xfrm>
            <a:off x="3598350" y="1200175"/>
            <a:ext cx="54624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850"/>
              <a:t>AWS Principals</a:t>
            </a:r>
            <a:endParaRPr sz="3850"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5150" y="458550"/>
            <a:ext cx="4226401" cy="42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ctrTitle"/>
          </p:nvPr>
        </p:nvSpPr>
        <p:spPr>
          <a:xfrm>
            <a:off x="3598350" y="2896375"/>
            <a:ext cx="5462400" cy="7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780">
              <a:solidFill>
                <a:srgbClr val="72110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70">
                <a:solidFill>
                  <a:srgbClr val="72110C"/>
                </a:solidFill>
              </a:rPr>
              <a:t>HackTricks Training</a:t>
            </a:r>
            <a:endParaRPr sz="2670">
              <a:solidFill>
                <a:srgbClr val="72110C"/>
              </a:solidFill>
            </a:endParaRPr>
          </a:p>
        </p:txBody>
      </p:sp>
      <p:sp xmlns:a="http://schemas.openxmlformats.org/drawingml/2006/main" xmlns:p="http://schemas.openxmlformats.org/presentationml/2006/main">
        <p:nvSpPr>
          <p:cNvPr id="3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IAM - Identity Providers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765450" y="4835900"/>
            <a:ext cx="7613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https://cloud.hacktricks.xyz/pentesting-cloud/aws-pentesting/aws-basic-information#identity-federation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311700" y="923775"/>
            <a:ext cx="8043300" cy="28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 Mono"/>
              <a:buChar char="●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Trust external Identity Providers (Google, Github, Okta, OneLogin, Active Directory…)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SAML &amp; OAuth (OpenID) supported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 Mono"/>
              <a:buChar char="●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Users from the external Identity Provider will be able to assume a role in AWS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Different roles could be trusting the same Identity Provider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Depending on the user privileges/groups of the third party platform, he will be assume one AWS role or the other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No way to give MFA based access to this users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MFA needs to be </a:t>
            </a: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controlled in the trusted third party platform</a:t>
            </a: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725" y="3925075"/>
            <a:ext cx="3590518" cy="71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1225" y="3925075"/>
            <a:ext cx="3170149" cy="716925"/>
          </a:xfrm>
          <a:prstGeom prst="rect">
            <a:avLst/>
          </a:prstGeom>
          <a:noFill/>
          <a:ln>
            <a:noFill/>
          </a:ln>
        </p:spPr>
      </p:pic>
      <p:sp xmlns:a="http://schemas.openxmlformats.org/drawingml/2006/main" xmlns:p="http://schemas.openxmlformats.org/presentationml/2006/main">
        <p:nvSpPr>
          <p:cNvPr id="100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IAM</a:t>
            </a:r>
            <a:r>
              <a:rPr lang="es"/>
              <a:t> - </a:t>
            </a:r>
            <a:r>
              <a:rPr lang="es"/>
              <a:t>Identity</a:t>
            </a:r>
            <a:r>
              <a:rPr lang="es"/>
              <a:t> </a:t>
            </a:r>
            <a:r>
              <a:rPr lang="es"/>
              <a:t>Providers</a:t>
            </a:r>
            <a:endParaRPr/>
          </a:p>
        </p:txBody>
      </p:sp>
      <p:sp>
        <p:nvSpPr>
          <p:cNvPr id="105" name="Google Shape;105;p16"/>
          <p:cNvSpPr txBox="1"/>
          <p:nvPr/>
        </p:nvSpPr>
        <p:spPr>
          <a:xfrm>
            <a:off x="1007700" y="4820400"/>
            <a:ext cx="782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https://cloud.hacktricks.xyz/pentesting-cloud/aws-pentesting/aws-basic-information#identity-federation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311700" y="847575"/>
            <a:ext cx="80433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Create a Github Identity Provider</a:t>
            </a:r>
            <a:b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Demo in: </a:t>
            </a:r>
            <a:r>
              <a:rPr lang="es" sz="1500" u="sng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https://www.youtube.com/watch?v=3ocKVmXZZZY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7" name="Google Shape;107;p16"/>
          <p:cNvSpPr txBox="1"/>
          <p:nvPr>
            <p:ph type="title"/>
          </p:nvPr>
        </p:nvSpPr>
        <p:spPr>
          <a:xfrm>
            <a:off x="7803800" y="191025"/>
            <a:ext cx="119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900"/>
                </a:solidFill>
              </a:rPr>
              <a:t>DEMO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550" y="1450338"/>
            <a:ext cx="3439701" cy="26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8000" y="1450350"/>
            <a:ext cx="4432949" cy="72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8000" y="2502350"/>
            <a:ext cx="4432950" cy="1631450"/>
          </a:xfrm>
          <a:prstGeom prst="rect">
            <a:avLst/>
          </a:prstGeom>
          <a:noFill/>
          <a:ln>
            <a:noFill/>
          </a:ln>
        </p:spPr>
      </p:pic>
      <p:sp xmlns:a="http://schemas.openxmlformats.org/drawingml/2006/main" xmlns:p="http://schemas.openxmlformats.org/presentationml/2006/main">
        <p:nvSpPr>
          <p:cNvPr id="111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IAM - Identity Center</a:t>
            </a:r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1003500" y="4820400"/>
            <a:ext cx="7351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https://cloud.hacktricks.xyz/pentesting-cloud/aws-pentesting/aws-basic-information#iam-identity-center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311700" y="706675"/>
            <a:ext cx="8043300" cy="26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Central place that brings together administration of users and their access to AWS accounts and cloud applications.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Login domain is going to be something like &lt;user_input&gt;.awsapps.com.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To login users, there are 3 identity sources that can be used: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Identity Center Directory: Regular AWS users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Active Directory: Supports different connector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External Identity Provider: All users and groups comes from an external Identity Provider (IdP)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375" y="3016900"/>
            <a:ext cx="3063600" cy="1496350"/>
          </a:xfrm>
          <a:prstGeom prst="rect">
            <a:avLst/>
          </a:prstGeom>
          <a:noFill/>
          <a:ln>
            <a:noFill/>
          </a:ln>
        </p:spPr>
      </p:pic>
      <p:sp xmlns:a="http://schemas.openxmlformats.org/drawingml/2006/main" xmlns:p="http://schemas.openxmlformats.org/presentationml/2006/main">
        <p:nvSpPr>
          <p:cNvPr id="119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IAM - Identity Center</a:t>
            </a: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700" y="1152500"/>
            <a:ext cx="2313600" cy="46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1447" y="2294200"/>
            <a:ext cx="2495825" cy="50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9688" y="3329250"/>
            <a:ext cx="3021425" cy="138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0813" y="472050"/>
            <a:ext cx="3468892" cy="188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1128325" y="687750"/>
            <a:ext cx="4014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1- Create User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1145178" y="1829450"/>
            <a:ext cx="3592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2- Select Account to access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1094588" y="2857025"/>
            <a:ext cx="2376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- Select User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4870825" y="56550"/>
            <a:ext cx="3663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- </a:t>
            </a: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Select</a:t>
            </a: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Permissions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4870813" y="2322638"/>
            <a:ext cx="3837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5- Review &amp; Accept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0824" y="2682750"/>
            <a:ext cx="2983328" cy="2258025"/>
          </a:xfrm>
          <a:prstGeom prst="rect">
            <a:avLst/>
          </a:prstGeom>
          <a:noFill/>
          <a:ln>
            <a:noFill/>
          </a:ln>
        </p:spPr>
      </p:pic>
      <p:sp xmlns:a="http://schemas.openxmlformats.org/drawingml/2006/main" xmlns:p="http://schemas.openxmlformats.org/presentationml/2006/main">
        <p:nvSpPr>
          <p:cNvPr id="134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IAM - Identity Center</a:t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194413" y="1042900"/>
            <a:ext cx="4250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5.1- IdP is automatically generated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1650" y="652832"/>
            <a:ext cx="3555375" cy="10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194425" y="1396988"/>
            <a:ext cx="3837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5.2- Role is generated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8325" y="1812500"/>
            <a:ext cx="6978100" cy="4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8325" y="2344175"/>
            <a:ext cx="2342278" cy="248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1288" y="2344175"/>
            <a:ext cx="4415145" cy="2480100"/>
          </a:xfrm>
          <a:prstGeom prst="rect">
            <a:avLst/>
          </a:prstGeom>
          <a:noFill/>
          <a:ln>
            <a:noFill/>
          </a:ln>
        </p:spPr>
      </p:pic>
      <p:sp xmlns:a="http://schemas.openxmlformats.org/drawingml/2006/main" xmlns:p="http://schemas.openxmlformats.org/presentationml/2006/main">
        <p:nvSpPr>
          <p:cNvPr id="145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IAM </a:t>
            </a: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- </a:t>
            </a:r>
            <a:r>
              <a:rPr lang="es"/>
              <a:t>Identity</a:t>
            </a: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es"/>
              <a:t>Center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152400" y="937850"/>
            <a:ext cx="3837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- User can now login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3900"/>
            <a:ext cx="8839200" cy="2506497"/>
          </a:xfrm>
          <a:prstGeom prst="rect">
            <a:avLst/>
          </a:prstGeom>
          <a:noFill/>
          <a:ln>
            <a:noFill/>
          </a:ln>
        </p:spPr>
      </p:pic>
      <p:sp xmlns:a="http://schemas.openxmlformats.org/drawingml/2006/main" xmlns:p="http://schemas.openxmlformats.org/presentationml/2006/main">
        <p:nvSpPr>
          <p:cNvPr id="15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IAM - Users </a:t>
            </a:r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1086125" y="4835900"/>
            <a:ext cx="888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https://cloud.hacktricks.xyz/pentesting-cloud/aws-pentesting/aws-basic-information#id_iam-users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" name="Google Shape;38;p7"/>
          <p:cNvSpPr txBox="1"/>
          <p:nvPr/>
        </p:nvSpPr>
        <p:spPr>
          <a:xfrm>
            <a:off x="311700" y="718400"/>
            <a:ext cx="8043300" cy="4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Represents the a or application that interacts with AWS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Username + Password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API token (max 2 per user)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Both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Each AWS account will have a Root user. This is the most powerful user in the account.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In orgs it’s recommended to deactivate root users of children accounts (using SCPs) and leave only the root user of the root account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Root users should only be used if there is no other option to recover the account or give a permission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9" name="Google Shape;3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39899"/>
            <a:ext cx="3161475" cy="14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/>
          <p:nvPr>
            <p:ph type="title"/>
          </p:nvPr>
        </p:nvSpPr>
        <p:spPr>
          <a:xfrm>
            <a:off x="7803800" y="191025"/>
            <a:ext cx="119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4"/>
                </a:solidFill>
              </a:rPr>
              <a:t>DEMO</a:t>
            </a:r>
            <a:endParaRPr>
              <a:solidFill>
                <a:schemeClr val="accent4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 xmlns:a="http://schemas.openxmlformats.org/drawingml/2006/main" xmlns:p="http://schemas.openxmlformats.org/presentationml/2006/main">
        <p:nvSpPr>
          <p:cNvPr id="41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IAM - MFA </a:t>
            </a:r>
            <a:endParaRPr/>
          </a:p>
        </p:txBody>
      </p:sp>
      <p:sp>
        <p:nvSpPr>
          <p:cNvPr id="46" name="Google Shape;46;p8"/>
          <p:cNvSpPr txBox="1"/>
          <p:nvPr/>
        </p:nvSpPr>
        <p:spPr>
          <a:xfrm>
            <a:off x="1122850" y="4679375"/>
            <a:ext cx="701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https://cloud.hacktricks.xyz/pentesting-cloud/aws-pentesting/aws-basic-information#mfa-multi-factor-authentication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" name="Google Shape;47;p8"/>
          <p:cNvSpPr txBox="1"/>
          <p:nvPr/>
        </p:nvSpPr>
        <p:spPr>
          <a:xfrm>
            <a:off x="254650" y="809675"/>
            <a:ext cx="8469900" cy="3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Policies with MFA conditions can be attached to the following: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An IAM user or group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 resource such as an Amazon S3 bucket, Amazon SQS queue, or Amazon SNS topic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The trust policy of an IAM role that can be assumed by a user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It’s possible to check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Existence - "Condition": {"Bool": {"aws:MultiFactorAuthPresent": "true"}}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Duration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MFA can be enabled for password authentication &amp; cli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sts get-session-token --serial-number &lt;arn_device&gt; --token-code &lt;code&gt;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Useful to limit permissions of CLI creds, but not always possible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MFA is commonly used to access the console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But not very used to restrict CLI access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48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IAM - User Groups </a:t>
            </a:r>
            <a:endParaRPr/>
          </a:p>
        </p:txBody>
      </p:sp>
      <p:sp>
        <p:nvSpPr>
          <p:cNvPr id="53" name="Google Shape;53;p9"/>
          <p:cNvSpPr txBox="1"/>
          <p:nvPr/>
        </p:nvSpPr>
        <p:spPr>
          <a:xfrm>
            <a:off x="941275" y="4763500"/>
            <a:ext cx="7577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https://cloud.hacktricks.xyz/pentesting-cloud/aws-pentesting/aws-basic-information#id_iam-groups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4" name="Google Shape;54;p9"/>
          <p:cNvSpPr txBox="1"/>
          <p:nvPr/>
        </p:nvSpPr>
        <p:spPr>
          <a:xfrm>
            <a:off x="311700" y="923775"/>
            <a:ext cx="8043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Only users (not groups or roles) can be part of a group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Policies attached to groups are inherited by users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Groups cannot be granted permissions inside a policy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○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No AssumeRole permission to a group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Recommended way to group users and assign them permissions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55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IAM - Roles</a:t>
            </a:r>
            <a:endParaRPr/>
          </a:p>
        </p:txBody>
      </p:sp>
      <p:sp>
        <p:nvSpPr>
          <p:cNvPr id="60" name="Google Shape;60;p10"/>
          <p:cNvSpPr txBox="1"/>
          <p:nvPr/>
        </p:nvSpPr>
        <p:spPr>
          <a:xfrm>
            <a:off x="961975" y="4820400"/>
            <a:ext cx="7596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https://cloud.hacktricks.xyz/pentesting-cloud/aws-pentesting/aws-basic-information#id_iam-roles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311700" y="923775"/>
            <a:ext cx="80433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Similar to a user but without credentials associated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Can be accessed only </a:t>
            </a: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through</a:t>
            </a: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other principals (users, federated, other roles…)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Each role has a trust policy that indicates who can access it - This is ALWAYS a requirement to assume the role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○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The account of the ppal doesn’t always need to allow it to assume a role to be able to assume it (more on this on the STS chapter).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Credentials are temporary (session token)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6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IAM - Boundaries &amp; Least Privilege Principle</a:t>
            </a:r>
            <a:endParaRPr/>
          </a:p>
        </p:txBody>
      </p:sp>
      <p:sp>
        <p:nvSpPr>
          <p:cNvPr id="67" name="Google Shape;67;p11"/>
          <p:cNvSpPr txBox="1"/>
          <p:nvPr/>
        </p:nvSpPr>
        <p:spPr>
          <a:xfrm>
            <a:off x="972800" y="4835900"/>
            <a:ext cx="8005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https://cloud.hacktricks.xyz/pentesting-cloud/aws-pentesting/aws-basic-information#iam-boundaries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8" name="Google Shape;68;p11"/>
          <p:cNvSpPr txBox="1"/>
          <p:nvPr/>
        </p:nvSpPr>
        <p:spPr>
          <a:xfrm>
            <a:off x="311700" y="1076500"/>
            <a:ext cx="86601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Limit permissions a specific user might have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Even if the user has Administrator access, if the boundary indicates just read buckets, he will only be able to read buckets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Only users can have them (not roles or groups)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This, SCPs and following the least privilege principle are the ways to control that users doesn't have more permissions than the ones he needs.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The l</a:t>
            </a: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east privilege principle is just to assign users ONLY the permissions they need and no more (making sure they really need the permissions).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and other commercial tools can help you with that based on which actions a principal used in the past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9" name="Google Shape;6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375" y="3706900"/>
            <a:ext cx="2642400" cy="1169875"/>
          </a:xfrm>
          <a:prstGeom prst="rect">
            <a:avLst/>
          </a:prstGeom>
          <a:noFill/>
          <a:ln>
            <a:noFill/>
          </a:ln>
        </p:spPr>
      </p:pic>
      <p:sp xmlns:a="http://schemas.openxmlformats.org/drawingml/2006/main" xmlns:p="http://schemas.openxmlformats.org/presentationml/2006/main">
        <p:nvSpPr>
          <p:cNvPr id="70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IAM - Policies</a:t>
            </a:r>
            <a:endParaRPr/>
          </a:p>
        </p:txBody>
      </p:sp>
      <p:sp>
        <p:nvSpPr>
          <p:cNvPr id="75" name="Google Shape;75;p12"/>
          <p:cNvSpPr txBox="1"/>
          <p:nvPr/>
        </p:nvSpPr>
        <p:spPr>
          <a:xfrm>
            <a:off x="1155900" y="4742825"/>
            <a:ext cx="6832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https://cloud.hacktricks.xyz/pentesting-cloud/aws-pentesting/aws-basic-information#policies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6" name="Google Shape;76;p12"/>
          <p:cNvSpPr txBox="1"/>
          <p:nvPr/>
        </p:nvSpPr>
        <p:spPr>
          <a:xfrm>
            <a:off x="311700" y="703100"/>
            <a:ext cx="8520600" cy="3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managed policies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○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Defined by AWS - Sometimes too many permissions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○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But easy to use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Custom Managed Policies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○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Defined by Customer - Granular permissions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Users, Groups, Roles support inline policies (not recommended - stealthy?)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Users, Groups, Roles can have attached policies (recommended - more visibility)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Principals don’t have any permissions unless otherwise specified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If a policy is granting a permission and a different one is denying it, the permission is denied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ACL: Some services (KMS, S3…) support resource based policies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○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Specific policies for the resource that can grant/deny access to principals without using the IAM service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Recommended policy for whitebox audit: </a:t>
            </a:r>
            <a:r>
              <a:rPr lang="es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arn:aws:iam::aws:policy/</a:t>
            </a:r>
            <a:r>
              <a:rPr lang="es" sz="1500">
                <a:solidFill>
                  <a:schemeClr val="dk1"/>
                </a:solidFill>
                <a:uFill>
                  <a:noFill/>
                </a:u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ReadOnlyAccess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 xmlns:a="http://schemas.openxmlformats.org/drawingml/2006/main" xmlns:p="http://schemas.openxmlformats.org/presentationml/2006/main">
        <p:nvSpPr>
          <p:cNvPr id="77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IAM - Session Policies</a:t>
            </a:r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961975" y="4820400"/>
            <a:ext cx="7685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https://cloud.hacktricks.xyz/pentesting-cloud/aws-pentesting/aws-basic-information#session-policies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480900" y="892725"/>
            <a:ext cx="8351400" cy="4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Like boundaries but for session </a:t>
            </a: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credentials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○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Credential created with an IAM role is impersonated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○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 session policy is a regular JSON policy that indicates the mx level of permissions a session might have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○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This is used by AWS in some services like Cognito when it allows unauthenticated users to access an IAM role to limit what that session can do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○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It can also be used by careful aws administrators to not create sessions with excessive permissions (max 10 arns)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sts assume-role \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--role-arn &lt;value&gt; \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--role-session-name &lt;value&gt; \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[--policy-arns &lt;arn_custom_policy1&gt; &lt;arn_custom_policy2&gt;]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[--policy &lt;file://policy.json&gt;]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 xmlns:a="http://schemas.openxmlformats.org/drawingml/2006/main" xmlns:p="http://schemas.openxmlformats.org/presentationml/2006/main">
        <p:nvSpPr>
          <p:cNvPr id="84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IAM - Password Policy</a:t>
            </a:r>
            <a:endParaRPr/>
          </a:p>
        </p:txBody>
      </p:sp>
      <p:sp>
        <p:nvSpPr>
          <p:cNvPr id="89" name="Google Shape;89;p14"/>
          <p:cNvSpPr txBox="1"/>
          <p:nvPr/>
        </p:nvSpPr>
        <p:spPr>
          <a:xfrm>
            <a:off x="961975" y="4820400"/>
            <a:ext cx="7582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https://docs.aws.amazon.com/IAM/latest/UserGuide/id_credentials_passwords_account-policy.html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311700" y="923775"/>
            <a:ext cx="80433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Default password policy: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Minimum password length of 8 characters and a maximum length of 128 characters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○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Size should be increased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Minimum of three of the following mix of character types: uppercase, lowercase, numbers, and ! @ # $ % ^ &amp; * ( ) _ + - = [ ] { } | ' symbols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Not be identical to your AWS account name or email address</a:t>
            </a:r>
            <a:endParaRPr sz="1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91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