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fntdata" ContentType="application/x-fontdata"/>
  <Default Extension="png" ContentType="image/png"/>
  <Default Extension="rels" ContentType="application/vnd.openxmlformats-package.relationships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/>
  <p:notesSz cx="6858000" cy="9144000"/>
  <p:embeddedFontLst>
    <p:embeddedFont>
      <p:font typeface="Roboto Mono Medium"/>
      <p:regular r:id="rId23"/>
      <p:bold r:id="rId24"/>
      <p:italic r:id="rId25"/>
      <p:boldItalic r:id="rId26"/>
    </p:embeddedFont>
    <p:embeddedFont>
      <p:font typeface="Roboto Mono SemiBold"/>
      <p:regular r:id="rId27"/>
      <p:bold r:id="rId28"/>
      <p:italic r:id="rId29"/>
      <p:boldItalic r:id="rId30"/>
    </p:embeddedFont>
    <p:embeddedFont>
      <p:font typeface="Raleway"/>
      <p:regular r:id="rId31"/>
      <p:bold r:id="rId32"/>
      <p:italic r:id="rId33"/>
      <p:boldItalic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Raleway ExtraBold"/>
      <p:bold r:id="rId39"/>
      <p:boldItalic r:id="rId40"/>
    </p:embeddedFont>
    <p:embeddedFont>
      <p:font typeface="Raleway Medium"/>
      <p:regular r:id="rId41"/>
      <p:bold r:id="rId42"/>
      <p:italic r:id="rId43"/>
      <p:boldItalic r:id="rId44"/>
    </p:embeddedFont>
    <p:embeddedFont>
      <p:font typeface="Roboto Mono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/ppt/fonts/RalewayExtraBold-boldItalic.fntdata" Id="rId40" /><Relationship Type="http://schemas.openxmlformats.org/officeDocument/2006/relationships/slide" Target="/ppt/slides/slide15.xml" Id="rId20" /><Relationship Type="http://schemas.openxmlformats.org/officeDocument/2006/relationships/font" Target="/ppt/fonts/RalewayMedium-bold.fntdata" Id="rId42" /><Relationship Type="http://schemas.openxmlformats.org/officeDocument/2006/relationships/font" Target="/ppt/fonts/RalewayMedium-regular.fntdata" Id="rId41" /><Relationship Type="http://schemas.openxmlformats.org/officeDocument/2006/relationships/slide" Target="/ppt/slides/slide17.xml" Id="rId22" /><Relationship Type="http://schemas.openxmlformats.org/officeDocument/2006/relationships/font" Target="/ppt/fonts/RalewayMedium-boldItalic.fntdata" Id="rId44" /><Relationship Type="http://schemas.openxmlformats.org/officeDocument/2006/relationships/slide" Target="/ppt/slides/slide16.xml" Id="rId21" /><Relationship Type="http://schemas.openxmlformats.org/officeDocument/2006/relationships/font" Target="/ppt/fonts/RalewayMedium-italic.fntdata" Id="rId43" /><Relationship Type="http://schemas.openxmlformats.org/officeDocument/2006/relationships/font" Target="/ppt/fonts/RobotoMonoMedium-bold.fntdata" Id="rId24" /><Relationship Type="http://schemas.openxmlformats.org/officeDocument/2006/relationships/font" Target="/ppt/fonts/RobotoMono-bold.fntdata" Id="rId46" /><Relationship Type="http://schemas.openxmlformats.org/officeDocument/2006/relationships/font" Target="/ppt/fonts/RobotoMonoMedium-regular.fntdata" Id="rId23" /><Relationship Type="http://schemas.openxmlformats.org/officeDocument/2006/relationships/font" Target="/ppt/fonts/RobotoMono-regular.fntdata" Id="rId45" /><Relationship Type="http://schemas.openxmlformats.org/officeDocument/2006/relationships/theme" Target="/ppt/theme/theme1.xml" Id="rId1" /><Relationship Type="http://schemas.openxmlformats.org/officeDocument/2006/relationships/viewProps" Target="/ppt/viewProps.xml" Id="rId2" /><Relationship Type="http://schemas.openxmlformats.org/officeDocument/2006/relationships/presProps" Target="/ppt/presProps.xml" Id="rId3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4.xml" Id="rId9" /><Relationship Type="http://schemas.openxmlformats.org/officeDocument/2006/relationships/font" Target="/ppt/fonts/RobotoMonoMedium-boldItalic.fntdata" Id="rId26" /><Relationship Type="http://schemas.openxmlformats.org/officeDocument/2006/relationships/font" Target="/ppt/fonts/RobotoMono-boldItalic.fntdata" Id="rId48" /><Relationship Type="http://schemas.openxmlformats.org/officeDocument/2006/relationships/font" Target="/ppt/fonts/RobotoMonoMedium-italic.fntdata" Id="rId25" /><Relationship Type="http://schemas.openxmlformats.org/officeDocument/2006/relationships/font" Target="/ppt/fonts/RobotoMono-italic.fntdata" Id="rId47" /><Relationship Type="http://schemas.openxmlformats.org/officeDocument/2006/relationships/font" Target="/ppt/fonts/RobotoMonoSemiBold-bold.fntdata" Id="rId28" /><Relationship Type="http://schemas.openxmlformats.org/officeDocument/2006/relationships/font" Target="/ppt/fonts/RobotoMonoSemiBold-regular.fntdata" Id="rId27" /><Relationship Type="http://schemas.openxmlformats.org/officeDocument/2006/relationships/notesMaster" Target="/ppt/notesMasters/notesMaster1.xml" Id="rId5" /><Relationship Type="http://schemas.openxmlformats.org/officeDocument/2006/relationships/slide" Target="/ppt/slides/slide1.xml" Id="rId6" /><Relationship Type="http://schemas.openxmlformats.org/officeDocument/2006/relationships/font" Target="/ppt/fonts/RobotoMonoSemiBold-italic.fntdata" Id="rId29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font" Target="/ppt/fonts/Raleway-regular.fntdata" Id="rId31" /><Relationship Type="http://schemas.openxmlformats.org/officeDocument/2006/relationships/font" Target="/ppt/fonts/RobotoMonoSemiBold-boldItalic.fntdata" Id="rId30" /><Relationship Type="http://schemas.openxmlformats.org/officeDocument/2006/relationships/slide" Target="/ppt/slides/slide6.xml" Id="rId11" /><Relationship Type="http://schemas.openxmlformats.org/officeDocument/2006/relationships/font" Target="/ppt/fonts/Raleway-italic.fntdata" Id="rId33" /><Relationship Type="http://schemas.openxmlformats.org/officeDocument/2006/relationships/slide" Target="/ppt/slides/slide5.xml" Id="rId10" /><Relationship Type="http://schemas.openxmlformats.org/officeDocument/2006/relationships/font" Target="/ppt/fonts/Raleway-bold.fntdata" Id="rId32" /><Relationship Type="http://schemas.openxmlformats.org/officeDocument/2006/relationships/slide" Target="/ppt/slides/slide8.xml" Id="rId13" /><Relationship Type="http://schemas.openxmlformats.org/officeDocument/2006/relationships/font" Target="/ppt/fonts/Roboto-regular.fntdata" Id="rId35" /><Relationship Type="http://schemas.openxmlformats.org/officeDocument/2006/relationships/slide" Target="/ppt/slides/slide7.xml" Id="rId12" /><Relationship Type="http://schemas.openxmlformats.org/officeDocument/2006/relationships/font" Target="/ppt/fonts/Raleway-boldItalic.fntdata" Id="rId34" /><Relationship Type="http://schemas.openxmlformats.org/officeDocument/2006/relationships/slide" Target="/ppt/slides/slide10.xml" Id="rId15" /><Relationship Type="http://schemas.openxmlformats.org/officeDocument/2006/relationships/font" Target="/ppt/fonts/Roboto-italic.fntdata" Id="rId37" /><Relationship Type="http://schemas.openxmlformats.org/officeDocument/2006/relationships/slide" Target="/ppt/slides/slide9.xml" Id="rId14" /><Relationship Type="http://schemas.openxmlformats.org/officeDocument/2006/relationships/font" Target="/ppt/fonts/Roboto-bold.fntdata" Id="rId36" /><Relationship Type="http://schemas.openxmlformats.org/officeDocument/2006/relationships/slide" Target="/ppt/slides/slide12.xml" Id="rId17" /><Relationship Type="http://schemas.openxmlformats.org/officeDocument/2006/relationships/font" Target="/ppt/fonts/RalewayExtraBold-bold.fntdata" Id="rId39" /><Relationship Type="http://schemas.openxmlformats.org/officeDocument/2006/relationships/slide" Target="/ppt/slides/slide11.xml" Id="rId16" /><Relationship Type="http://schemas.openxmlformats.org/officeDocument/2006/relationships/font" Target="/ppt/fonts/Roboto-boldItalic.fntdata" Id="rId38" /><Relationship Type="http://schemas.openxmlformats.org/officeDocument/2006/relationships/slide" Target="/ppt/slides/slide14.xml" Id="rId19" /><Relationship Type="http://schemas.openxmlformats.org/officeDocument/2006/relationships/slide" Target="/ppt/slides/slide13.xml" Id="rId1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5220499cb4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25220499cb4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66fcde0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66fcde0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89336fe8a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89336fe8a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89336fe8a7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89336fe8a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68707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Create role and modify trusted policy</a:t>
            </a:r>
            <a:endParaRPr sz="900">
              <a:solidFill>
                <a:srgbClr val="68707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68707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234896977264 OrganizationAccountAccessRole</a:t>
            </a:r>
            <a:endParaRPr sz="900">
              <a:solidFill>
                <a:srgbClr val="68707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8707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68707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Test unexistent principal: "AWS": "arn:aws:iam::234896977264:role/OrganizationAccountAccessRole123"</a:t>
            </a:r>
            <a:endParaRPr sz="900">
              <a:solidFill>
                <a:srgbClr val="68707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68707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Test </a:t>
            </a:r>
            <a:r>
              <a:rPr lang="es" sz="900">
                <a:solidFill>
                  <a:srgbClr val="68707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existent</a:t>
            </a:r>
            <a:r>
              <a:rPr lang="es" sz="900">
                <a:solidFill>
                  <a:srgbClr val="68707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ppal: "AWS": "arn:aws:iam::234896977264:role/OrganizationAccountAccessRole"</a:t>
            </a:r>
            <a:endParaRPr sz="900">
              <a:solidFill>
                <a:srgbClr val="68707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89336fe8a7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89336fe8a7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89336fe8a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89336fe8a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89336fe8a7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89336fe8a7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89336fe8a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89336fe8a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f9c7e86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0f9c7e86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89336fe8a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89336fe8a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0fe6f719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20fe6f719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89336fe8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189336fe8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89336fe8a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89336fe8a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89336fe8a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89336fe8a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89336fe8a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89336fe8a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89336fe8a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89336fe8a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89336fe8a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89336fe8a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oboto Mono Medium"/>
              <a:buNone/>
              <a:defRPr sz="3600"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 Mono Medium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539525" y="1654550"/>
            <a:ext cx="80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Lalalalalalalala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2.png" Id="rId1" /><Relationship Type="http://schemas.openxmlformats.org/officeDocument/2006/relationships/image" Target="/ppt/media/image4.png" Id="rId2" /><Relationship Type="http://schemas.openxmlformats.org/officeDocument/2006/relationships/slideLayout" Target="/ppt/slideLayouts/slideLayout1.xml" Id="rId3" /><Relationship Type="http://schemas.openxmlformats.org/officeDocument/2006/relationships/slideLayout" Target="/ppt/slideLayouts/slideLayout2.xml" Id="rId4" /><Relationship Type="http://schemas.openxmlformats.org/officeDocument/2006/relationships/slideLayout" Target="/ppt/slideLayouts/slideLayout3.xml" Id="rId5" /><Relationship Type="http://schemas.openxmlformats.org/officeDocument/2006/relationships/slideLayout" Target="/ppt/slideLayouts/slideLayout4.xml" Id="rId6" /><Relationship Type="http://schemas.openxmlformats.org/officeDocument/2006/relationships/theme" Target="/ppt/theme/theme1.xml" Id="rId7"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Mono"/>
              <a:buChar char="●"/>
              <a:defRPr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033125" y="4032625"/>
            <a:ext cx="1110876" cy="11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84300"/>
            <a:ext cx="1007524" cy="10075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1.xml" Id="rId2" /><Relationship Type="http://schemas.openxmlformats.org/officeDocument/2006/relationships/image" Target="/ppt/media/image2.png" Id="rId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0.xml" Id="rId2" /><Relationship Type="http://schemas.openxmlformats.org/officeDocument/2006/relationships/hyperlink" Target="https://github.com/carlospolop/bf-aws-permissions" TargetMode="External" Id="rId3" /><Relationship Type="http://schemas.openxmlformats.org/officeDocument/2006/relationships/hyperlink" Target="https://github.com/andresriancho/enumerate-iam" TargetMode="External" Id="rId4" /><Relationship Type="http://schemas.openxmlformats.org/officeDocument/2006/relationships/hyperlink" Target="https://github.com/carnal0wnage/weirdAAL" TargetMode="External" Id="rId5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1.xml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2.xml" Id="rId2" /><Relationship Type="http://schemas.openxmlformats.org/officeDocument/2006/relationships/hyperlink" Target="https://cloud.hacktricks.xyz/pentesting-cloud/aws-pentesting/aws-unauthenticated-enum-access/aws-iam-and-sts-unauthenticated-enum" TargetMode="External" Id="rId3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3.xml" Id="rId2" /><Relationship Type="http://schemas.openxmlformats.org/officeDocument/2006/relationships/hyperlink" Target="https://cloud.hacktricks.xyz/pentesting-cloud/aws-pentesting/aws-privilege-escalation/aws-iam-privesc" TargetMode="External" Id="rId3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4.xml" Id="rId2" /><Relationship Type="http://schemas.openxmlformats.org/officeDocument/2006/relationships/image" Target="/ppt/media/image3.png" Id="rId3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5.xml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6.xml" Id="rId2" /><Relationship Type="http://schemas.openxmlformats.org/officeDocument/2006/relationships/hyperlink" Target="https://cloud.hacktricks.xyz/pentesting-cloud/aws-pentesting/aws-persistence/aws-iam-persistence" TargetMode="External" Id="rId3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7.xml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2.xml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3.xm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4.xml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5.xml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6.xml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7.xml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8.xml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9.xml" Id="rId2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3489600" y="1200150"/>
            <a:ext cx="56799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9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70"/>
              <a:t>IAM </a:t>
            </a:r>
            <a:endParaRPr sz="387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70"/>
              <a:t>Identity Access Management</a:t>
            </a:r>
            <a:endParaRPr sz="3870"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150" y="458550"/>
            <a:ext cx="4226401" cy="42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ctrTitle"/>
          </p:nvPr>
        </p:nvSpPr>
        <p:spPr>
          <a:xfrm>
            <a:off x="3598350" y="19129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80">
              <a:solidFill>
                <a:srgbClr val="7211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70">
                <a:solidFill>
                  <a:srgbClr val="72110C"/>
                </a:solidFill>
              </a:rPr>
              <a:t>HackTricks Training</a:t>
            </a:r>
            <a:endParaRPr sz="2670">
              <a:solidFill>
                <a:srgbClr val="72110C"/>
              </a:solidFill>
            </a:endParaRPr>
          </a:p>
        </p:txBody>
      </p:sp>
      <p:sp xmlns:a="http://schemas.openxmlformats.org/drawingml/2006/main" xmlns:p="http://schemas.openxmlformats.org/presentationml/2006/main">
        <p:nvSpPr>
          <p:cNvPr id="3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Manual Enumeration - Brute force Permissions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311700" y="1340550"/>
            <a:ext cx="86631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https://github.com/carlospolop/bf-aws-permissions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cd git/bf-aws-permissions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bash bf-aws-permissions.sh -p "&lt;profile-name&gt;"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https://github.com/andresriancho/enumerate-iam</a:t>
            </a:r>
            <a:endParaRPr sz="1100"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cd git/enumerate-iam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python3 enumerate-iam.py --region us-east-1 --access-key ACCESS_KEY --secret-key SECRET_KEY --session-token SESSION_TOKEN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Check all “worked!” (including: ‘iam.list_users() worked!’)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https://github.com/carnal0wnage/weirdAAL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cd git/weirdAAL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#write credentials in .env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python3 weirdAAL.py -m ec2_describe_instances -t ec2test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python3 weirdAAL.py -m iam_list_users -t iamtest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python3 weirdAAL.py -m recon_all -t MyTarget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1039500" y="4820400"/>
            <a:ext cx="7065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https://cloud.hacktricks.xyz/pentesting-cloud/aws-pentesting/aws-services/aws-iam-and-sts-enum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95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Manual Enumeration - IAM Identity Center</a:t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150000" y="893600"/>
            <a:ext cx="8994000" cy="4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Get Policies &amp; Permissions: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Check if IAM Identity Center is used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sso-admin list-instances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Permissions Set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sso-admin list-permission-sets --instance-arn &lt;instance-arn&gt;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sso-admin describe-permission-set --instance-arn &lt;instance-arn&gt; --permission-set-arn &lt;perm-set-arn&gt;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Get managed policies of a permission set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sso-admin list-managed-policies-in-permission-set --instance-arn &lt;instance-arn&gt; --permission-set-arn &lt;perm-set-arn&gt;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List accounts a permission set is affecting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sso-admin list-accounts-for-provisioned-permission-set --instance-arn &lt;instance-arn&gt; --permission-set-arn &lt;perm-set-arn&gt;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List principals given a permission set in an account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sso-admin list-account-assignments --instance-arn &lt;instance-arn&gt; --permission-set-arn &lt;perm-set-arn&gt; --account-id &lt;account_id&gt;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List users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identitystore list-users --identity-store-id &lt;store-id&gt;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1106900" y="4820388"/>
            <a:ext cx="7349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https://cloud.hacktricks.xyz/pentesting-cloud/aws-pentesting/aws-services/aws-iam-and-sts-enum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10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Unauthenticated Access</a:t>
            </a:r>
            <a:endParaRPr/>
          </a:p>
        </p:txBody>
      </p:sp>
      <p:sp>
        <p:nvSpPr>
          <p:cNvPr id="107" name="Google Shape;107;p17"/>
          <p:cNvSpPr txBox="1"/>
          <p:nvPr>
            <p:ph type="body" idx="1"/>
          </p:nvPr>
        </p:nvSpPr>
        <p:spPr>
          <a:xfrm>
            <a:off x="311700" y="1152475"/>
            <a:ext cx="8520600" cy="3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It’s possible to: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Bruteforce user &amp; role names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Try to assume found role names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" sz="1500"/>
              <a:t>They could be misconfigured and open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Abuse too open Identity Providers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For more information check: </a:t>
            </a:r>
            <a:r>
              <a:rPr lang="es" sz="15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https://cloud.hacktricks.xyz/pentesting-cloud/aws-pentesting/aws-unauthenticated-enum-access/aws-iam-and-sts-unauthenticated-enum</a:t>
            </a:r>
            <a:endParaRPr sz="150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08" name="Google Shape;108;p17"/>
          <p:cNvSpPr txBox="1"/>
          <p:nvPr/>
        </p:nvSpPr>
        <p:spPr>
          <a:xfrm>
            <a:off x="7803800" y="191025"/>
            <a:ext cx="119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FF99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DEMO</a:t>
            </a:r>
            <a:endParaRPr sz="2800">
              <a:solidFill>
                <a:srgbClr val="FF99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 xmlns:a="http://schemas.openxmlformats.org/drawingml/2006/main" xmlns:p="http://schemas.openxmlformats.org/presentationml/2006/main">
        <p:nvSpPr>
          <p:cNvPr id="109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Privilege Escalation</a:t>
            </a:r>
            <a:endParaRPr/>
          </a:p>
        </p:txBody>
      </p:sp>
      <p:sp>
        <p:nvSpPr>
          <p:cNvPr id="114" name="Google Shape;114;p18"/>
          <p:cNvSpPr txBox="1"/>
          <p:nvPr>
            <p:ph type="body" idx="1"/>
          </p:nvPr>
        </p:nvSpPr>
        <p:spPr>
          <a:xfrm>
            <a:off x="311700" y="1152475"/>
            <a:ext cx="8520600" cy="3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There are more than 10 set of IAM permissions to privesc, such as: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●"/>
            </a:pPr>
            <a:r>
              <a:rPr lang="es" sz="1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iam:CreatePolicyVersion</a:t>
            </a:r>
            <a:endParaRPr sz="15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" sz="1500"/>
              <a:t>Create a new version of a policy as default with more permissions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iam:CreateAccessKey</a:t>
            </a:r>
            <a:endParaRPr sz="1500"/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" sz="1500"/>
              <a:t>Create keys for to impersonate other users (max 2 per user)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iam:UpdateLoginProfile</a:t>
            </a:r>
            <a:endParaRPr sz="1500"/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" sz="1500"/>
              <a:t>Change the password of a user that has logged into the console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iam:UpdateAssumeRolePolicy, sts:AssumeRole</a:t>
            </a:r>
            <a:endParaRPr sz="1500"/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" sz="1500"/>
              <a:t>Update the assume role policy, and assume it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More in: </a:t>
            </a:r>
            <a:r>
              <a:rPr lang="es" sz="15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https://cloud.hacktricks.xyz/pentesting-cloud/aws-pentesting/aws-privilege-escalation/aws-iam-privesc</a:t>
            </a:r>
            <a:endParaRPr sz="150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marL="0" lvl="0" indent="0" algn="l" rtl="0">
              <a:spcBef>
                <a:spcPts val="1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 xmlns:a="http://schemas.openxmlformats.org/drawingml/2006/main" xmlns:p="http://schemas.openxmlformats.org/presentationml/2006/main">
        <p:nvSpPr>
          <p:cNvPr id="115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Post Exploitation: ConFusEd dEPuTy</a:t>
            </a:r>
            <a:endParaRPr/>
          </a:p>
        </p:txBody>
      </p:sp>
      <p:sp>
        <p:nvSpPr>
          <p:cNvPr id="120" name="Google Shape;120;p19"/>
          <p:cNvSpPr txBox="1"/>
          <p:nvPr>
            <p:ph type="body" idx="1"/>
          </p:nvPr>
        </p:nvSpPr>
        <p:spPr>
          <a:xfrm>
            <a:off x="311700" y="934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400"/>
              <a:t>This problem happens when an account A trusts the account B and then account B trusts account C. Then, it could be possible for an attacker in C to chain trusts and access to account A:</a:t>
            </a:r>
            <a:endParaRPr sz="1400"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738" y="1816224"/>
            <a:ext cx="6966324" cy="17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920550" y="4742800"/>
            <a:ext cx="7302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https://cloud.hacktricks.xyz/pentesting-cloud/aws-pentesting/aws-persistence/aws-iam-persistence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290050" y="3630200"/>
            <a:ext cx="82797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 privileged attacker could try to find if any role of the account has access to assume roles in other accounts.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124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Post </a:t>
            </a:r>
            <a:r>
              <a:rPr lang="es"/>
              <a:t>Exploitation: ConFusEd dEPuTy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29" name="Google Shape;129;p20"/>
          <p:cNvSpPr txBox="1"/>
          <p:nvPr>
            <p:ph type="body" idx="1"/>
          </p:nvPr>
        </p:nvSpPr>
        <p:spPr>
          <a:xfrm>
            <a:off x="311700" y="1017725"/>
            <a:ext cx="7709400" cy="3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To fix this ensure that account B knows the “ExternaId” to assume the role from account A:</a:t>
            </a:r>
            <a:endParaRPr sz="1500"/>
          </a:p>
          <a:p>
            <a:pPr marL="9144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ourier New"/>
                <a:ea typeface="Courier New"/>
                <a:cs typeface="Courier New"/>
                <a:sym typeface="Courier New"/>
              </a:rPr>
              <a:t>    "Version": "2012-10-17",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ourier New"/>
                <a:ea typeface="Courier New"/>
                <a:cs typeface="Courier New"/>
                <a:sym typeface="Courier New"/>
              </a:rPr>
              <a:t>    "Statement": {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ourier New"/>
                <a:ea typeface="Courier New"/>
                <a:cs typeface="Courier New"/>
                <a:sym typeface="Courier New"/>
              </a:rPr>
              <a:t>        "Effect": "Allow",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ourier New"/>
                <a:ea typeface="Courier New"/>
                <a:cs typeface="Courier New"/>
                <a:sym typeface="Courier New"/>
              </a:rPr>
              <a:t>        "Principal": {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ourier New"/>
                <a:ea typeface="Courier New"/>
                <a:cs typeface="Courier New"/>
                <a:sym typeface="Courier New"/>
              </a:rPr>
              <a:t>            "AWS": "Example Corp's AWS Account ID"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ourier New"/>
                <a:ea typeface="Courier New"/>
                <a:cs typeface="Courier New"/>
                <a:sym typeface="Courier New"/>
              </a:rPr>
              <a:t>        },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ourier New"/>
                <a:ea typeface="Courier New"/>
                <a:cs typeface="Courier New"/>
                <a:sym typeface="Courier New"/>
              </a:rPr>
              <a:t>        "Action": "sts:AssumeRole",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ourier New"/>
                <a:ea typeface="Courier New"/>
                <a:cs typeface="Courier New"/>
                <a:sym typeface="Courier New"/>
              </a:rPr>
              <a:t>        "Condition": {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ourier New"/>
                <a:ea typeface="Courier New"/>
                <a:cs typeface="Courier New"/>
                <a:sym typeface="Courier New"/>
              </a:rPr>
              <a:t>            "StringEquals": {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ourier New"/>
                <a:ea typeface="Courier New"/>
                <a:cs typeface="Courier New"/>
                <a:sym typeface="Courier New"/>
              </a:rPr>
              <a:t>                "sts:ExternalId": "12345"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ourier New"/>
                <a:ea typeface="Courier New"/>
                <a:cs typeface="Courier New"/>
                <a:sym typeface="Courier New"/>
              </a:rPr>
              <a:t>            }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30" name="Google Shape;130;p20"/>
          <p:cNvSpPr txBox="1"/>
          <p:nvPr/>
        </p:nvSpPr>
        <p:spPr>
          <a:xfrm>
            <a:off x="1003350" y="4820400"/>
            <a:ext cx="7137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https://cloud.hacktricks.xyz/pentesting-cloud/aws-pentesting/aws-persistence/aws-iam-persistence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131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Persistence</a:t>
            </a:r>
            <a:endParaRPr/>
          </a:p>
        </p:txBody>
      </p:sp>
      <p:sp>
        <p:nvSpPr>
          <p:cNvPr id="136" name="Google Shape;136;p21"/>
          <p:cNvSpPr txBox="1"/>
          <p:nvPr>
            <p:ph type="body" idx="1"/>
          </p:nvPr>
        </p:nvSpPr>
        <p:spPr>
          <a:xfrm>
            <a:off x="487525" y="914550"/>
            <a:ext cx="7715100" cy="3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IAM is potentially the most common vector to set some kind of persistence.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500"/>
              <a:t>Some options are: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s" sz="1500"/>
              <a:t>Create a user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s" sz="1500"/>
              <a:t>Add a controlled user to a privileged group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s" sz="1500"/>
              <a:t>Create access keys (of the new user or of all users)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s" sz="1500"/>
              <a:t>Grant extra permissions to controlled users/groups (attached policies or inline policies)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s" sz="1500"/>
              <a:t>Disable MFA / Add you own MFA device</a:t>
            </a:r>
            <a:endParaRPr sz="15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Char char="●"/>
            </a:pPr>
            <a:r>
              <a:rPr lang="es" sz="1500"/>
              <a:t>Backdoor Role Trust Policies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s" sz="1500"/>
              <a:t>More in </a:t>
            </a:r>
            <a:r>
              <a:rPr lang="es" sz="15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https://cloud.hacktricks.xyz/pentesting-cloud/aws-pentesting/aws-persistence/aws-iam-persistence</a:t>
            </a:r>
            <a:endParaRPr sz="150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</p:txBody>
      </p:sp>
      <p:sp xmlns:a="http://schemas.openxmlformats.org/drawingml/2006/main" xmlns:p="http://schemas.openxmlformats.org/presentationml/2006/main">
        <p:nvSpPr>
          <p:cNvPr id="137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Permissions for a Pentest</a:t>
            </a:r>
            <a:endParaRPr/>
          </a:p>
        </p:txBody>
      </p:sp>
      <p:sp>
        <p:nvSpPr>
          <p:cNvPr id="142" name="Google Shape;142;p22"/>
          <p:cNvSpPr txBox="1"/>
          <p:nvPr>
            <p:ph type="body" idx="1"/>
          </p:nvPr>
        </p:nvSpPr>
        <p:spPr>
          <a:xfrm>
            <a:off x="311700" y="1152475"/>
            <a:ext cx="8520600" cy="3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/>
              <a:t>These are the permissions you need on each AWS account you want to audit to be able to run all the proposed AWS audit tools: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The default policy arn:aws:iam::aws:policy/ReadOnlyAccess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ControlTower read?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Cognito Identity Pools read?</a:t>
            </a:r>
            <a:endParaRPr sz="1500"/>
          </a:p>
        </p:txBody>
      </p:sp>
      <p:sp xmlns:a="http://schemas.openxmlformats.org/drawingml/2006/main" xmlns:p="http://schemas.openxmlformats.org/presentationml/2006/main">
        <p:nvSpPr>
          <p:cNvPr id="143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Manual Enumeration</a:t>
            </a:r>
            <a:endParaRPr/>
          </a:p>
        </p:txBody>
      </p:sp>
      <p:sp>
        <p:nvSpPr>
          <p:cNvPr id="37" name="Google Shape;37;p7"/>
          <p:cNvSpPr txBox="1"/>
          <p:nvPr>
            <p:ph type="body" idx="1"/>
          </p:nvPr>
        </p:nvSpPr>
        <p:spPr>
          <a:xfrm>
            <a:off x="460300" y="955675"/>
            <a:ext cx="7794000" cy="3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chemeClr val="dk1"/>
                </a:solidFill>
              </a:rPr>
              <a:t>Configure AWS CLI:</a:t>
            </a:r>
            <a:endParaRPr sz="6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4218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configure</a:t>
            </a:r>
            <a:endParaRPr sz="4218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6077"/>
              <a:buFont typeface="Arial"/>
              <a:buNone/>
            </a:pPr>
            <a:r>
              <a:rPr lang="es" sz="4218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[default]</a:t>
            </a:r>
            <a:endParaRPr sz="4218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26077"/>
              <a:buFont typeface="Arial"/>
              <a:buNone/>
            </a:pPr>
            <a:r>
              <a:rPr lang="es" sz="4218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aws_access_key_id=AKIA5ZDCUJS3J7PASKDN</a:t>
            </a:r>
            <a:endParaRPr sz="4218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26077"/>
              <a:buFont typeface="Arial"/>
              <a:buNone/>
            </a:pPr>
            <a:r>
              <a:rPr lang="es" sz="4218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aws_secret_access_key = kNo4XCFgl1mIJg7bmVTTmVLJUNt9Ny9bOGLGUM5T</a:t>
            </a:r>
            <a:endParaRPr sz="4218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4218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region=us-east-1</a:t>
            </a:r>
            <a:endParaRPr sz="4218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4218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26077"/>
              <a:buFont typeface="Arial"/>
              <a:buNone/>
            </a:pPr>
            <a:r>
              <a:rPr lang="es" sz="4218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[profile_name]</a:t>
            </a:r>
            <a:endParaRPr sz="4218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26077"/>
              <a:buFont typeface="Arial"/>
              <a:buNone/>
            </a:pPr>
            <a:r>
              <a:rPr lang="es" sz="4218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aws_access_key_id=ASIAUUEV7ZC4W5GKWFHU</a:t>
            </a:r>
            <a:endParaRPr sz="4218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26077"/>
              <a:buFont typeface="Arial"/>
              <a:buNone/>
            </a:pPr>
            <a:r>
              <a:rPr lang="es" sz="4218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aws_secret_access_key=Rl0Ns6/tZngX7bTeXZ+E462/2WYRwwO7/RJ94vFV</a:t>
            </a:r>
            <a:endParaRPr sz="4218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26077"/>
              <a:buFont typeface="Arial"/>
              <a:buNone/>
            </a:pPr>
            <a:r>
              <a:rPr lang="es" sz="4218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_session_token=IQoJb3JpZ2luX2VjEIP//////////wEaCXVzLWVhc3QtMSJGMEQCIFpDLwHvsVNXFVZ0JSoDxByOr+C/A0fMA4A4jVU8w25dAiBiKaKq8q0GvVaDI/w+mpZBMUZXRc1ipPIYBKo3ht1dciqKAwi8//////////8BEAAaDDMxODE0MjEzODU1MyIMkiBBYpPNtQq0aWT9Kt4CL5iL6RPUrdf/l7L88SBxOckBJtoSat3eH/AwPzmovjq3nDGLO52ED/dRII5/e06K1DmAUkuDkJ13RDSzN2HUncV7SX1HHBUaYWPGd4l7pNqXrv3GzSafntszvIaj+HCaa+tqOtN+sxSKbY0T02//hHxNOep0vZpT39f+Rtm2pifCQKvFZ0UhZIGsSJQKzZmKZWaaTYzzg0cr9zdK7h2Ne872o79wmD+TEeSVo02smDE8MrE0/8uiwUBIxIjOXkxp/sJD54og6PuauO0a8au0RSL1nYekUxF8hYIGvjt0/spLREryDevwLyAnLHS/+v9JpY+IWWvsLcLiOdto4sr/ETc8X8oyQJ3UKJb8R0xkMOJEUvkZozlfe7TH3KZa7wugsqD6TQVKrWHz3VcY87w9ajiCSKLkQZXNk/eWAptialxl2LBOp75THrIebJTuWK+HU34H7abYA60a7+743QYwtomWnQY6pwF53JU4bY4Pgdg5sZ547IP9nNiNnJ6XtppT49bDiezfWnCRG+6oalbFNuJCBl1l+nF3uTjmMRVZsm7TZkGLQqTFqvp3VAac6r5o44wYP7wLNo82wXqh7rieYD9lt0OwREXH636GjCOmqE7PpzJjEYmGaufvCqt3qxiutx7bTqCJSdLaeaHluvtN0TPrtV1XqHdmcUMwtbZZZRuLi6X42xNoOVBI8pIYYw==</a:t>
            </a:r>
            <a:endParaRPr sz="4218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26077"/>
              <a:buFont typeface="Arial"/>
              <a:buNone/>
            </a:pPr>
            <a:r>
              <a:rPr lang="es" sz="4218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region=us-east-1</a:t>
            </a:r>
            <a:endParaRPr sz="4218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8751"/>
              <a:buFont typeface="Arial"/>
              <a:buNone/>
            </a:pPr>
            <a:r>
              <a:t/>
            </a:r>
            <a:endParaRPr sz="3825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" name="Google Shape;38;p7"/>
          <p:cNvSpPr txBox="1"/>
          <p:nvPr/>
        </p:nvSpPr>
        <p:spPr>
          <a:xfrm>
            <a:off x="1075775" y="4820400"/>
            <a:ext cx="802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https://cloud.hacktricks.xyz/pentesting-cloud/aws-pentesting/aws-services/aws-iam-and-sts-enum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39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Manual Enumeration</a:t>
            </a:r>
            <a:endParaRPr/>
          </a:p>
        </p:txBody>
      </p:sp>
      <p:sp>
        <p:nvSpPr>
          <p:cNvPr id="44" name="Google Shape;44;p8"/>
          <p:cNvSpPr txBox="1"/>
          <p:nvPr>
            <p:ph type="body" idx="1"/>
          </p:nvPr>
        </p:nvSpPr>
        <p:spPr>
          <a:xfrm>
            <a:off x="311700" y="1152475"/>
            <a:ext cx="8520600" cy="39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14"/>
              <a:t>Debug</a:t>
            </a:r>
            <a:r>
              <a:rPr lang="es" sz="2214"/>
              <a:t> AWS CLI</a:t>
            </a:r>
            <a:r>
              <a:rPr lang="es" sz="1500"/>
              <a:t>:</a:t>
            </a:r>
            <a:endParaRPr sz="21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Arial"/>
              <a:buNone/>
            </a:pPr>
            <a:r>
              <a:rPr lang="es" sz="1692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Set proxy</a:t>
            </a:r>
            <a:endParaRPr sz="1692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Arial"/>
              <a:buNone/>
            </a:pPr>
            <a:r>
              <a:rPr lang="es" sz="1692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export HTTP_PROXY=http://localhost:8080</a:t>
            </a:r>
            <a:endParaRPr sz="1692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Arial"/>
              <a:buNone/>
            </a:pPr>
            <a:r>
              <a:rPr lang="es" sz="1692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export HTTPS_PROXY=http://localhost:8080</a:t>
            </a:r>
            <a:endParaRPr sz="1692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Arial"/>
              <a:buNone/>
            </a:pPr>
            <a:r>
              <a:t/>
            </a:r>
            <a:endParaRPr sz="1692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Arial"/>
              <a:buNone/>
            </a:pPr>
            <a:r>
              <a:rPr lang="es" sz="1692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Capture with burp without verifying ssl</a:t>
            </a:r>
            <a:endParaRPr sz="1692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Arial"/>
              <a:buNone/>
            </a:pPr>
            <a:r>
              <a:rPr lang="es" sz="1692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--no-verify-ssl ...</a:t>
            </a:r>
            <a:endParaRPr sz="1692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Arial"/>
              <a:buNone/>
            </a:pPr>
            <a:r>
              <a:t/>
            </a:r>
            <a:endParaRPr sz="1692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Arial"/>
              <a:buNone/>
            </a:pPr>
            <a:r>
              <a:rPr lang="es" sz="1692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Download burp cert and transform it to pem</a:t>
            </a:r>
            <a:endParaRPr sz="1692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Arial"/>
              <a:buNone/>
            </a:pPr>
            <a:r>
              <a:rPr lang="es" sz="1692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curl http://127.0.0.1:8080/cert --output Downloads/certificate.cer</a:t>
            </a:r>
            <a:endParaRPr sz="1692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Arial"/>
              <a:buNone/>
            </a:pPr>
            <a:r>
              <a:rPr lang="es" sz="1692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openssl x509 -inform der -in Downloads/certificate.cer -out Downloads/certificate.pem</a:t>
            </a:r>
            <a:endParaRPr sz="1692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Arial"/>
              <a:buNone/>
            </a:pPr>
            <a:r>
              <a:t/>
            </a:r>
            <a:endParaRPr sz="1692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Arial"/>
              <a:buNone/>
            </a:pPr>
            <a:r>
              <a:rPr lang="es" sz="1692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Indicate the ca cert to trust</a:t>
            </a:r>
            <a:endParaRPr sz="1692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Arial"/>
              <a:buNone/>
            </a:pPr>
            <a:r>
              <a:rPr lang="es" sz="1692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export AWS_CA_BUNDLE=~/Downloads/certificate.pem</a:t>
            </a:r>
            <a:endParaRPr sz="1692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Arial"/>
              <a:buNone/>
            </a:pPr>
            <a:r>
              <a:t/>
            </a:r>
            <a:endParaRPr sz="1692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1158500" y="4820400"/>
            <a:ext cx="8306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https://cloud.hacktricks.xyz/pentesting-cloud/aws-pentesting#debug-capture-aws-cli-requests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46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Permissions for Enumeration</a:t>
            </a:r>
            <a:endParaRPr/>
          </a:p>
        </p:txBody>
      </p:sp>
      <p:sp>
        <p:nvSpPr>
          <p:cNvPr id="51" name="Google Shape;51;p9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1500"/>
              <a:t>Relevant Permissions: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iam:ListPolicies, iam:GetPolicy and iam:GetPolicyVersion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iam:ListRoles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iam:ListUsers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iam:ListGroups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iam:ListGroupsForUser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iam:ListAttachedUserPolicies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iam:ListAttachedRolePolicies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iam:ListAttachedGroupPolicies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iam:ListUserPolicies and iam:GetUserPolicy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iam:ListGroupPolicies and iam:GetGroupPolicy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iam:ListRolePolicies and iam:GetRolePolicy</a:t>
            </a:r>
            <a:endParaRPr sz="1500"/>
          </a:p>
        </p:txBody>
      </p:sp>
      <p:sp>
        <p:nvSpPr>
          <p:cNvPr id="52" name="Google Shape;52;p9"/>
          <p:cNvSpPr txBox="1"/>
          <p:nvPr/>
        </p:nvSpPr>
        <p:spPr>
          <a:xfrm>
            <a:off x="944850" y="4763475"/>
            <a:ext cx="7254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https://cloud.hacktricks.xyz/pentesting-cloud/aws-pentesting/aws-services/aws-iam-and-sts-enum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53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Manual Enumeration - Users</a:t>
            </a:r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311700" y="1340550"/>
            <a:ext cx="8663100" cy="25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get-account-authorization-details # Get everything in one shot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Get Users &amp; Permissions: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Get users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list-users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Get info about a user (permission boundaries?)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get-user --user-name &lt;username&gt;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Get inline policies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list-user-policies --user-name &lt;username&gt;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get-user-policy --user-name &lt;username&gt; --policy-name &lt;policyname&gt;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Get attached policies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list-attached-user-policies --user-name &lt;username&gt;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1048825" y="4820400"/>
            <a:ext cx="7644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https://cloud.hacktricks.xyz/pentesting-cloud/aws-pentesting/aws-services/aws-iam-and-sts-enum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60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Manual Enumeration - Groups</a:t>
            </a:r>
            <a:endParaRPr/>
          </a:p>
        </p:txBody>
      </p:sp>
      <p:sp>
        <p:nvSpPr>
          <p:cNvPr id="65" name="Google Shape;65;p11"/>
          <p:cNvSpPr txBox="1"/>
          <p:nvPr/>
        </p:nvSpPr>
        <p:spPr>
          <a:xfrm>
            <a:off x="311700" y="1035750"/>
            <a:ext cx="8663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Get Groups &amp; Permissions</a:t>
            </a:r>
            <a:r>
              <a:rPr lang="es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</a:t>
            </a:r>
            <a:endParaRPr sz="15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Get groups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list-groups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Get groups of a user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list-groups-for-user --user-name &lt;username&gt;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Get inline policies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list-group-policies --group-name &lt;username&gt; #Get inline policies of the group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get-group-policy --group-name &lt;username&gt; --policy-name &lt;policyname&gt; #Get an inline policy info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Get attached policies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list-attached-group-policies --group-name &lt;name&gt; #Get policies of group, it doesn't get inline policies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" name="Google Shape;66;p11"/>
          <p:cNvSpPr txBox="1"/>
          <p:nvPr/>
        </p:nvSpPr>
        <p:spPr>
          <a:xfrm>
            <a:off x="1127500" y="4820400"/>
            <a:ext cx="754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https://cloud.hacktricks.xyz/pentesting-cloud/aws-pentesting/aws-services/aws-iam-and-sts-enum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67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Manual Enumeration - Roles</a:t>
            </a:r>
            <a:endParaRPr/>
          </a:p>
        </p:txBody>
      </p:sp>
      <p:sp>
        <p:nvSpPr>
          <p:cNvPr id="72" name="Google Shape;72;p12"/>
          <p:cNvSpPr txBox="1"/>
          <p:nvPr/>
        </p:nvSpPr>
        <p:spPr>
          <a:xfrm>
            <a:off x="311700" y="1340550"/>
            <a:ext cx="86631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Get Groups &amp; Permissions: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#Get roles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list-roles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Get inline policies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list-role-policies --role-name &lt;name&gt; #Get inline policies of a role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get-role-policy --role-name &lt;name&gt; --policy-name &lt;name&gt; #Get inline policy details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list-attached-role-policies --role-name &lt;role-name&gt; #Get policies of role, it doesn't get inline policies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" name="Google Shape;73;p12"/>
          <p:cNvSpPr txBox="1"/>
          <p:nvPr/>
        </p:nvSpPr>
        <p:spPr>
          <a:xfrm>
            <a:off x="992400" y="4820400"/>
            <a:ext cx="7159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https://cloud.hacktricks.xyz/pentesting-cloud/aws-pentesting/aws-services/aws-iam-and-sts-enum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 xmlns:a="http://schemas.openxmlformats.org/drawingml/2006/main" xmlns:p="http://schemas.openxmlformats.org/presentationml/2006/main">
        <p:nvSpPr>
          <p:cNvPr id="74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Manual Enumeration - Policies</a:t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311700" y="1340550"/>
            <a:ext cx="8663100" cy="27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Get Policies &amp; Permissions: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Get policies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list-policies --only-attached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Get Policy Details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get-policy --policy-arn &lt;policy_arn&gt;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list-policy-versions --policy-arn &lt;arn&gt;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get-policy-version --policy-arn &lt;arn:aws:iam::975426262029:policy/list_apigateways&gt; --version-id &lt;VERSION_X&gt;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Get list of policies that give access to the user to the service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list-policies-granting-service-access --arn &lt;identity&gt; --service-namespaces &lt;svc&gt;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954450" y="4820400"/>
            <a:ext cx="7235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https://cloud.hacktricks.xyz/pentesting-cloud/aws-pentesting/aws-services/aws-iam-and-sts-enum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81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Manual Enumeration - Misc</a:t>
            </a:r>
            <a:endParaRPr/>
          </a:p>
        </p:txBody>
      </p:sp>
      <p:sp>
        <p:nvSpPr>
          <p:cNvPr id="86" name="Google Shape;86;p14"/>
          <p:cNvSpPr txBox="1"/>
          <p:nvPr/>
        </p:nvSpPr>
        <p:spPr>
          <a:xfrm>
            <a:off x="311700" y="1340550"/>
            <a:ext cx="8663100" cy="25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Get Policies &amp; Permissions: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Get Password Policy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get-account-password-policy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List Identity Providers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list-saml-providers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list-open-id-connect-providers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List MFA Devices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list-mfa-devices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iam list-virtual-mfa-devices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916350" y="4820400"/>
            <a:ext cx="7311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https://cloud.hacktricks.xyz/pentesting-cloud/aws-pentesting/aws-services/aws-iam-and-sts-enum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88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