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png" ContentType="image/png"/>
  <Default Extension="rels" ContentType="application/vnd.openxmlformats-package.relationship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4.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p:notesSz cx="6858000" cy="9144000"/>
  <p:embeddedFontLst>
    <p:embeddedFont>
      <p:font typeface="Roboto Mono Medium"/>
      <p:regular r:id="rId19"/>
      <p:bold r:id="rId20"/>
      <p:italic r:id="rId21"/>
      <p:boldItalic r:id="rId22"/>
    </p:embeddedFont>
    <p:embeddedFont>
      <p:font typeface="Roboto Mono SemiBold"/>
      <p:regular r:id="rId23"/>
      <p:bold r:id="rId24"/>
      <p:italic r:id="rId25"/>
      <p:boldItalic r:id="rId26"/>
    </p:embeddedFont>
    <p:embeddedFont>
      <p:font typeface="Raleway ExtraBold"/>
      <p:bold r:id="rId27"/>
      <p:boldItalic r:id="rId28"/>
    </p:embeddedFont>
    <p:embeddedFont>
      <p:font typeface="Roboto Mon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font" Target="/ppt/fonts/RobotoMonoMedium-bold.fntdata" Id="rId20" /><Relationship Type="http://schemas.openxmlformats.org/officeDocument/2006/relationships/font" Target="/ppt/fonts/RobotoMonoMedium-boldItalic.fntdata" Id="rId22" /><Relationship Type="http://schemas.openxmlformats.org/officeDocument/2006/relationships/font" Target="/ppt/fonts/RobotoMonoMedium-italic.fntdata" Id="rId21" /><Relationship Type="http://schemas.openxmlformats.org/officeDocument/2006/relationships/font" Target="/ppt/fonts/RobotoMonoSemiBold-bold.fntdata" Id="rId24" /><Relationship Type="http://schemas.openxmlformats.org/officeDocument/2006/relationships/font" Target="/ppt/fonts/RobotoMonoSemiBold-regular.fntdata" Id="rId23" /><Relationship Type="http://schemas.openxmlformats.org/officeDocument/2006/relationships/theme" Target="/ppt/theme/theme1.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obotoMonoSemiBold-boldItalic.fntdata" Id="rId26" /><Relationship Type="http://schemas.openxmlformats.org/officeDocument/2006/relationships/font" Target="/ppt/fonts/RobotoMonoSemiBold-italic.fntdata" Id="rId25" /><Relationship Type="http://schemas.openxmlformats.org/officeDocument/2006/relationships/font" Target="/ppt/fonts/RalewayExtraBold-boldItalic.fntdata" Id="rId28" /><Relationship Type="http://schemas.openxmlformats.org/officeDocument/2006/relationships/font" Target="/ppt/fonts/RalewayExtraBold-bold.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obotoMono-regular.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font" Target="/ppt/fonts/RobotoMono-italic.fntdata" Id="rId31" /><Relationship Type="http://schemas.openxmlformats.org/officeDocument/2006/relationships/font" Target="/ppt/fonts/RobotoMono-bold.fntdata" Id="rId30" /><Relationship Type="http://schemas.openxmlformats.org/officeDocument/2006/relationships/slide" Target="/ppt/slides/slide6.xml" Id="rId11" /><Relationship Type="http://schemas.openxmlformats.org/officeDocument/2006/relationships/slide" Target="/ppt/slides/slide5.xml" Id="rId10" /><Relationship Type="http://schemas.openxmlformats.org/officeDocument/2006/relationships/font" Target="/ppt/fonts/RobotoMono-boldItalic.fntdata" Id="rId32" /><Relationship Type="http://schemas.openxmlformats.org/officeDocument/2006/relationships/slide" Target="/ppt/slides/slide8.xml" Id="rId13" /><Relationship Type="http://schemas.openxmlformats.org/officeDocument/2006/relationships/slide" Target="/ppt/slides/slide7.xml" Id="rId12" /><Relationship Type="http://schemas.openxmlformats.org/officeDocument/2006/relationships/slide" Target="/ppt/slides/slide10.xml" Id="rId15" /><Relationship Type="http://schemas.openxmlformats.org/officeDocument/2006/relationships/slide" Target="/ppt/slides/slide9.xml" Id="rId14" /><Relationship Type="http://schemas.openxmlformats.org/officeDocument/2006/relationships/slide" Target="/ppt/slides/slide12.xml" Id="rId17" /><Relationship Type="http://schemas.openxmlformats.org/officeDocument/2006/relationships/slide" Target="/ppt/slides/slide11.xml" Id="rId16" /><Relationship Type="http://schemas.openxmlformats.org/officeDocument/2006/relationships/font" Target="/ppt/fonts/RobotoMonoMedium-regular.fntdata" Id="rId19" /><Relationship Type="http://schemas.openxmlformats.org/officeDocument/2006/relationships/slide" Target="/ppt/slides/slide13.xml" Id="rId18"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58c99f71d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58c99f71d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8c99f71d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8c99f71d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8038207c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8038207c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aws --profile myadmin --region eu-west-1 efs describe-file-systems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Regular without policies</a:t>
            </a:r>
            <a:endParaRPr/>
          </a:p>
          <a:p>
            <a:pPr indent="0" lvl="0" marL="0" rtl="0" algn="l">
              <a:spcBef>
                <a:spcPts val="0"/>
              </a:spcBef>
              <a:spcAft>
                <a:spcPts val="0"/>
              </a:spcAft>
              <a:buNone/>
            </a:pPr>
            <a:r>
              <a:rPr lang="es"/>
              <a:t>https://eu-west-1.console.aws.amazon.com/efs/home?region=eu-west-1#/file-systems/fs-098383bbe2d1c7851?tabId=mounts</a:t>
            </a:r>
            <a:endParaRPr/>
          </a:p>
          <a:p>
            <a:pPr indent="0" lvl="0" marL="0" rtl="0" algn="l">
              <a:spcBef>
                <a:spcPts val="0"/>
              </a:spcBef>
              <a:spcAft>
                <a:spcPts val="0"/>
              </a:spcAft>
              <a:buNone/>
            </a:pPr>
            <a:r>
              <a:rPr lang="es"/>
              <a:t>aws --profile myadmin --region eu-west-1 efs describe-mount-targets --file-system-id fs-098383bbe2d1c7851</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Try to mount</a:t>
            </a:r>
            <a:endParaRPr/>
          </a:p>
          <a:p>
            <a:pPr indent="0" lvl="0" marL="0" rtl="0" algn="l">
              <a:spcBef>
                <a:spcPts val="0"/>
              </a:spcBef>
              <a:spcAft>
                <a:spcPts val="0"/>
              </a:spcAft>
              <a:buNone/>
            </a:pPr>
            <a:r>
              <a:rPr lang="es"/>
              <a:t>sudo mount -t nfs4 -o nfsvers=4.1,rsize=1048576,wsize=1048576,hard,timeo=600,retrans=2,noresvport fs-098383bbe2d1c7851.efs.eu-west-1.amazonaws.com:/ /efs</a:t>
            </a:r>
            <a:endParaRPr/>
          </a:p>
          <a:p>
            <a:pPr indent="0" lvl="0" marL="0" rtl="0" algn="l">
              <a:spcBef>
                <a:spcPts val="0"/>
              </a:spcBef>
              <a:spcAft>
                <a:spcPts val="0"/>
              </a:spcAft>
              <a:buNone/>
            </a:pPr>
            <a:r>
              <a:rPr lang="es"/>
              <a:t>aws --profile myadmin --region eu-west-1 efs describe-mount-target-security-groups --mount-target-id fsmt-09c87690fba8f3675</a:t>
            </a:r>
            <a:endParaRPr/>
          </a:p>
          <a:p>
            <a:pPr indent="0" lvl="0" marL="0" rtl="0" algn="l">
              <a:spcBef>
                <a:spcPts val="0"/>
              </a:spcBef>
              <a:spcAft>
                <a:spcPts val="0"/>
              </a:spcAft>
              <a:buNone/>
            </a:pPr>
            <a:r>
              <a:rPr lang="es"/>
              <a:t>aws --profile myadmin --region eu-west-1 ec2 describe-security-groups --group-ids "sg-f42b88b3"</a:t>
            </a:r>
            <a:endParaRPr/>
          </a:p>
          <a:p>
            <a:pPr indent="0" lvl="0" marL="0" rtl="0" algn="l">
              <a:spcBef>
                <a:spcPts val="0"/>
              </a:spcBef>
              <a:spcAft>
                <a:spcPts val="0"/>
              </a:spcAft>
              <a:buNone/>
            </a:pPr>
            <a:r>
              <a:rPr lang="es"/>
              <a:t>## Give permission to SG(sg-f42b88b3) in port 2049 &amp; retry</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From 0 info</a:t>
            </a:r>
            <a:endParaRPr/>
          </a:p>
          <a:p>
            <a:pPr indent="0" lvl="0" marL="0" rtl="0" algn="l">
              <a:spcBef>
                <a:spcPts val="0"/>
              </a:spcBef>
              <a:spcAft>
                <a:spcPts val="0"/>
              </a:spcAft>
              <a:buNone/>
            </a:pPr>
            <a:r>
              <a:rPr lang="es"/>
              <a:t>sudo nmap -T4 -Pn -p 2049 --open 172.31.2.232/20</a:t>
            </a:r>
            <a:endParaRPr/>
          </a:p>
          <a:p>
            <a:pPr indent="0" lvl="0" marL="0" rtl="0" algn="l">
              <a:spcBef>
                <a:spcPts val="0"/>
              </a:spcBef>
              <a:spcAft>
                <a:spcPts val="0"/>
              </a:spcAft>
              <a:buNone/>
            </a:pPr>
            <a:r>
              <a:rPr lang="es">
                <a:solidFill>
                  <a:schemeClr val="dk1"/>
                </a:solidFill>
              </a:rPr>
              <a:t>sudo mount -t nfs4 -o nfsvers=4.1,rsize=1048576,wsize=1048576,hard,timeo=600,retrans=2,noresvport 172.31.1.57:/ /efs2</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#With policy</a:t>
            </a:r>
            <a:endParaRPr>
              <a:solidFill>
                <a:schemeClr val="dk1"/>
              </a:solidFill>
            </a:endParaRPr>
          </a:p>
          <a:p>
            <a:pPr indent="0" lvl="0" marL="0" rtl="0" algn="l">
              <a:spcBef>
                <a:spcPts val="0"/>
              </a:spcBef>
              <a:spcAft>
                <a:spcPts val="0"/>
              </a:spcAft>
              <a:buNone/>
            </a:pPr>
            <a:r>
              <a:rPr lang="es">
                <a:solidFill>
                  <a:schemeClr val="dk1"/>
                </a:solidFill>
              </a:rPr>
              <a:t>aws --profile myadmin --region eu-west-1 efs describe-file-system-policy --file-system-id "fs-088a73e8e42bc0f1f"</a:t>
            </a:r>
            <a:endParaRPr>
              <a:solidFill>
                <a:schemeClr val="dk1"/>
              </a:solidFill>
            </a:endParaRPr>
          </a:p>
          <a:p>
            <a:pPr indent="0" lvl="0" marL="0" rtl="0" algn="l">
              <a:spcBef>
                <a:spcPts val="0"/>
              </a:spcBef>
              <a:spcAft>
                <a:spcPts val="0"/>
              </a:spcAft>
              <a:buNone/>
            </a:pPr>
            <a:r>
              <a:rPr lang="es">
                <a:solidFill>
                  <a:schemeClr val="dk1"/>
                </a:solidFill>
              </a:rPr>
              <a:t>sudo mount -t nfs4 -o nfsvers=4.1,rsize=1048576,wsize=1048576,hard,timeo=600,retrans=2,noresvport fs-088a73e8e42bc0f1f.efs.eu-west-1.amazonaws.com:/ efs</a:t>
            </a:r>
            <a:endParaRPr>
              <a:solidFill>
                <a:schemeClr val="dk1"/>
              </a:solidFill>
            </a:endParaRPr>
          </a:p>
          <a:p>
            <a:pPr indent="0" lvl="0" marL="0" rtl="0" algn="l">
              <a:spcBef>
                <a:spcPts val="0"/>
              </a:spcBef>
              <a:spcAft>
                <a:spcPts val="0"/>
              </a:spcAft>
              <a:buNone/>
            </a:pPr>
            <a:r>
              <a:rPr lang="es">
                <a:solidFill>
                  <a:schemeClr val="dk1"/>
                </a:solidFill>
              </a:rPr>
              <a:t>sudo mount -t efs -o tls fs-088a73e8e42bc0f1f:/ /efs3</a:t>
            </a:r>
            <a:endParaRPr>
              <a:solidFill>
                <a:schemeClr val="dk1"/>
              </a:solidFill>
            </a:endParaRPr>
          </a:p>
          <a:p>
            <a:pPr indent="0" lvl="0" marL="0" rtl="0" algn="l">
              <a:spcBef>
                <a:spcPts val="0"/>
              </a:spcBef>
              <a:spcAft>
                <a:spcPts val="0"/>
              </a:spcAft>
              <a:buNone/>
            </a:pPr>
            <a:r>
              <a:rPr lang="es">
                <a:solidFill>
                  <a:schemeClr val="dk1"/>
                </a:solidFill>
              </a:rPr>
              <a:t>sudo mount -t efs -o tls,iam fs-088a73e8e42bc0f1f:/ /efs3</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s"/>
              <a:t>#Mount Access point</a:t>
            </a:r>
            <a:endParaRPr/>
          </a:p>
          <a:p>
            <a:pPr indent="0" lvl="0" marL="0" rtl="0" algn="l">
              <a:spcBef>
                <a:spcPts val="0"/>
              </a:spcBef>
              <a:spcAft>
                <a:spcPts val="0"/>
              </a:spcAft>
              <a:buClr>
                <a:schemeClr val="dk1"/>
              </a:buClr>
              <a:buSzPts val="1100"/>
              <a:buFont typeface="Arial"/>
              <a:buNone/>
            </a:pPr>
            <a:r>
              <a:rPr lang="es">
                <a:solidFill>
                  <a:schemeClr val="dk1"/>
                </a:solidFill>
              </a:rPr>
              <a:t>aws --profile myadmin --region eu-west-1 efs describe-access-points</a:t>
            </a:r>
            <a:endParaRPr>
              <a:solidFill>
                <a:schemeClr val="dk1"/>
              </a:solidFill>
            </a:endParaRPr>
          </a:p>
          <a:p>
            <a:pPr indent="0" lvl="0" marL="0" rtl="0" algn="l">
              <a:spcBef>
                <a:spcPts val="0"/>
              </a:spcBef>
              <a:spcAft>
                <a:spcPts val="0"/>
              </a:spcAft>
              <a:buNone/>
            </a:pPr>
            <a:r>
              <a:rPr lang="es"/>
              <a:t>https://eu-west-1.console.aws.amazon.com/efs/home?region=eu-west-1#/file-systems/fs-098383bbe2d1c7851?tabId=accessPoints</a:t>
            </a:r>
            <a:endParaRPr/>
          </a:p>
          <a:p>
            <a:pPr indent="0" lvl="0" marL="0" rtl="0" algn="l">
              <a:spcBef>
                <a:spcPts val="0"/>
              </a:spcBef>
              <a:spcAft>
                <a:spcPts val="0"/>
              </a:spcAft>
              <a:buNone/>
            </a:pPr>
            <a:r>
              <a:rPr lang="es"/>
              <a:t>sudo mount -t efs -o tls,accesspoint=fsap-00f3d3c7b564294f1 fs-098383bbe2d1c7851 /efs4</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Enseñar que si pusisies en .aws/credentials credenciales de otra cuenta no servirian para montar el EFS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a3e677b9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a3e677b9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b64e35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b64e35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08038207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208038207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3a5bdb8f3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3a5bdb8f3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3a3e677b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23a3e677b9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3a3e677b9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3a3e677b9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8c99f71d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58c99f71d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8c99f71d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8c99f71d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8c99f71d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8c99f71d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a3e677b9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a3e677b9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Demo enforcing read-only access</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 /><Relationship Type="http://schemas.openxmlformats.org/officeDocument/2006/relationships/image" Target="/ppt/media/image4.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1.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1.pn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3.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 Type="http://schemas.openxmlformats.org/officeDocument/2006/relationships/image" Target="/ppt/media/image3.png" Id="rId3"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9.xml" Id="rId2"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278400" y="1200175"/>
            <a:ext cx="57825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EFS</a:t>
            </a:r>
            <a:br>
              <a:rPr lang="es" sz="3850"/>
            </a:br>
            <a:r>
              <a:rPr lang="es" sz="3850"/>
              <a:t>Elastic File System</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Access Points</a:t>
            </a:r>
            <a:endParaRPr>
              <a:latin typeface="Raleway ExtraBold"/>
              <a:ea typeface="Raleway ExtraBold"/>
              <a:cs typeface="Raleway ExtraBold"/>
              <a:sym typeface="Raleway ExtraBold"/>
            </a:endParaRPr>
          </a:p>
        </p:txBody>
      </p:sp>
      <p:sp>
        <p:nvSpPr>
          <p:cNvPr id="103" name="Google Shape;103;p15"/>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4" name="Google Shape;104;p15"/>
          <p:cNvSpPr txBox="1"/>
          <p:nvPr/>
        </p:nvSpPr>
        <p:spPr>
          <a:xfrm>
            <a:off x="344550" y="965625"/>
            <a:ext cx="84879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When you create an access point, you can specify the </a:t>
            </a:r>
            <a:r>
              <a:rPr lang="es" sz="1300">
                <a:solidFill>
                  <a:schemeClr val="dk1"/>
                </a:solidFill>
                <a:latin typeface="Roboto Mono"/>
                <a:ea typeface="Roboto Mono"/>
                <a:cs typeface="Roboto Mono"/>
                <a:sym typeface="Roboto Mono"/>
              </a:rPr>
              <a:t>owner and POSIX permissions for the files and directories</a:t>
            </a:r>
            <a:r>
              <a:rPr lang="es" sz="1300">
                <a:solidFill>
                  <a:schemeClr val="lt2"/>
                </a:solidFill>
                <a:latin typeface="Roboto Mono"/>
                <a:ea typeface="Roboto Mono"/>
                <a:cs typeface="Roboto Mono"/>
                <a:sym typeface="Roboto Mono"/>
              </a:rPr>
              <a:t> created through the access point. You can also define a </a:t>
            </a:r>
            <a:r>
              <a:rPr lang="es" sz="1300">
                <a:solidFill>
                  <a:schemeClr val="dk1"/>
                </a:solidFill>
                <a:latin typeface="Roboto Mono"/>
                <a:ea typeface="Roboto Mono"/>
                <a:cs typeface="Roboto Mono"/>
                <a:sym typeface="Roboto Mono"/>
              </a:rPr>
              <a:t>custom root directory for the access point,</a:t>
            </a:r>
            <a:r>
              <a:rPr lang="es" sz="1300">
                <a:solidFill>
                  <a:schemeClr val="lt2"/>
                </a:solidFill>
                <a:latin typeface="Roboto Mono"/>
                <a:ea typeface="Roboto Mono"/>
                <a:cs typeface="Roboto Mono"/>
                <a:sym typeface="Roboto Mono"/>
              </a:rPr>
              <a:t> either by specifying an existing directory or by creating a new one with the desired permissions. This allows you to </a:t>
            </a:r>
            <a:r>
              <a:rPr lang="es" sz="1300">
                <a:solidFill>
                  <a:schemeClr val="dk1"/>
                </a:solidFill>
                <a:latin typeface="Roboto Mono"/>
                <a:ea typeface="Roboto Mono"/>
                <a:cs typeface="Roboto Mono"/>
                <a:sym typeface="Roboto Mono"/>
              </a:rPr>
              <a:t>control access to your EFS file system on a per-application or per-user</a:t>
            </a:r>
            <a:r>
              <a:rPr lang="es" sz="1300">
                <a:solidFill>
                  <a:schemeClr val="lt2"/>
                </a:solidFill>
                <a:latin typeface="Roboto Mono"/>
                <a:ea typeface="Roboto Mono"/>
                <a:cs typeface="Roboto Mono"/>
                <a:sym typeface="Roboto Mono"/>
              </a:rPr>
              <a:t> basis, making it easier to manage and secure your shared file data.</a:t>
            </a:r>
            <a:endParaRPr sz="1300">
              <a:solidFill>
                <a:schemeClr val="lt2"/>
              </a:solidFill>
              <a:latin typeface="Roboto Mono"/>
              <a:ea typeface="Roboto Mono"/>
              <a:cs typeface="Roboto Mono"/>
              <a:sym typeface="Roboto Mono"/>
            </a:endParaRPr>
          </a:p>
        </p:txBody>
      </p:sp>
      <p:sp>
        <p:nvSpPr>
          <p:cNvPr id="105" name="Google Shape;105;p15"/>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0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Manual Enumeration</a:t>
            </a:r>
            <a:endParaRPr>
              <a:latin typeface="Raleway ExtraBold"/>
              <a:ea typeface="Raleway ExtraBold"/>
              <a:cs typeface="Raleway ExtraBold"/>
              <a:sym typeface="Raleway ExtraBold"/>
            </a:endParaRPr>
          </a:p>
        </p:txBody>
      </p:sp>
      <p:sp>
        <p:nvSpPr>
          <p:cNvPr id="111" name="Google Shape;111;p16"/>
          <p:cNvSpPr txBox="1"/>
          <p:nvPr/>
        </p:nvSpPr>
        <p:spPr>
          <a:xfrm>
            <a:off x="0" y="4835900"/>
            <a:ext cx="919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sz="900"/>
          </a:p>
        </p:txBody>
      </p:sp>
      <p:sp>
        <p:nvSpPr>
          <p:cNvPr id="112" name="Google Shape;112;p16"/>
          <p:cNvSpPr txBox="1"/>
          <p:nvPr/>
        </p:nvSpPr>
        <p:spPr>
          <a:xfrm>
            <a:off x="311700" y="1017725"/>
            <a:ext cx="8664900" cy="34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100">
                <a:solidFill>
                  <a:schemeClr val="lt2"/>
                </a:solidFill>
                <a:latin typeface="Roboto Mono"/>
                <a:ea typeface="Roboto Mono"/>
                <a:cs typeface="Roboto Mono"/>
                <a:sym typeface="Roboto Mono"/>
              </a:rPr>
              <a:t># Get filesystems and access policies (if any)</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describe-file-systems</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describe-file-system-policy --file-system-id &lt;id&gt;</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lt2"/>
                </a:solidFill>
                <a:latin typeface="Roboto Mono"/>
                <a:ea typeface="Roboto Mono"/>
                <a:cs typeface="Roboto Mono"/>
                <a:sym typeface="Roboto Mono"/>
              </a:rPr>
              <a:t># Get subnetworks and IP addresses where you can find the file system</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describe-mount-targets --file-system-id &lt;id&gt;</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describe-mount-target-security-groups --mount-target-id &lt;id&gt;</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lt2"/>
                </a:solidFill>
                <a:latin typeface="Roboto Mono"/>
                <a:ea typeface="Roboto Mono"/>
                <a:cs typeface="Roboto Mono"/>
                <a:sym typeface="Roboto Mono"/>
              </a:rPr>
              <a:t># Get other access points</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describe-access-points</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lt2"/>
                </a:solidFill>
                <a:latin typeface="Roboto Mono"/>
                <a:ea typeface="Roboto Mono"/>
                <a:cs typeface="Roboto Mono"/>
                <a:sym typeface="Roboto Mono"/>
              </a:rPr>
              <a:t># Get replication configurations</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aws efs describe-replication-configurations</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100">
                <a:solidFill>
                  <a:schemeClr val="lt2"/>
                </a:solidFill>
                <a:latin typeface="Roboto Mono"/>
                <a:ea typeface="Roboto Mono"/>
                <a:cs typeface="Roboto Mono"/>
                <a:sym typeface="Roboto Mono"/>
              </a:rPr>
              <a:t># Search for NFS in EC2 networks</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100">
                <a:solidFill>
                  <a:schemeClr val="dk1"/>
                </a:solidFill>
                <a:latin typeface="Courier New"/>
                <a:ea typeface="Courier New"/>
                <a:cs typeface="Courier New"/>
                <a:sym typeface="Courier New"/>
              </a:rPr>
              <a:t>nmap -Pn -p 2049 --open 10.10.10.0/24</a:t>
            </a:r>
            <a:endParaRPr sz="11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latin typeface="Courier New"/>
              <a:ea typeface="Courier New"/>
              <a:cs typeface="Courier New"/>
              <a:sym typeface="Courier New"/>
            </a:endParaRPr>
          </a:p>
        </p:txBody>
      </p:sp>
      <p:sp>
        <p:nvSpPr>
          <p:cNvPr id="113" name="Google Shape;113;p16"/>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p:nvSpPr>
          <p:cNvPr id="114" name="Google Shape;114;p16"/>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11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Privilege Escalation</a:t>
            </a:r>
            <a:endParaRPr>
              <a:latin typeface="Raleway ExtraBold"/>
              <a:ea typeface="Raleway ExtraBold"/>
              <a:cs typeface="Raleway ExtraBold"/>
              <a:sym typeface="Raleway ExtraBold"/>
            </a:endParaRPr>
          </a:p>
        </p:txBody>
      </p:sp>
      <p:sp>
        <p:nvSpPr>
          <p:cNvPr id="120" name="Google Shape;120;p17"/>
          <p:cNvSpPr txBox="1"/>
          <p:nvPr/>
        </p:nvSpPr>
        <p:spPr>
          <a:xfrm>
            <a:off x="0" y="4835900"/>
            <a:ext cx="919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sz="900"/>
          </a:p>
        </p:txBody>
      </p:sp>
      <p:sp>
        <p:nvSpPr>
          <p:cNvPr id="121" name="Google Shape;121;p17"/>
          <p:cNvSpPr txBox="1"/>
          <p:nvPr/>
        </p:nvSpPr>
        <p:spPr>
          <a:xfrm>
            <a:off x="311700" y="1017725"/>
            <a:ext cx="8664900" cy="19116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Courier New"/>
              <a:buChar char="●"/>
            </a:pPr>
            <a:r>
              <a:rPr lang="es" sz="1100">
                <a:solidFill>
                  <a:schemeClr val="dk1"/>
                </a:solidFill>
                <a:latin typeface="Courier New"/>
                <a:ea typeface="Courier New"/>
                <a:cs typeface="Courier New"/>
                <a:sym typeface="Courier New"/>
              </a:rPr>
              <a:t>elasticfilesystem:DeleteFileSystemPolicy|elasticfilesystem:PutFileSystemPolicy</a:t>
            </a:r>
            <a:endParaRPr sz="1100">
              <a:solidFill>
                <a:schemeClr val="dk1"/>
              </a:solidFill>
              <a:latin typeface="Courier New"/>
              <a:ea typeface="Courier New"/>
              <a:cs typeface="Courier New"/>
              <a:sym typeface="Courier New"/>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Get access by giving it or removing a policy that prevents it</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dk1"/>
              </a:buClr>
              <a:buSzPts val="1100"/>
              <a:buFont typeface="Courier New"/>
              <a:buChar char="●"/>
            </a:pPr>
            <a:r>
              <a:rPr lang="es" sz="1100">
                <a:solidFill>
                  <a:schemeClr val="dk1"/>
                </a:solidFill>
                <a:latin typeface="Courier New"/>
                <a:ea typeface="Courier New"/>
                <a:cs typeface="Courier New"/>
                <a:sym typeface="Courier New"/>
              </a:rPr>
              <a:t>elasticfilesystem:ClientMount|(elasticfilesystem:ClientRootAccess)|(elasticfilesystem:ClientWrite)</a:t>
            </a:r>
            <a:endParaRPr sz="1100">
              <a:solidFill>
                <a:schemeClr val="dk1"/>
              </a:solidFill>
              <a:latin typeface="Courier New"/>
              <a:ea typeface="Courier New"/>
              <a:cs typeface="Courier New"/>
              <a:sym typeface="Courier New"/>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Be able to mount the EFS (and to write it)</a:t>
            </a:r>
            <a:endParaRPr sz="1100">
              <a:solidFill>
                <a:schemeClr val="dk1"/>
              </a:solidFill>
              <a:latin typeface="Courier New"/>
              <a:ea typeface="Courier New"/>
              <a:cs typeface="Courier New"/>
              <a:sym typeface="Courier New"/>
            </a:endParaRPr>
          </a:p>
          <a:p>
            <a:pPr marL="457200" lvl="0" indent="-298450" algn="l" rtl="0">
              <a:lnSpc>
                <a:spcPct val="115000"/>
              </a:lnSpc>
              <a:spcBef>
                <a:spcPts val="0"/>
              </a:spcBef>
              <a:spcAft>
                <a:spcPts val="0"/>
              </a:spcAft>
              <a:buClr>
                <a:schemeClr val="dk1"/>
              </a:buClr>
              <a:buSzPts val="1100"/>
              <a:buFont typeface="Courier New"/>
              <a:buChar char="●"/>
            </a:pPr>
            <a:r>
              <a:rPr lang="es" sz="1100">
                <a:solidFill>
                  <a:schemeClr val="dk1"/>
                </a:solidFill>
                <a:latin typeface="Courier New"/>
                <a:ea typeface="Courier New"/>
                <a:cs typeface="Courier New"/>
                <a:sym typeface="Courier New"/>
              </a:rPr>
              <a:t>elasticfilesystem:CreateMountTarget</a:t>
            </a:r>
            <a:endParaRPr sz="1100">
              <a:solidFill>
                <a:schemeClr val="dk1"/>
              </a:solidFill>
              <a:latin typeface="Courier New"/>
              <a:ea typeface="Courier New"/>
              <a:cs typeface="Courier New"/>
              <a:sym typeface="Courier New"/>
            </a:endParaRPr>
          </a:p>
          <a:p>
            <a:pPr marL="914400" lvl="1" indent="-298450" algn="l" rtl="0">
              <a:lnSpc>
                <a:spcPct val="115000"/>
              </a:lnSpc>
              <a:spcBef>
                <a:spcPts val="0"/>
              </a:spcBef>
              <a:spcAft>
                <a:spcPts val="0"/>
              </a:spcAft>
              <a:buClr>
                <a:schemeClr val="dk1"/>
              </a:buClr>
              <a:buSzPts val="1100"/>
              <a:buFont typeface="Courier New"/>
              <a:buChar char="○"/>
            </a:pPr>
            <a:r>
              <a:rPr lang="es" sz="1100">
                <a:solidFill>
                  <a:schemeClr val="lt2"/>
                </a:solidFill>
                <a:latin typeface="Roboto Mono"/>
                <a:ea typeface="Roboto Mono"/>
                <a:cs typeface="Roboto Mono"/>
                <a:sym typeface="Roboto Mono"/>
              </a:rPr>
              <a:t>Create a mount target inside a subnetwork where no mount target exists yet</a:t>
            </a:r>
            <a:endParaRPr sz="1100">
              <a:solidFill>
                <a:schemeClr val="dk1"/>
              </a:solidFill>
              <a:latin typeface="Courier New"/>
              <a:ea typeface="Courier New"/>
              <a:cs typeface="Courier New"/>
              <a:sym typeface="Courier New"/>
            </a:endParaRPr>
          </a:p>
          <a:p>
            <a:pPr marL="457200" lvl="0" indent="-298450" algn="l" rtl="0">
              <a:lnSpc>
                <a:spcPct val="115000"/>
              </a:lnSpc>
              <a:spcBef>
                <a:spcPts val="0"/>
              </a:spcBef>
              <a:spcAft>
                <a:spcPts val="0"/>
              </a:spcAft>
              <a:buClr>
                <a:schemeClr val="dk1"/>
              </a:buClr>
              <a:buSzPts val="1100"/>
              <a:buFont typeface="Courier New"/>
              <a:buChar char="●"/>
            </a:pPr>
            <a:r>
              <a:rPr lang="es" sz="1100">
                <a:solidFill>
                  <a:schemeClr val="dk1"/>
                </a:solidFill>
                <a:latin typeface="Courier New"/>
                <a:ea typeface="Courier New"/>
                <a:cs typeface="Courier New"/>
                <a:sym typeface="Courier New"/>
              </a:rPr>
              <a:t>elasticfilesystem:ModifyMountTargetSecurityGroups</a:t>
            </a:r>
            <a:endParaRPr sz="1100">
              <a:solidFill>
                <a:schemeClr val="dk1"/>
              </a:solidFill>
              <a:latin typeface="Courier New"/>
              <a:ea typeface="Courier New"/>
              <a:cs typeface="Courier New"/>
              <a:sym typeface="Courier New"/>
            </a:endParaRPr>
          </a:p>
          <a:p>
            <a:pPr marL="914400" lvl="1" indent="-298450" algn="l" rtl="0">
              <a:lnSpc>
                <a:spcPct val="115000"/>
              </a:lnSpc>
              <a:spcBef>
                <a:spcPts val="0"/>
              </a:spcBef>
              <a:spcAft>
                <a:spcPts val="0"/>
              </a:spcAft>
              <a:buClr>
                <a:schemeClr val="dk1"/>
              </a:buClr>
              <a:buSzPts val="1100"/>
              <a:buFont typeface="Courier New"/>
              <a:buChar char="○"/>
            </a:pPr>
            <a:r>
              <a:rPr lang="es" sz="1100">
                <a:solidFill>
                  <a:schemeClr val="lt2"/>
                </a:solidFill>
                <a:latin typeface="Roboto Mono"/>
                <a:ea typeface="Roboto Mono"/>
                <a:cs typeface="Roboto Mono"/>
                <a:sym typeface="Roboto Mono"/>
              </a:rPr>
              <a:t>Change the security groups over the mount target to allow access to it</a:t>
            </a:r>
            <a:endParaRPr sz="1100">
              <a:solidFill>
                <a:schemeClr val="dk1"/>
              </a:solidFill>
              <a:latin typeface="Courier New"/>
              <a:ea typeface="Courier New"/>
              <a:cs typeface="Courier New"/>
              <a:sym typeface="Courier New"/>
            </a:endParaRPr>
          </a:p>
        </p:txBody>
      </p:sp>
      <p:sp>
        <p:nvSpPr>
          <p:cNvPr id="122" name="Google Shape;122;p17"/>
          <p:cNvSpPr txBox="1"/>
          <p:nvPr/>
        </p:nvSpPr>
        <p:spPr>
          <a:xfrm>
            <a:off x="1066500" y="4835900"/>
            <a:ext cx="7011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a:t>
            </a:r>
            <a:r>
              <a:rPr lang="es" sz="900">
                <a:solidFill>
                  <a:schemeClr val="dk1"/>
                </a:solidFill>
                <a:latin typeface="Roboto Mono"/>
                <a:ea typeface="Roboto Mono"/>
                <a:cs typeface="Roboto Mono"/>
                <a:sym typeface="Roboto Mono"/>
              </a:rPr>
              <a:t>pentesting-cloud/aws-security/aws-privilege-escalation/aws-efs-privesc</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2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Persistence</a:t>
            </a:r>
            <a:endParaRPr>
              <a:latin typeface="Raleway ExtraBold"/>
              <a:ea typeface="Raleway ExtraBold"/>
              <a:cs typeface="Raleway ExtraBold"/>
              <a:sym typeface="Raleway ExtraBold"/>
            </a:endParaRPr>
          </a:p>
        </p:txBody>
      </p:sp>
      <p:sp>
        <p:nvSpPr>
          <p:cNvPr id="128" name="Google Shape;128;p18"/>
          <p:cNvSpPr txBox="1"/>
          <p:nvPr/>
        </p:nvSpPr>
        <p:spPr>
          <a:xfrm>
            <a:off x="0" y="4835900"/>
            <a:ext cx="919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sz="900"/>
          </a:p>
        </p:txBody>
      </p:sp>
      <p:sp>
        <p:nvSpPr>
          <p:cNvPr id="129" name="Google Shape;129;p18"/>
          <p:cNvSpPr txBox="1"/>
          <p:nvPr/>
        </p:nvSpPr>
        <p:spPr>
          <a:xfrm>
            <a:off x="311700" y="1017725"/>
            <a:ext cx="8664900" cy="548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Roboto Mono"/>
              <a:buChar char="●"/>
            </a:pPr>
            <a:r>
              <a:rPr lang="es" sz="1100">
                <a:solidFill>
                  <a:schemeClr val="dk1"/>
                </a:solidFill>
                <a:latin typeface="Roboto Mono"/>
                <a:ea typeface="Roboto Mono"/>
                <a:cs typeface="Roboto Mono"/>
                <a:sym typeface="Roboto Mono"/>
              </a:rPr>
              <a:t>Modify Resource Policy / Security Groups</a:t>
            </a:r>
            <a:endParaRPr sz="1100">
              <a:solidFill>
                <a:schemeClr val="dk1"/>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dk1"/>
              </a:buClr>
              <a:buSzPts val="1100"/>
              <a:buFont typeface="Roboto Mono"/>
              <a:buChar char="●"/>
            </a:pPr>
            <a:r>
              <a:rPr lang="es" sz="1100">
                <a:solidFill>
                  <a:schemeClr val="dk1"/>
                </a:solidFill>
                <a:latin typeface="Roboto Mono"/>
                <a:ea typeface="Roboto Mono"/>
                <a:cs typeface="Roboto Mono"/>
                <a:sym typeface="Roboto Mono"/>
              </a:rPr>
              <a:t>Create Access Point</a:t>
            </a:r>
            <a:endParaRPr sz="1100">
              <a:solidFill>
                <a:schemeClr val="dk1"/>
              </a:solidFill>
              <a:latin typeface="Roboto Mono"/>
              <a:ea typeface="Roboto Mono"/>
              <a:cs typeface="Roboto Mono"/>
              <a:sym typeface="Roboto Mono"/>
            </a:endParaRPr>
          </a:p>
        </p:txBody>
      </p:sp>
      <p:sp>
        <p:nvSpPr>
          <p:cNvPr id="130" name="Google Shape;130;p18"/>
          <p:cNvSpPr txBox="1"/>
          <p:nvPr/>
        </p:nvSpPr>
        <p:spPr>
          <a:xfrm>
            <a:off x="1222800" y="4835900"/>
            <a:ext cx="669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https://cloud.hacktricks.xyz/pentesting-cloud/aws-security/aws-persistence/aws-efs-persistence</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31"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Basic Information - EFS</a:t>
            </a:r>
            <a:endParaRPr>
              <a:latin typeface="Raleway ExtraBold"/>
              <a:ea typeface="Raleway ExtraBold"/>
              <a:cs typeface="Raleway ExtraBold"/>
              <a:sym typeface="Raleway ExtraBold"/>
            </a:endParaRPr>
          </a:p>
        </p:txBody>
      </p:sp>
      <p:sp>
        <p:nvSpPr>
          <p:cNvPr id="37" name="Google Shape;37;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8" name="Google Shape;38;p7"/>
          <p:cNvSpPr txBox="1"/>
          <p:nvPr/>
        </p:nvSpPr>
        <p:spPr>
          <a:xfrm>
            <a:off x="344550" y="1041825"/>
            <a:ext cx="8170500" cy="13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Amazon Elastic File System (EFS) is a fully managed, scalable, and elastic </a:t>
            </a:r>
            <a:r>
              <a:rPr lang="es" sz="1300">
                <a:solidFill>
                  <a:schemeClr val="dk1"/>
                </a:solidFill>
                <a:latin typeface="Roboto Mono"/>
                <a:ea typeface="Roboto Mono"/>
                <a:cs typeface="Roboto Mono"/>
                <a:sym typeface="Roboto Mono"/>
              </a:rPr>
              <a:t>network file system</a:t>
            </a:r>
            <a:r>
              <a:rPr lang="es" sz="1300">
                <a:solidFill>
                  <a:schemeClr val="lt2"/>
                </a:solidFill>
                <a:latin typeface="Roboto Mono"/>
                <a:ea typeface="Roboto Mono"/>
                <a:cs typeface="Roboto Mono"/>
                <a:sym typeface="Roboto Mono"/>
              </a:rPr>
              <a:t> by AWS. It allows creating and configuring </a:t>
            </a:r>
            <a:r>
              <a:rPr lang="es" sz="1300">
                <a:solidFill>
                  <a:schemeClr val="dk1"/>
                </a:solidFill>
                <a:latin typeface="Roboto Mono"/>
                <a:ea typeface="Roboto Mono"/>
                <a:cs typeface="Roboto Mono"/>
                <a:sym typeface="Roboto Mono"/>
              </a:rPr>
              <a:t>file systems shared</a:t>
            </a:r>
            <a:r>
              <a:rPr lang="es" sz="1300">
                <a:solidFill>
                  <a:schemeClr val="lt2"/>
                </a:solidFill>
                <a:latin typeface="Roboto Mono"/>
                <a:ea typeface="Roboto Mono"/>
                <a:cs typeface="Roboto Mono"/>
                <a:sym typeface="Roboto Mono"/>
              </a:rPr>
              <a:t> across multiple EC2 instances and other AWS services. EFS automatically scales, provides low-latency access, supports high-throughput workloads, ensures data durability, and </a:t>
            </a:r>
            <a:r>
              <a:rPr lang="es" sz="1300">
                <a:solidFill>
                  <a:schemeClr val="dk1"/>
                </a:solidFill>
                <a:latin typeface="Roboto Mono"/>
                <a:ea typeface="Roboto Mono"/>
                <a:cs typeface="Roboto Mono"/>
                <a:sym typeface="Roboto Mono"/>
              </a:rPr>
              <a:t>integrates with AWS security features</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p:txBody>
      </p:sp>
      <p:sp>
        <p:nvSpPr>
          <p:cNvPr id="39" name="Google Shape;39;p7"/>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a:t>
            </a:r>
            <a:r>
              <a:rPr lang="es" sz="900">
                <a:solidFill>
                  <a:schemeClr val="dk1"/>
                </a:solidFill>
                <a:latin typeface="Roboto Mono"/>
                <a:ea typeface="Roboto Mono"/>
                <a:cs typeface="Roboto Mono"/>
                <a:sym typeface="Roboto Mono"/>
              </a:rPr>
              <a:t>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4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Security Group</a:t>
            </a:r>
            <a:endParaRPr>
              <a:latin typeface="Raleway ExtraBold"/>
              <a:ea typeface="Raleway ExtraBold"/>
              <a:cs typeface="Raleway ExtraBold"/>
              <a:sym typeface="Raleway ExtraBold"/>
            </a:endParaRPr>
          </a:p>
        </p:txBody>
      </p:sp>
      <p:sp>
        <p:nvSpPr>
          <p:cNvPr id="45" name="Google Shape;45;p8"/>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46" name="Google Shape;46;p8"/>
          <p:cNvSpPr txBox="1"/>
          <p:nvPr/>
        </p:nvSpPr>
        <p:spPr>
          <a:xfrm>
            <a:off x="344550" y="1041825"/>
            <a:ext cx="81705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An EFS is created in a VPC and would be by default accessible in all the VPC subnetworks. Moreover, the EFS will have a Security Group. In order to give access to an EC2 (or any other AWS service) to mount the EFS, it’s needed to allow in the EFS security group an inbound NFS rule.</a:t>
            </a:r>
            <a:endParaRPr sz="1300">
              <a:solidFill>
                <a:schemeClr val="lt2"/>
              </a:solidFill>
              <a:latin typeface="Roboto Mono"/>
              <a:ea typeface="Roboto Mono"/>
              <a:cs typeface="Roboto Mono"/>
              <a:sym typeface="Roboto Mono"/>
            </a:endParaRPr>
          </a:p>
        </p:txBody>
      </p:sp>
      <p:pic>
        <p:nvPicPr>
          <p:cNvPr id="47" name="Google Shape;47;p8"/>
          <p:cNvPicPr preferRelativeResize="0"/>
          <p:nvPr/>
        </p:nvPicPr>
        <p:blipFill>
          <a:blip r:embed="rId3">
            <a:alphaModFix/>
          </a:blip>
          <a:stretch>
            <a:fillRect/>
          </a:stretch>
        </p:blipFill>
        <p:spPr>
          <a:xfrm>
            <a:off x="1172988" y="2222300"/>
            <a:ext cx="6798034" cy="2492837"/>
          </a:xfrm>
          <a:prstGeom prst="rect">
            <a:avLst/>
          </a:prstGeom>
          <a:noFill/>
          <a:ln>
            <a:noFill/>
          </a:ln>
        </p:spPr>
      </p:pic>
      <p:sp>
        <p:nvSpPr>
          <p:cNvPr id="48" name="Google Shape;48;p8"/>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4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Mount</a:t>
            </a:r>
            <a:endParaRPr>
              <a:latin typeface="Raleway ExtraBold"/>
              <a:ea typeface="Raleway ExtraBold"/>
              <a:cs typeface="Raleway ExtraBold"/>
              <a:sym typeface="Raleway ExtraBold"/>
            </a:endParaRPr>
          </a:p>
        </p:txBody>
      </p:sp>
      <p:sp>
        <p:nvSpPr>
          <p:cNvPr id="54" name="Google Shape;54;p9"/>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55" name="Google Shape;55;p9"/>
          <p:cNvSpPr txBox="1"/>
          <p:nvPr/>
        </p:nvSpPr>
        <p:spPr>
          <a:xfrm>
            <a:off x="344550" y="1041825"/>
            <a:ext cx="8355000" cy="314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If you have access to the EFS Security Group in the NFS port you will be able to mount it in your host:</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sudo mkdir /efs</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 Mount found</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sudo apt install nfs-common</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sudo mount -t nfs4 -o nfsvers=4.1,rsize=1048576,wsize=1048576,hard,timeo=600,retrans=2,noresvport &lt;IP&gt;:/ /efs</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 Mount with efs type</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 You need to have installed the package amazon-efs-utils</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s" sz="1200">
                <a:solidFill>
                  <a:schemeClr val="dk1"/>
                </a:solidFill>
                <a:latin typeface="Courier New"/>
                <a:ea typeface="Courier New"/>
                <a:cs typeface="Courier New"/>
                <a:sym typeface="Courier New"/>
              </a:rPr>
              <a:t>sudo mount -t efs &lt;file-system-id/EFS DNS name&gt;:/ /efs/</a:t>
            </a:r>
            <a:endParaRPr sz="12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t/>
            </a:r>
            <a:endParaRPr sz="1200">
              <a:solidFill>
                <a:schemeClr val="dk1"/>
              </a:solidFill>
              <a:latin typeface="Courier New"/>
              <a:ea typeface="Courier New"/>
              <a:cs typeface="Courier New"/>
              <a:sym typeface="Courier New"/>
            </a:endParaRPr>
          </a:p>
        </p:txBody>
      </p:sp>
      <p:sp>
        <p:nvSpPr>
          <p:cNvPr id="56" name="Google Shape;56;p9"/>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5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Resource Policy - IAM Access</a:t>
            </a:r>
            <a:endParaRPr>
              <a:latin typeface="Raleway ExtraBold"/>
              <a:ea typeface="Raleway ExtraBold"/>
              <a:cs typeface="Raleway ExtraBold"/>
              <a:sym typeface="Raleway ExtraBold"/>
            </a:endParaRPr>
          </a:p>
        </p:txBody>
      </p:sp>
      <p:sp>
        <p:nvSpPr>
          <p:cNvPr id="62" name="Google Shape;62;p10"/>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63" name="Google Shape;63;p10"/>
          <p:cNvSpPr txBox="1"/>
          <p:nvPr/>
        </p:nvSpPr>
        <p:spPr>
          <a:xfrm>
            <a:off x="344550" y="965625"/>
            <a:ext cx="81705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By default, anyone with access to the NFS port in the EFS security group will be able to mount it. But this access can be limited with a resource policy that indicates who could access it with IAM permissions. AWS console offers some examples:</a:t>
            </a:r>
            <a:endParaRPr sz="1300">
              <a:solidFill>
                <a:schemeClr val="lt2"/>
              </a:solidFill>
              <a:latin typeface="Roboto Mono"/>
              <a:ea typeface="Roboto Mono"/>
              <a:cs typeface="Roboto Mono"/>
              <a:sym typeface="Roboto Mono"/>
            </a:endParaRPr>
          </a:p>
        </p:txBody>
      </p:sp>
      <p:sp>
        <p:nvSpPr>
          <p:cNvPr id="64" name="Google Shape;64;p10"/>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6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Resource Policy - IAM Access</a:t>
            </a:r>
            <a:endParaRPr>
              <a:latin typeface="Raleway ExtraBold"/>
              <a:ea typeface="Raleway ExtraBold"/>
              <a:cs typeface="Raleway ExtraBold"/>
              <a:sym typeface="Raleway ExtraBold"/>
            </a:endParaRPr>
          </a:p>
        </p:txBody>
      </p:sp>
      <p:sp>
        <p:nvSpPr>
          <p:cNvPr id="70" name="Google Shape;70;p11"/>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1" name="Google Shape;71;p11"/>
          <p:cNvSpPr txBox="1"/>
          <p:nvPr/>
        </p:nvSpPr>
        <p:spPr>
          <a:xfrm>
            <a:off x="464100" y="957000"/>
            <a:ext cx="8215800" cy="386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2"/>
                </a:solidFill>
                <a:latin typeface="Roboto Mono Medium"/>
                <a:ea typeface="Roboto Mono Medium"/>
                <a:cs typeface="Roboto Mono Medium"/>
                <a:sym typeface="Roboto Mono Medium"/>
              </a:rPr>
              <a:t>Prevent anonymous access (because it’s allowing all “AWS”, AWS creds will be needed):</a:t>
            </a:r>
            <a:endParaRPr sz="1200">
              <a:solidFill>
                <a:schemeClr val="lt2"/>
              </a:solidFill>
              <a:latin typeface="Roboto Mono Medium"/>
              <a:ea typeface="Roboto Mono Medium"/>
              <a:cs typeface="Roboto Mono Medium"/>
              <a:sym typeface="Roboto Mono Medium"/>
            </a:endParaRPr>
          </a:p>
          <a:p>
            <a:pPr marL="0" lvl="0" indent="0" algn="l" rtl="0">
              <a:spcBef>
                <a:spcPts val="0"/>
              </a:spcBef>
              <a:spcAft>
                <a:spcPts val="0"/>
              </a:spcAft>
              <a:buNone/>
            </a:pPr>
            <a:r>
              <a:t/>
            </a:r>
            <a:endParaRPr sz="7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"Version": "2012-10-17",</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"Id": "efs-policy-wizard-08f44cb3-d6fc-47a3-8b53-c976a418ddda",</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"Statement":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"Sid": "efs-statement-465cc684-02bc-4442-87a0-83d8bb9f6bbb",</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"Effect": "Allow",</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"Principal":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"AWS":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"Action":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"elasticfilesystem:ClientRootAccess",</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"elasticfilesystem:ClientWrite"</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"Condition":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"Bool":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"elasticfilesystem:AccessedViaMountTarget": "true"</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p:txBody>
      </p:sp>
      <p:sp>
        <p:nvSpPr>
          <p:cNvPr id="72" name="Google Shape;72;p11"/>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7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Resource Policy - IAM Access</a:t>
            </a:r>
            <a:endParaRPr>
              <a:latin typeface="Raleway ExtraBold"/>
              <a:ea typeface="Raleway ExtraBold"/>
              <a:cs typeface="Raleway ExtraBold"/>
              <a:sym typeface="Raleway ExtraBold"/>
            </a:endParaRPr>
          </a:p>
        </p:txBody>
      </p:sp>
      <p:sp>
        <p:nvSpPr>
          <p:cNvPr id="78" name="Google Shape;78;p12"/>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9" name="Google Shape;79;p12"/>
          <p:cNvSpPr txBox="1"/>
          <p:nvPr/>
        </p:nvSpPr>
        <p:spPr>
          <a:xfrm>
            <a:off x="344550" y="889425"/>
            <a:ext cx="8170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t/>
            </a:r>
            <a:endParaRPr sz="1100">
              <a:solidFill>
                <a:schemeClr val="lt2"/>
              </a:solidFill>
              <a:latin typeface="Roboto Mono"/>
              <a:ea typeface="Roboto Mono"/>
              <a:cs typeface="Roboto Mono"/>
              <a:sym typeface="Roboto Mono"/>
            </a:endParaRPr>
          </a:p>
        </p:txBody>
      </p:sp>
      <p:sp>
        <p:nvSpPr>
          <p:cNvPr id="80" name="Google Shape;80;p12"/>
          <p:cNvSpPr txBox="1"/>
          <p:nvPr/>
        </p:nvSpPr>
        <p:spPr>
          <a:xfrm>
            <a:off x="789750" y="1017725"/>
            <a:ext cx="7564500" cy="386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2"/>
                </a:solidFill>
                <a:latin typeface="Roboto Mono"/>
                <a:ea typeface="Roboto Mono"/>
                <a:cs typeface="Roboto Mono"/>
                <a:sym typeface="Roboto Mono"/>
              </a:rPr>
              <a:t>Enforce read-only access (lack of “elasticfilesystem:ClientWrite” action):</a:t>
            </a:r>
            <a:endParaRPr sz="12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700">
              <a:solidFill>
                <a:schemeClr val="dk1"/>
              </a:solidFill>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"Version": "2012-10-17",</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"Id": "efs-policy-wizard-359c77e7-53ce-4c23-9039-00e7ce24b08a",</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"Statement":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"Sid": "efs-statement-62997f04-e66e-428b-aa18-06f4575d17b2",</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"Effect": "Allow",</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"Principal":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"AWS":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"Action":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"elasticfilesystem:ClientRootAccess",</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"elasticfilesystem:ClientMount"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"Condition":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"Bool":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"elasticfilesystem:AccessedViaMountTarget": "true"</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p:txBody>
      </p:sp>
      <p:sp>
        <p:nvSpPr>
          <p:cNvPr id="81" name="Google Shape;81;p12"/>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8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Resource Policy - IAM Access</a:t>
            </a:r>
            <a:endParaRPr>
              <a:latin typeface="Raleway ExtraBold"/>
              <a:ea typeface="Raleway ExtraBold"/>
              <a:cs typeface="Raleway ExtraBold"/>
              <a:sym typeface="Raleway ExtraBold"/>
            </a:endParaRPr>
          </a:p>
        </p:txBody>
      </p:sp>
      <p:sp>
        <p:nvSpPr>
          <p:cNvPr id="87" name="Google Shape;87;p13"/>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88" name="Google Shape;88;p13"/>
          <p:cNvSpPr txBox="1"/>
          <p:nvPr/>
        </p:nvSpPr>
        <p:spPr>
          <a:xfrm>
            <a:off x="853350" y="1099250"/>
            <a:ext cx="743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00">
                <a:solidFill>
                  <a:schemeClr val="lt2"/>
                </a:solidFill>
                <a:latin typeface="Roboto Mono"/>
                <a:ea typeface="Roboto Mono"/>
                <a:cs typeface="Roboto Mono"/>
                <a:sym typeface="Roboto Mono"/>
              </a:rPr>
              <a:t>To mount:</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rPr lang="es" sz="1100">
                <a:solidFill>
                  <a:schemeClr val="dk1"/>
                </a:solidFill>
                <a:latin typeface="Courier New"/>
                <a:ea typeface="Courier New"/>
                <a:cs typeface="Courier New"/>
                <a:sym typeface="Courier New"/>
              </a:rPr>
              <a:t>sudo mount -t efs -o tls,iam &lt;file-system-id/EFS DNS name&gt;:/ /efs/</a:t>
            </a:r>
            <a:endParaRPr sz="1100">
              <a:solidFill>
                <a:schemeClr val="dk1"/>
              </a:solidFill>
              <a:latin typeface="Courier New"/>
              <a:ea typeface="Courier New"/>
              <a:cs typeface="Courier New"/>
              <a:sym typeface="Courier New"/>
            </a:endParaRPr>
          </a:p>
        </p:txBody>
      </p:sp>
      <p:sp>
        <p:nvSpPr>
          <p:cNvPr id="89" name="Google Shape;89;p13"/>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9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EFS Access Points</a:t>
            </a:r>
            <a:endParaRPr>
              <a:latin typeface="Raleway ExtraBold"/>
              <a:ea typeface="Raleway ExtraBold"/>
              <a:cs typeface="Raleway ExtraBold"/>
              <a:sym typeface="Raleway ExtraBold"/>
            </a:endParaRPr>
          </a:p>
        </p:txBody>
      </p:sp>
      <p:sp>
        <p:nvSpPr>
          <p:cNvPr id="95" name="Google Shape;95;p14"/>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96" name="Google Shape;96;p14"/>
          <p:cNvSpPr txBox="1"/>
          <p:nvPr/>
        </p:nvSpPr>
        <p:spPr>
          <a:xfrm>
            <a:off x="344550" y="965625"/>
            <a:ext cx="8487900" cy="355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200">
                <a:solidFill>
                  <a:schemeClr val="lt2"/>
                </a:solidFill>
                <a:latin typeface="Roboto Mono"/>
                <a:ea typeface="Roboto Mono"/>
                <a:cs typeface="Roboto Mono"/>
                <a:sym typeface="Roboto Mono"/>
              </a:rPr>
              <a:t>Access points are </a:t>
            </a:r>
            <a:r>
              <a:rPr lang="es" sz="1200">
                <a:solidFill>
                  <a:schemeClr val="dk1"/>
                </a:solidFill>
                <a:latin typeface="Roboto Mono"/>
                <a:ea typeface="Roboto Mono"/>
                <a:cs typeface="Roboto Mono"/>
                <a:sym typeface="Roboto Mono"/>
              </a:rPr>
              <a:t>application-specific entry points into an EFS file system</a:t>
            </a:r>
            <a:r>
              <a:rPr lang="es" sz="1200">
                <a:solidFill>
                  <a:schemeClr val="lt2"/>
                </a:solidFill>
                <a:latin typeface="Roboto Mono"/>
                <a:ea typeface="Roboto Mono"/>
                <a:cs typeface="Roboto Mono"/>
                <a:sym typeface="Roboto Mono"/>
              </a:rPr>
              <a:t> that make it easier to manage application access to shared datasets. </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dk1"/>
              </a:solidFill>
            </a:endParaRPr>
          </a:p>
          <a:p>
            <a:pPr marL="0" lvl="0" indent="0" algn="l" rtl="0">
              <a:lnSpc>
                <a:spcPct val="115000"/>
              </a:lnSpc>
              <a:spcBef>
                <a:spcPts val="0"/>
              </a:spcBef>
              <a:spcAft>
                <a:spcPts val="0"/>
              </a:spcAft>
              <a:buNone/>
            </a:pPr>
            <a:r>
              <a:rPr lang="es" sz="1200">
                <a:solidFill>
                  <a:schemeClr val="lt2"/>
                </a:solidFill>
                <a:latin typeface="Roboto Mono"/>
                <a:ea typeface="Roboto Mono"/>
                <a:cs typeface="Roboto Mono"/>
                <a:sym typeface="Roboto Mono"/>
              </a:rPr>
              <a:t>Access points can be used for the following purposes:</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a:solidFill>
                  <a:schemeClr val="dk1"/>
                </a:solidFill>
                <a:latin typeface="Roboto Mono"/>
                <a:ea typeface="Roboto Mono"/>
                <a:cs typeface="Roboto Mono"/>
                <a:sym typeface="Roboto Mono"/>
              </a:rPr>
              <a:t>Simplify permissions management</a:t>
            </a:r>
            <a:r>
              <a:rPr lang="es" sz="1200">
                <a:solidFill>
                  <a:schemeClr val="lt2"/>
                </a:solidFill>
                <a:latin typeface="Roboto Mono"/>
                <a:ea typeface="Roboto Mono"/>
                <a:cs typeface="Roboto Mono"/>
                <a:sym typeface="Roboto Mono"/>
              </a:rPr>
              <a:t>: By defining a POSIX user and group for each access point, you can easily manage access permissions for different applications or users without modifying the underlying file system's permissions.</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a:solidFill>
                  <a:schemeClr val="dk1"/>
                </a:solidFill>
                <a:latin typeface="Roboto Mono"/>
                <a:ea typeface="Roboto Mono"/>
                <a:cs typeface="Roboto Mono"/>
                <a:sym typeface="Roboto Mono"/>
              </a:rPr>
              <a:t>Enforce a root directory</a:t>
            </a:r>
            <a:r>
              <a:rPr lang="es" sz="1200">
                <a:solidFill>
                  <a:schemeClr val="lt2"/>
                </a:solidFill>
                <a:latin typeface="Roboto Mono"/>
                <a:ea typeface="Roboto Mono"/>
                <a:cs typeface="Roboto Mono"/>
                <a:sym typeface="Roboto Mono"/>
              </a:rPr>
              <a:t>: Access points can restrict access to a specific directory within the EFS file system, ensuring that each application or user operates within its designated folder. This helps prevent accidental data exposure or modification.</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a:solidFill>
                  <a:schemeClr val="dk1"/>
                </a:solidFill>
                <a:latin typeface="Roboto Mono"/>
                <a:ea typeface="Roboto Mono"/>
                <a:cs typeface="Roboto Mono"/>
                <a:sym typeface="Roboto Mono"/>
              </a:rPr>
              <a:t>Easier file system access</a:t>
            </a:r>
            <a:r>
              <a:rPr lang="es" sz="1200">
                <a:solidFill>
                  <a:schemeClr val="lt2"/>
                </a:solidFill>
                <a:latin typeface="Roboto Mono"/>
                <a:ea typeface="Roboto Mono"/>
                <a:cs typeface="Roboto Mono"/>
                <a:sym typeface="Roboto Mono"/>
              </a:rPr>
              <a:t>: Access points can be associated with an AWS Lambda function or an AWS Fargate task, simplifying file system access for serverless and containerized applications.</a:t>
            </a:r>
            <a:endParaRPr sz="1200">
              <a:solidFill>
                <a:schemeClr val="dk1"/>
              </a:solidFill>
            </a:endParaRPr>
          </a:p>
        </p:txBody>
      </p:sp>
      <p:sp>
        <p:nvSpPr>
          <p:cNvPr id="97" name="Google Shape;97;p14"/>
          <p:cNvSpPr txBox="1"/>
          <p:nvPr/>
        </p:nvSpPr>
        <p:spPr>
          <a:xfrm>
            <a:off x="1570050" y="4820400"/>
            <a:ext cx="600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https://cloud.hacktricks.xyz/pentesting-cloud/aws-security/aws-services/aws-efs-enum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9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