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5143500"/>
  <p:notesSz cx="6858000" cy="9144000"/>
  <p:embeddedFontLst>
    <p:embeddedFont>
      <p:font typeface="Roboto Mono Medium"/>
      <p:regular r:id="rId17"/>
      <p:bold r:id="rId18"/>
      <p:italic r:id="rId19"/>
      <p:boldItalic r:id="rId20"/>
    </p:embeddedFont>
    <p:embeddedFont>
      <p:font typeface="Roboto Mono SemiBold"/>
      <p:regular r:id="rId21"/>
      <p:bold r:id="rId22"/>
      <p:italic r:id="rId23"/>
      <p:boldItalic r:id="rId24"/>
    </p:embeddedFont>
    <p:embeddedFont>
      <p:font typeface="Raleway ExtraBold"/>
      <p:bold r:id="rId25"/>
      <p:boldItalic r:id="rId26"/>
    </p:embeddedFont>
    <p:embeddedFont>
      <p:font typeface="Roboto Mono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Medium-boldItalic.fntdata" Id="rId20" /><Relationship Type="http://schemas.openxmlformats.org/officeDocument/2006/relationships/font" Target="/ppt/fonts/RobotoMonoSemiBold-bold.fntdata" Id="rId22" /><Relationship Type="http://schemas.openxmlformats.org/officeDocument/2006/relationships/font" Target="/ppt/fonts/RobotoMonoSemiBold-regular.fntdata" Id="rId21" /><Relationship Type="http://schemas.openxmlformats.org/officeDocument/2006/relationships/font" Target="/ppt/fonts/RobotoMonoSemiBold-boldItalic.fntdata" Id="rId24" /><Relationship Type="http://schemas.openxmlformats.org/officeDocument/2006/relationships/font" Target="/ppt/fonts/RobotoMonoSemiBold-italic.fntdata" Id="rId23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alewayExtraBold-boldItalic.fntdata" Id="rId26" /><Relationship Type="http://schemas.openxmlformats.org/officeDocument/2006/relationships/font" Target="/ppt/fonts/RalewayExtraBold-bold.fntdata" Id="rId25" /><Relationship Type="http://schemas.openxmlformats.org/officeDocument/2006/relationships/font" Target="/ppt/fonts/RobotoMono-bold.fntdata" Id="rId28" /><Relationship Type="http://schemas.openxmlformats.org/officeDocument/2006/relationships/font" Target="/ppt/fonts/RobotoMono-regular.fntdata" Id="rId27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italic.fntdata" Id="rId29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font" Target="/ppt/fonts/RobotoMono-boldItalic.fntdata" Id="rId30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slide" Target="/ppt/slides/slide8.xml" Id="rId13" /><Relationship Type="http://schemas.openxmlformats.org/officeDocument/2006/relationships/slide" Target="/ppt/slides/slide7.xml" Id="rId12" /><Relationship Type="http://schemas.openxmlformats.org/officeDocument/2006/relationships/slide" Target="/ppt/slides/slide10.xml" Id="rId15" /><Relationship Type="http://schemas.openxmlformats.org/officeDocument/2006/relationships/slide" Target="/ppt/slides/slide9.xml" Id="rId14" /><Relationship Type="http://schemas.openxmlformats.org/officeDocument/2006/relationships/font" Target="/ppt/fonts/RobotoMonoMedium-regular.fntdata" Id="rId17" /><Relationship Type="http://schemas.openxmlformats.org/officeDocument/2006/relationships/slide" Target="/ppt/slides/slide11.xml" Id="rId16" /><Relationship Type="http://schemas.openxmlformats.org/officeDocument/2006/relationships/font" Target="/ppt/fonts/RobotoMonoMedium-italic.fntdata" Id="rId19" /><Relationship Type="http://schemas.openxmlformats.org/officeDocument/2006/relationships/font" Target="/ppt/fonts/RobotoMonoMedium-bold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10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7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8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9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58e9e5afc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58e9e5afc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3e097522d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3e097522d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8e9e5afc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8e9e5afc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08038207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08038207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3a5bdb8f3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3a5bdb8f3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3e097522d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23e097522d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3e097522d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3e097522d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e097522d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3e097522d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08038207c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08038207c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3e097522d9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3e097522d9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3a3e677b9d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3a3e677b9d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rds describe-db-clusters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rds describe-db-cluster-endpoints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Postgres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psql --host=database-1-instance-1.cvjzyw16ubgo.eu-west-1.rds.amazonaws.com --port=5432 --username=postgres --password     </a:t>
            </a:r>
            <a:r>
              <a:rPr lang="es" sz="900">
                <a:solidFill>
                  <a:schemeClr val="dk1"/>
                </a:solidFill>
              </a:rPr>
              <a:t>03eIUGYDEFowefug2ef2.f,o3wfr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// Create table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CREATE TABLE temp (col TEXT);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// Create s3 uri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SELECT aws_commons.create_s3_uri('test1234567890678', 'data.csv', 'eu-west-1') AS s3_uri \gset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// Load file contents in table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SELECT aws_s3.table_import_from_s3('temp', '', '(format text)',:'s3_uri');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// Get info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SELECT * from temp;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// Delete table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DROP TABLE temp;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MYSQL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mysql -h database-2-instance-1.cvjzyw16ubgo.eu-west-1.rds.amazonaws.com -u admin -P 33336 -p  </a:t>
            </a:r>
            <a:r>
              <a:rPr lang="es" sz="900">
                <a:solidFill>
                  <a:schemeClr val="dk1"/>
                </a:solidFill>
              </a:rPr>
              <a:t>03eIUGYDEFowefug2ef2.f,o3wfr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show variables;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5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10.xml" Id="rId2" 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11.xml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Relationship Type="http://schemas.openxmlformats.org/officeDocument/2006/relationships/image" Target="/ppt/media/image4.png" Id="rId3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Relationship Type="http://schemas.openxmlformats.org/officeDocument/2006/relationships/image" Target="/ppt/media/image3.png" Id="rId3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7.xml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8.xml" Id="rId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9.xml" Id="rId2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278400" y="1200175"/>
            <a:ext cx="57825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RDS</a:t>
            </a:r>
            <a:br>
              <a:rPr lang="es" sz="3850"/>
            </a:br>
            <a:r>
              <a:rPr lang="es" sz="3850"/>
              <a:t>Relational Database Service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Post 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311700" y="1017725"/>
            <a:ext cx="86649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urier New"/>
              <a:buChar char="●"/>
            </a:pPr>
            <a:r>
              <a:rPr lang="e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rds:CreateDBSnapshot, rds:RestoreDBInstanceFromDBSnapshot, rds:ModifyDBInstance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○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Create a DB with the snapshot of another DB to access the data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urier New"/>
              <a:buChar char="●"/>
            </a:pPr>
            <a:r>
              <a:rPr lang="e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rds:ModifyDBSnapshotAttribute, rds:CreateDBSnapshot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○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Create a DB snapshot and make it public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2"/>
              </a:solidFill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826350" y="4820400"/>
            <a:ext cx="74913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https://cloud.hacktricks.xyz/pentesting-cloud/aws-security/aws-post-exploitation/aws-rds-post-exploitation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10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Persistence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311700" y="1017725"/>
            <a:ext cx="8664900" cy="5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urier New"/>
              <a:buChar char="●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Make database </a:t>
            </a: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publicly</a:t>
            </a: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accessible/Create a new cluster instance that is publicly accessible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●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Create a new admin user inside the DB/exfiltrate the credentials</a:t>
            </a:r>
            <a:endParaRPr sz="1000">
              <a:solidFill>
                <a:schemeClr val="lt2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1225350" y="4820400"/>
            <a:ext cx="66933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/aws-security/aws-persistence/aws-rds-persistence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111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Basic Information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344550" y="1041825"/>
            <a:ext cx="8170500" cy="26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Relational Database Service (RDS) is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managed database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service that simplifies the process of setting up, operating, and scaling a relational database in the cloud. AWS RDS provides cost-efficient and resizable capacity, and it automates time-consuming administration tasks, such as hardware provisioning, database setup, patching, and backups.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AWS RDS supports several popular relational database engines: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MySQL, PostgreSQL, MariaDB, Oracle Database, Microsoft SQL Server &amp; Amazon Aurora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compatible with MySQL or with PostgreSQL.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With RDS, you can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easily manage database instances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 create read replicas to increase read performance, and set up multi-Availability Zone (AZ) deployments for high availability and failover support. Additionally, RDS integrates with other AWS services, such as AWS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Identity and Access Management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(IAM) for access control, AWS CloudWatch for monitoring and metrics, and AWS Key Management Service (KMS) for encryption at rest.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RDS DB Credentials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45" name="Google Shape;45;p8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8"/>
          <p:cNvSpPr txBox="1"/>
          <p:nvPr/>
        </p:nvSpPr>
        <p:spPr>
          <a:xfrm>
            <a:off x="344550" y="1041825"/>
            <a:ext cx="8170500" cy="12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When creating the DB cluster the master username can be configured (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admin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by default). To generate the password of this user you can: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Indicate a password yourself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Tell RDS to auto generate it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Tell RDS to manage it in AWS Secret Manager encrypted with a KMS key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47" name="Google Shape;47;p8"/>
          <p:cNvPicPr preferRelativeResize="0"/>
          <p:nvPr/>
        </p:nvPicPr>
        <p:blipFill rotWithShape="1">
          <a:blip r:embed="rId3">
            <a:alphaModFix/>
          </a:blip>
          <a:srcRect l="0" t="6717" r="8609" b="1891"/>
          <a:stretch/>
        </p:blipFill>
        <p:spPr>
          <a:xfrm>
            <a:off x="2678149" y="2352625"/>
            <a:ext cx="3503300" cy="2519024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8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RDS Authentication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"/>
          <p:cNvSpPr txBox="1"/>
          <p:nvPr/>
        </p:nvSpPr>
        <p:spPr>
          <a:xfrm>
            <a:off x="344550" y="1041825"/>
            <a:ext cx="8170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There are 3 types of authentication options, but using the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master password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is always allowed: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6" name="Google Shape;5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8050" y="1647825"/>
            <a:ext cx="5143500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58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Public Access &amp; VPC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3" name="Google Shape;63;p10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0"/>
          <p:cNvSpPr txBox="1"/>
          <p:nvPr/>
        </p:nvSpPr>
        <p:spPr>
          <a:xfrm>
            <a:off x="344550" y="1041825"/>
            <a:ext cx="8170500" cy="16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By default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no public access is granted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to the databases, however it could be granted. Therefore, by default only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machines from the same VPC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will be able to access it if the selected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security group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(are stored in EC2 SG) allows it.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Instead of exposing a DB instance, it’s possible to create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RDS Proxy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which improves the scalability &amp; availability of the DB cluster.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Moreover, the database port can be modified also.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5" name="Google Shape;65;p10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6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Encryption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71" name="Google Shape;71;p11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1"/>
          <p:cNvSpPr txBox="1"/>
          <p:nvPr/>
        </p:nvSpPr>
        <p:spPr>
          <a:xfrm>
            <a:off x="344550" y="1041825"/>
            <a:ext cx="8170500" cy="20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Encryption is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enabled by default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using an AWS managed key (a CMK could be chosen instead).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By enabling encryption, you are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enabling encryption at rest for your storage, snapshots, read replicas and your back-ups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It's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not possible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to add this level of encryption after your database has been created. It has to be done during its creation.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However, there is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workaround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allowing you to encrypt an unencrypted database as follows. You can create a snapshot of your unencrypted database, create an encrypted copy of that snapshot, use that encrypted snapshot to create a new database, and then, finally, your database would then be encrypted.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3" name="Google Shape;73;p11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7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Manual Enumeration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79" name="Google Shape;79;p12"/>
          <p:cNvSpPr txBox="1"/>
          <p:nvPr/>
        </p:nvSpPr>
        <p:spPr>
          <a:xfrm>
            <a:off x="0" y="4835900"/>
            <a:ext cx="9192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0" name="Google Shape;80;p12"/>
          <p:cNvSpPr txBox="1"/>
          <p:nvPr/>
        </p:nvSpPr>
        <p:spPr>
          <a:xfrm>
            <a:off x="311700" y="941525"/>
            <a:ext cx="8664900" cy="41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Clusters info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describe-db-clusters #IAM enabled? public? port? SG?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describe-db-cluster-endpoints #Cluster URLs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describe-db-cluster-backtracks --db-cluster-identifier &lt;cluster-name&gt;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Cluster snapshots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describe-db-cluster-snapshots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Get DB instances info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describe-db-instances #username? url? port? vpc? SG? public?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describe-db-security-groups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Find automated backups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describe-db-instance-automated-backups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Find snapshots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describe-db-snapshots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describe-db-snapshots --include-public --snapshot-type public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Restore snapshot as new instance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restore-db-instance-from-db-snapshot --db-instance-identifier &lt;ID&gt; --db-snapshot-identifier &lt;ID&gt; --availability-zone us-west-2a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Proxies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describe-db-proxy-endpoints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describe-db-proxy-target-groups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describe-db-proxy-targets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## reset credentials of MasterUsername</a:t>
            </a:r>
            <a:endParaRPr sz="9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rds modify-db-instance --db-instance-identifier &lt;ID&gt; --master-user-password &lt;NewPassword&gt; --apply-immediately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" name="Google Shape;81;p12"/>
          <p:cNvSpPr txBox="1"/>
          <p:nvPr/>
        </p:nvSpPr>
        <p:spPr>
          <a:xfrm>
            <a:off x="858450" y="4820400"/>
            <a:ext cx="7427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https://cloud.hacktricks.xyz/pentesting-cloud/aws-security/aws-services/aws-relational-database-rds-enum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8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Unauth Access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11700" y="1017725"/>
            <a:ext cx="8664900" cy="8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 Mono"/>
              <a:buChar char="●"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Public Port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○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 DB could be exposed to the internet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 Mono"/>
              <a:buChar char="●"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Public snapshot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○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 snapshot of a RDS could be made public so anyone with an AWS account can download it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858450" y="4770600"/>
            <a:ext cx="7427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https://cloud.hacktricks.xyz/pentesting-cloud/aws-security/aws-unauthenticated-enum-access/aws-rds-unauthenticated-enum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8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Privilege Escalation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311700" y="1017725"/>
            <a:ext cx="8664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urier New"/>
              <a:buChar char="●"/>
            </a:pPr>
            <a:r>
              <a:rPr lang="es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rds:ModifyDBInstance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Roboto Mono"/>
              <a:buChar char="○"/>
            </a:pPr>
            <a:r>
              <a:rPr lang="es" sz="10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Modify the password of the master user</a:t>
            </a:r>
            <a:endParaRPr sz="10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Roboto Mono"/>
              <a:buChar char="●"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Abuse RDS IAM role to access S3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DEMO</a:t>
            </a:r>
            <a:endParaRPr sz="2800">
              <a:solidFill>
                <a:srgbClr val="FF9900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1112700" y="4820400"/>
            <a:ext cx="7062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https://cloud.hacktricks.xyz/pentesting-cloud/aws-security/aws-privilege-escalation/aws-rds-privesc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97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