
<file path=[Content_Types].xml><?xml version="1.0" encoding="utf-8"?>
<Types xmlns="http://schemas.openxmlformats.org/package/2006/content-types">
  <Default Extension="xml" ContentType="application/vnd.openxmlformats-officedocument.presentationml.presentation.main+xml"/>
  <Default Extension="fntdata" ContentType="application/x-fontdata"/>
  <Default Extension="png" ContentType="image/png"/>
  <Default Extension="rels" ContentType="application/vnd.openxmlformats-package.relationships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s/slide4.xml" ContentType="application/vnd.openxmlformats-officedocument.presentationml.slide+xml"/>
  <Override PartName="/ppt/notesSlides/notesSlide4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6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8.xml" ContentType="application/vnd.openxmlformats-officedocument.presentationml.notesSlide+xml"/>
  <Override PartName="/ppt/slides/slide7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notesSlides/notesSlide9.xml" ContentType="application/vnd.openxmlformats-officedocument.presentationml.notesSlide+xml"/>
</Types>
</file>

<file path=_rels/.rels>&#65279;<?xml version="1.0" encoding="utf-8"?><Relationships xmlns="http://schemas.openxmlformats.org/package/2006/relationships"><Relationship Type="http://schemas.openxmlformats.org/officeDocument/2006/relationships/officeDocument" Target="/ppt/presentation.xml" Id="rId1" 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trictFirstAndLastChars="0" embedTrueTypeFonts="1" saveSubsetFonts="1" autoCompressPictures="0">
  <p:sldMasterIdLst>
    <p:sldMasterId id="2147483652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x="9144000" cy="5143500"/>
  <p:notesSz cx="6858000" cy="9144000"/>
  <p:embeddedFontLst>
    <p:embeddedFont>
      <p:font typeface="Roboto Mono Medium"/>
      <p:regular r:id="rId15"/>
      <p:bold r:id="rId16"/>
      <p:italic r:id="rId17"/>
      <p:boldItalic r:id="rId18"/>
    </p:embeddedFont>
    <p:embeddedFont>
      <p:font typeface="Roboto Mono SemiBold"/>
      <p:regular r:id="rId19"/>
      <p:bold r:id="rId20"/>
      <p:italic r:id="rId21"/>
      <p:boldItalic r:id="rId22"/>
    </p:embeddedFont>
    <p:embeddedFont>
      <p:font typeface="Raleway ExtraBold"/>
      <p:bold r:id="rId23"/>
      <p:boldItalic r:id="rId24"/>
    </p:embeddedFont>
    <p:embeddedFont>
      <p:font typeface="Roboto Mono"/>
      <p:regular r:id="rId25"/>
      <p:bold r:id="rId26"/>
      <p:italic r:id="rId27"/>
      <p:boldItalic r:id="rId2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font" Target="/ppt/fonts/RobotoMonoSemiBold-bold.fntdata" Id="rId20" /><Relationship Type="http://schemas.openxmlformats.org/officeDocument/2006/relationships/font" Target="/ppt/fonts/RobotoMonoSemiBold-boldItalic.fntdata" Id="rId22" /><Relationship Type="http://schemas.openxmlformats.org/officeDocument/2006/relationships/font" Target="/ppt/fonts/RobotoMonoSemiBold-italic.fntdata" Id="rId21" /><Relationship Type="http://schemas.openxmlformats.org/officeDocument/2006/relationships/font" Target="/ppt/fonts/RalewayExtraBold-boldItalic.fntdata" Id="rId24" /><Relationship Type="http://schemas.openxmlformats.org/officeDocument/2006/relationships/font" Target="/ppt/fonts/RalewayExtraBold-bold.fntdata" Id="rId23" /><Relationship Type="http://schemas.openxmlformats.org/officeDocument/2006/relationships/theme" Target="/ppt/theme/theme1.xml" Id="rId1" /><Relationship Type="http://schemas.openxmlformats.org/officeDocument/2006/relationships/viewProps" Target="/ppt/viewProps.xml" Id="rId2" /><Relationship Type="http://schemas.openxmlformats.org/officeDocument/2006/relationships/presProps" Target="/ppt/presProps.xml" Id="rId3" /><Relationship Type="http://schemas.openxmlformats.org/officeDocument/2006/relationships/slideMaster" Target="/ppt/slideMasters/slideMaster1.xml" Id="rId4" /><Relationship Type="http://schemas.openxmlformats.org/officeDocument/2006/relationships/slide" Target="/ppt/slides/slide4.xml" Id="rId9" /><Relationship Type="http://schemas.openxmlformats.org/officeDocument/2006/relationships/font" Target="/ppt/fonts/RobotoMono-bold.fntdata" Id="rId26" /><Relationship Type="http://schemas.openxmlformats.org/officeDocument/2006/relationships/font" Target="/ppt/fonts/RobotoMono-regular.fntdata" Id="rId25" /><Relationship Type="http://schemas.openxmlformats.org/officeDocument/2006/relationships/font" Target="/ppt/fonts/RobotoMono-boldItalic.fntdata" Id="rId28" /><Relationship Type="http://schemas.openxmlformats.org/officeDocument/2006/relationships/font" Target="/ppt/fonts/RobotoMono-italic.fntdata" Id="rId27" /><Relationship Type="http://schemas.openxmlformats.org/officeDocument/2006/relationships/notesMaster" Target="/ppt/notesMasters/notesMaster1.xml" Id="rId5" /><Relationship Type="http://schemas.openxmlformats.org/officeDocument/2006/relationships/slide" Target="/ppt/slides/slide1.xml" Id="rId6" /><Relationship Type="http://schemas.openxmlformats.org/officeDocument/2006/relationships/slide" Target="/ppt/slides/slide2.xml" Id="rId7" /><Relationship Type="http://schemas.openxmlformats.org/officeDocument/2006/relationships/slide" Target="/ppt/slides/slide3.xml" Id="rId8" /><Relationship Type="http://schemas.openxmlformats.org/officeDocument/2006/relationships/slide" Target="/ppt/slides/slide6.xml" Id="rId11" /><Relationship Type="http://schemas.openxmlformats.org/officeDocument/2006/relationships/slide" Target="/ppt/slides/slide5.xml" Id="rId10" /><Relationship Type="http://schemas.openxmlformats.org/officeDocument/2006/relationships/slide" Target="/ppt/slides/slide8.xml" Id="rId13" /><Relationship Type="http://schemas.openxmlformats.org/officeDocument/2006/relationships/slide" Target="/ppt/slides/slide7.xml" Id="rId12" /><Relationship Type="http://schemas.openxmlformats.org/officeDocument/2006/relationships/font" Target="/ppt/fonts/RobotoMonoMedium-regular.fntdata" Id="rId15" /><Relationship Type="http://schemas.openxmlformats.org/officeDocument/2006/relationships/slide" Target="/ppt/slides/slide9.xml" Id="rId14" /><Relationship Type="http://schemas.openxmlformats.org/officeDocument/2006/relationships/font" Target="/ppt/fonts/RobotoMonoMedium-italic.fntdata" Id="rId17" /><Relationship Type="http://schemas.openxmlformats.org/officeDocument/2006/relationships/font" Target="/ppt/fonts/RobotoMonoMedium-bold.fntdata" Id="rId16" /><Relationship Type="http://schemas.openxmlformats.org/officeDocument/2006/relationships/font" Target="/ppt/fonts/RobotoMonoSemiBold-regular.fntdata" Id="rId19" /><Relationship Type="http://schemas.openxmlformats.org/officeDocument/2006/relationships/font" Target="/ppt/fonts/RobotoMonoMedium-boldItalic.fntdata" Id="rId18" /></Relationships>
</file>

<file path=ppt/notesMasters/_rels/notesMaster1.xml.rels>&#65279;<?xml version="1.0" encoding="utf-8"?><Relationships xmlns="http://schemas.openxmlformats.org/package/2006/relationships"><Relationship Type="http://schemas.openxmlformats.org/officeDocument/2006/relationships/theme" Target="/ppt/theme/theme2.xml" Id="rId1" 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&#65279;<?xml version="1.0" encoding="utf-8"?><Relationships xmlns="http://schemas.openxmlformats.org/package/2006/relationships"><Relationship Type="http://schemas.openxmlformats.org/officeDocument/2006/relationships/notesMaster" Target="/ppt/notesMasters/notesMaster1.xml" Id="rId1" /></Relationships>
</file>

<file path=ppt/notesSlides/_rels/notesSlide2.xml.rels>&#65279;<?xml version="1.0" encoding="utf-8"?><Relationships xmlns="http://schemas.openxmlformats.org/package/2006/relationships"><Relationship Type="http://schemas.openxmlformats.org/officeDocument/2006/relationships/notesMaster" Target="/ppt/notesMasters/notesMaster1.xml" Id="rId1" /></Relationships>
</file>

<file path=ppt/notesSlides/_rels/notesSlide3.xml.rels>&#65279;<?xml version="1.0" encoding="utf-8"?><Relationships xmlns="http://schemas.openxmlformats.org/package/2006/relationships"><Relationship Type="http://schemas.openxmlformats.org/officeDocument/2006/relationships/notesMaster" Target="/ppt/notesMasters/notesMaster1.xml" Id="rId1" /></Relationships>
</file>

<file path=ppt/notesSlides/_rels/notesSlide4.xml.rels>&#65279;<?xml version="1.0" encoding="utf-8"?><Relationships xmlns="http://schemas.openxmlformats.org/package/2006/relationships"><Relationship Type="http://schemas.openxmlformats.org/officeDocument/2006/relationships/notesMaster" Target="/ppt/notesMasters/notesMaster1.xml" Id="rId1" /></Relationships>
</file>

<file path=ppt/notesSlides/_rels/notesSlide5.xml.rels>&#65279;<?xml version="1.0" encoding="utf-8"?><Relationships xmlns="http://schemas.openxmlformats.org/package/2006/relationships"><Relationship Type="http://schemas.openxmlformats.org/officeDocument/2006/relationships/notesMaster" Target="/ppt/notesMasters/notesMaster1.xml" Id="rId1" /></Relationships>
</file>

<file path=ppt/notesSlides/_rels/notesSlide6.xml.rels>&#65279;<?xml version="1.0" encoding="utf-8"?><Relationships xmlns="http://schemas.openxmlformats.org/package/2006/relationships"><Relationship Type="http://schemas.openxmlformats.org/officeDocument/2006/relationships/notesMaster" Target="/ppt/notesMasters/notesMaster1.xml" Id="rId1" /></Relationships>
</file>

<file path=ppt/notesSlides/_rels/notesSlide7.xml.rels>&#65279;<?xml version="1.0" encoding="utf-8"?><Relationships xmlns="http://schemas.openxmlformats.org/package/2006/relationships"><Relationship Type="http://schemas.openxmlformats.org/officeDocument/2006/relationships/notesMaster" Target="/ppt/notesMasters/notesMaster1.xml" Id="rId1" /></Relationships>
</file>

<file path=ppt/notesSlides/_rels/notesSlide8.xml.rels>&#65279;<?xml version="1.0" encoding="utf-8"?><Relationships xmlns="http://schemas.openxmlformats.org/package/2006/relationships"><Relationship Type="http://schemas.openxmlformats.org/officeDocument/2006/relationships/notesMaster" Target="/ppt/notesMasters/notesMaster1.xml" Id="rId1" /></Relationships>
</file>

<file path=ppt/notesSlides/_rels/notesSlide9.xml.rels>&#65279;<?xml version="1.0" encoding="utf-8"?><Relationships xmlns="http://schemas.openxmlformats.org/package/2006/relationships"><Relationship Type="http://schemas.openxmlformats.org/officeDocument/2006/relationships/notesMaster" Target="/ppt/notesMasters/notesMaster1.xml" Id="rId1" 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g275a450017b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" name="Google Shape;27;g275a450017b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g208038207cd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" name="Google Shape;34;g208038207cd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g23c7e6e185d_0_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" name="Google Shape;42;g23c7e6e185d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g23e52353ba3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" name="Google Shape;50;g23e52353ba3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3e52353ba3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3e52353ba3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208038207cd_0_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208038207cd_0_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23c7e6e185d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23c7e6e185d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208038207cd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208038207cd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1d99f20729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21d99f20729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# Clusters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aws --profile myadmin --region eu-central-1 ecs list-clusters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aws </a:t>
            </a:r>
            <a:r>
              <a:rPr lang="es">
                <a:solidFill>
                  <a:schemeClr val="dk1"/>
                </a:solidFill>
              </a:rPr>
              <a:t>--profile myadmin --region eu-central-1 </a:t>
            </a:r>
            <a:r>
              <a:rPr lang="es"/>
              <a:t>ecs describe-clusters --clusters HacktricksCluster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# Container Instances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aws --profile myadmin --region eu-central-1 ecs list-container-instances --cluster HacktricksCluster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aws --profile myadmin --region eu-central-1 ecs describe-container-instances --container-instances "arn:aws:ecs:eu-central-1:947247140022:container-instance/HacktricksCluster/6066d11d26ad4fdf8463096d2fc1d7eb"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# Services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aws --profile myadmin --region eu-central-1 ecs list-services --cluster HacktricksCluster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## Check the role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aws --profile myadmin --region eu-central-1 ecs describe-services --cluster HacktricksCluster --services "arn:aws:ecs:eu-central-1:947247140022:service/HacktricksCluster/wrodpress-svc"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# Tasks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aws --profile myadmin --region eu-central-1 ecs list-tasks --cluster HacktricksCluster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aws --profile myadmin --region eu-central-1 ecs describe-tasks --cluster HacktricksCluster --tasks "arn:aws:ecs:eu-central-1:947247140022:task/HacktricksCluster/127d94d6a1b34eb08cbd2595b4add647"</a:t>
            </a:r>
            <a:endParaRPr/>
          </a:p>
        </p:txBody>
      </p:sp>
    </p:spTree>
  </p:cSld>
  <p:clrMapOvr>
    <a:masterClrMapping/>
  </p:clrMapOvr>
</p:notes>
</file>

<file path=ppt/slideLayouts/_rels/slideLayout1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Font typeface="Roboto Mono SemiBold"/>
              <a:buNone/>
              <a:defRPr sz="5200">
                <a:latin typeface="Roboto Mono SemiBold"/>
                <a:ea typeface="Roboto Mono SemiBold"/>
                <a:cs typeface="Roboto Mono SemiBold"/>
                <a:sym typeface="Roboto Mono SemiBold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Font typeface="Roboto Mono SemiBold"/>
              <a:buNone/>
              <a:defRPr sz="5200">
                <a:latin typeface="Roboto Mono SemiBold"/>
                <a:ea typeface="Roboto Mono SemiBold"/>
                <a:cs typeface="Roboto Mono SemiBold"/>
                <a:sym typeface="Roboto Mono SemiBold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Font typeface="Roboto Mono SemiBold"/>
              <a:buNone/>
              <a:defRPr sz="5200">
                <a:latin typeface="Roboto Mono SemiBold"/>
                <a:ea typeface="Roboto Mono SemiBold"/>
                <a:cs typeface="Roboto Mono SemiBold"/>
                <a:sym typeface="Roboto Mono SemiBold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Font typeface="Roboto Mono SemiBold"/>
              <a:buNone/>
              <a:defRPr sz="5200">
                <a:latin typeface="Roboto Mono SemiBold"/>
                <a:ea typeface="Roboto Mono SemiBold"/>
                <a:cs typeface="Roboto Mono SemiBold"/>
                <a:sym typeface="Roboto Mono SemiBold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Font typeface="Roboto Mono SemiBold"/>
              <a:buNone/>
              <a:defRPr sz="5200">
                <a:latin typeface="Roboto Mono SemiBold"/>
                <a:ea typeface="Roboto Mono SemiBold"/>
                <a:cs typeface="Roboto Mono SemiBold"/>
                <a:sym typeface="Roboto Mono SemiBold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Font typeface="Roboto Mono SemiBold"/>
              <a:buNone/>
              <a:defRPr sz="5200">
                <a:latin typeface="Roboto Mono SemiBold"/>
                <a:ea typeface="Roboto Mono SemiBold"/>
                <a:cs typeface="Roboto Mono SemiBold"/>
                <a:sym typeface="Roboto Mono SemiBold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Font typeface="Roboto Mono SemiBold"/>
              <a:buNone/>
              <a:defRPr sz="5200">
                <a:latin typeface="Roboto Mono SemiBold"/>
                <a:ea typeface="Roboto Mono SemiBold"/>
                <a:cs typeface="Roboto Mono SemiBold"/>
                <a:sym typeface="Roboto Mono SemiBold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Font typeface="Roboto Mono SemiBold"/>
              <a:buNone/>
              <a:defRPr sz="5200">
                <a:latin typeface="Roboto Mono SemiBold"/>
                <a:ea typeface="Roboto Mono SemiBold"/>
                <a:cs typeface="Roboto Mono SemiBold"/>
                <a:sym typeface="Roboto Mono SemiBold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Font typeface="Roboto Mono SemiBold"/>
              <a:buNone/>
              <a:defRPr sz="5200">
                <a:latin typeface="Roboto Mono SemiBold"/>
                <a:ea typeface="Roboto Mono SemiBold"/>
                <a:cs typeface="Roboto Mono SemiBold"/>
                <a:sym typeface="Roboto Mono SemiBold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534733" y="51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Font typeface="Roboto Mono Medium"/>
              <a:buNone/>
              <a:defRPr sz="3600">
                <a:latin typeface="Roboto Mono Medium"/>
                <a:ea typeface="Roboto Mono Medium"/>
                <a:cs typeface="Roboto Mono Medium"/>
                <a:sym typeface="Roboto Mono Medium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534733" y="51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Font typeface="Roboto Mono Medium"/>
              <a:buNone/>
              <a:defRPr>
                <a:latin typeface="Roboto Mono Medium"/>
                <a:ea typeface="Roboto Mono Medium"/>
                <a:cs typeface="Roboto Mono Medium"/>
                <a:sym typeface="Roboto Mono Mediu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" type="body"/>
          </p:nvPr>
        </p:nvSpPr>
        <p:spPr>
          <a:xfrm>
            <a:off x="311700" y="127440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Font typeface="Roboto Mono"/>
              <a:buChar char="●"/>
              <a:defRPr>
                <a:latin typeface="Roboto Mono"/>
                <a:ea typeface="Roboto Mono"/>
                <a:cs typeface="Roboto Mono"/>
                <a:sym typeface="Roboto Mono"/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○"/>
              <a:defRPr>
                <a:latin typeface="Roboto Mono"/>
                <a:ea typeface="Roboto Mono"/>
                <a:cs typeface="Roboto Mono"/>
                <a:sym typeface="Roboto Mono"/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■"/>
              <a:defRPr>
                <a:latin typeface="Roboto Mono"/>
                <a:ea typeface="Roboto Mono"/>
                <a:cs typeface="Roboto Mono"/>
                <a:sym typeface="Roboto Mono"/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  <a:defRPr>
                <a:latin typeface="Roboto Mono"/>
                <a:ea typeface="Roboto Mono"/>
                <a:cs typeface="Roboto Mono"/>
                <a:sym typeface="Roboto Mono"/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○"/>
              <a:defRPr>
                <a:latin typeface="Roboto Mono"/>
                <a:ea typeface="Roboto Mono"/>
                <a:cs typeface="Roboto Mono"/>
                <a:sym typeface="Roboto Mono"/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■"/>
              <a:defRPr>
                <a:latin typeface="Roboto Mono"/>
                <a:ea typeface="Roboto Mono"/>
                <a:cs typeface="Roboto Mono"/>
                <a:sym typeface="Roboto Mono"/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  <a:defRPr>
                <a:latin typeface="Roboto Mono"/>
                <a:ea typeface="Roboto Mono"/>
                <a:cs typeface="Roboto Mono"/>
                <a:sym typeface="Roboto Mono"/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○"/>
              <a:defRPr>
                <a:latin typeface="Roboto Mono"/>
                <a:ea typeface="Roboto Mono"/>
                <a:cs typeface="Roboto Mono"/>
                <a:sym typeface="Roboto Mono"/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■"/>
              <a:defRPr>
                <a:latin typeface="Roboto Mono"/>
                <a:ea typeface="Roboto Mono"/>
                <a:cs typeface="Roboto Mono"/>
                <a:sym typeface="Roboto Mono"/>
              </a:defRPr>
            </a:lvl9pPr>
          </a:lstStyle>
          <a:p/>
        </p:txBody>
      </p:sp>
      <p:sp>
        <p:nvSpPr>
          <p:cNvPr id="21" name="Google Shape;21;p4"/>
          <p:cNvSpPr txBox="1"/>
          <p:nvPr>
            <p:ph idx="12" type="sldNum"/>
          </p:nvPr>
        </p:nvSpPr>
        <p:spPr>
          <a:xfrm>
            <a:off x="8534733" y="51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seño personalizado 1">
  <p:cSld name="CUSTOM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 Mono"/>
                <a:ea typeface="Roboto Mono"/>
                <a:cs typeface="Roboto Mono"/>
                <a:sym typeface="Roboto Mon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 Mono"/>
                <a:ea typeface="Roboto Mono"/>
                <a:cs typeface="Roboto Mono"/>
                <a:sym typeface="Roboto Mon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 Mono"/>
                <a:ea typeface="Roboto Mono"/>
                <a:cs typeface="Roboto Mono"/>
                <a:sym typeface="Roboto Mon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 Mono"/>
                <a:ea typeface="Roboto Mono"/>
                <a:cs typeface="Roboto Mono"/>
                <a:sym typeface="Roboto Mon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 Mono"/>
                <a:ea typeface="Roboto Mono"/>
                <a:cs typeface="Roboto Mono"/>
                <a:sym typeface="Roboto Mon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 Mono"/>
                <a:ea typeface="Roboto Mono"/>
                <a:cs typeface="Roboto Mono"/>
                <a:sym typeface="Roboto Mon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 Mono"/>
                <a:ea typeface="Roboto Mono"/>
                <a:cs typeface="Roboto Mono"/>
                <a:sym typeface="Roboto Mon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 Mono"/>
                <a:ea typeface="Roboto Mono"/>
                <a:cs typeface="Roboto Mono"/>
                <a:sym typeface="Roboto Mon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 Mono"/>
                <a:ea typeface="Roboto Mono"/>
                <a:cs typeface="Roboto Mono"/>
                <a:sym typeface="Roboto Mono"/>
              </a:defRPr>
            </a:lvl9pPr>
          </a:lstStyle>
          <a:p/>
        </p:txBody>
      </p:sp>
      <p:sp>
        <p:nvSpPr>
          <p:cNvPr id="24" name="Google Shape;24;p5"/>
          <p:cNvSpPr txBox="1"/>
          <p:nvPr/>
        </p:nvSpPr>
        <p:spPr>
          <a:xfrm>
            <a:off x="539525" y="1654550"/>
            <a:ext cx="8012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Lalalalalalalala</a:t>
            </a:r>
            <a:endParaRPr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</p:spTree>
  </p:cSld>
  <p:clrMapOvr>
    <a:masterClrMapping/>
  </p:clrMapOvr>
</p:sldLayout>
</file>

<file path=ppt/slideMasters/_rels/slideMaster1.xml.rels>&#65279;<?xml version="1.0" encoding="utf-8"?><Relationships xmlns="http://schemas.openxmlformats.org/package/2006/relationships"><Relationship Type="http://schemas.openxmlformats.org/officeDocument/2006/relationships/image" Target="/ppt/media/image2.png" Id="rId1" /><Relationship Type="http://schemas.openxmlformats.org/officeDocument/2006/relationships/image" Target="/ppt/media/image3.png" Id="rId2" /><Relationship Type="http://schemas.openxmlformats.org/officeDocument/2006/relationships/slideLayout" Target="/ppt/slideLayouts/slideLayout1.xml" Id="rId3" /><Relationship Type="http://schemas.openxmlformats.org/officeDocument/2006/relationships/slideLayout" Target="/ppt/slideLayouts/slideLayout2.xml" Id="rId4" /><Relationship Type="http://schemas.openxmlformats.org/officeDocument/2006/relationships/slideLayout" Target="/ppt/slideLayouts/slideLayout3.xml" Id="rId5" /><Relationship Type="http://schemas.openxmlformats.org/officeDocument/2006/relationships/slideLayout" Target="/ppt/slideLayouts/slideLayout4.xml" Id="rId6" /><Relationship Type="http://schemas.openxmlformats.org/officeDocument/2006/relationships/theme" Target="/ppt/theme/theme1.xml" Id="rId7" 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Roboto Mono Medium"/>
              <a:buNone/>
              <a:defRPr sz="2800">
                <a:solidFill>
                  <a:schemeClr val="dk1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74400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Mono"/>
              <a:buChar char="●"/>
              <a:defRPr sz="18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 Mono"/>
              <a:buChar char="○"/>
              <a:defRPr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 Mono"/>
              <a:buChar char="■"/>
              <a:defRPr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 Mono"/>
              <a:buChar char="●"/>
              <a:defRPr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 Mono"/>
              <a:buChar char="○"/>
              <a:defRPr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 Mono"/>
              <a:buChar char="■"/>
              <a:defRPr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 Mono"/>
              <a:buChar char="●"/>
              <a:defRPr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 Mono"/>
              <a:buChar char="○"/>
              <a:defRPr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 Mono"/>
              <a:buChar char="■"/>
              <a:defRPr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34733" y="514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  <p:pic>
        <p:nvPicPr>
          <p:cNvPr id="9" name="Google Shape;9;p1"/>
          <p:cNvPicPr preferRelativeResize="0"/>
          <p:nvPr/>
        </p:nvPicPr>
        <p:blipFill>
          <a:blip r:embed="rId1">
            <a:alphaModFix/>
          </a:blip>
          <a:stretch>
            <a:fillRect/>
          </a:stretch>
        </p:blipFill>
        <p:spPr>
          <a:xfrm>
            <a:off x="8033125" y="4032625"/>
            <a:ext cx="1110876" cy="111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10;p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4084300"/>
            <a:ext cx="1007524" cy="1007524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3"/>
    <p:sldLayoutId id="2147483649" r:id="rId4"/>
    <p:sldLayoutId id="2147483650" r:id="rId5"/>
    <p:sldLayoutId id="2147483651" r:id="rId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&#65279;<?xml version="1.0" encoding="utf-8"?><Relationships xmlns="http://schemas.openxmlformats.org/package/2006/relationships"><Relationship Type="http://schemas.openxmlformats.org/officeDocument/2006/relationships/slideLayout" Target="/ppt/slideLayouts/slideLayout1.xml" Id="rId1" /><Relationship Type="http://schemas.openxmlformats.org/officeDocument/2006/relationships/notesSlide" Target="/ppt/notesSlides/notesSlide1.xml" Id="rId2" /><Relationship Type="http://schemas.openxmlformats.org/officeDocument/2006/relationships/image" Target="/ppt/media/image2.png" Id="rId3" /></Relationships>
</file>

<file path=ppt/slides/_rels/slide2.xml.rels>&#65279;<?xml version="1.0" encoding="utf-8"?><Relationships xmlns="http://schemas.openxmlformats.org/package/2006/relationships"><Relationship Type="http://schemas.openxmlformats.org/officeDocument/2006/relationships/slideLayout" Target="/ppt/slideLayouts/slideLayout3.xml" Id="rId1" /><Relationship Type="http://schemas.openxmlformats.org/officeDocument/2006/relationships/notesSlide" Target="/ppt/notesSlides/notesSlide2.xml" Id="rId2" /></Relationships>
</file>

<file path=ppt/slides/_rels/slide3.xml.rels>&#65279;<?xml version="1.0" encoding="utf-8"?><Relationships xmlns="http://schemas.openxmlformats.org/package/2006/relationships"><Relationship Type="http://schemas.openxmlformats.org/officeDocument/2006/relationships/slideLayout" Target="/ppt/slideLayouts/slideLayout3.xml" Id="rId1" /><Relationship Type="http://schemas.openxmlformats.org/officeDocument/2006/relationships/notesSlide" Target="/ppt/notesSlides/notesSlide3.xml" Id="rId2" /></Relationships>
</file>

<file path=ppt/slides/_rels/slide4.xml.rels>&#65279;<?xml version="1.0" encoding="utf-8"?><Relationships xmlns="http://schemas.openxmlformats.org/package/2006/relationships"><Relationship Type="http://schemas.openxmlformats.org/officeDocument/2006/relationships/slideLayout" Target="/ppt/slideLayouts/slideLayout3.xml" Id="rId1" /><Relationship Type="http://schemas.openxmlformats.org/officeDocument/2006/relationships/notesSlide" Target="/ppt/notesSlides/notesSlide4.xml" Id="rId2" /><Relationship Type="http://schemas.openxmlformats.org/officeDocument/2006/relationships/hyperlink" Target="https://docs.aws.amazon.com/AmazonECS/latest/developerguide/ecs_services.html" TargetMode="External" Id="rId3" /><Relationship Type="http://schemas.openxmlformats.org/officeDocument/2006/relationships/hyperlink" Target="https://docs.aws.amazon.com/AmazonECS/latest/developerguide/ecs_services.html" TargetMode="External" Id="rId4" /></Relationships>
</file>

<file path=ppt/slides/_rels/slide5.xml.rels>&#65279;<?xml version="1.0" encoding="utf-8"?><Relationships xmlns="http://schemas.openxmlformats.org/package/2006/relationships"><Relationship Type="http://schemas.openxmlformats.org/officeDocument/2006/relationships/slideLayout" Target="/ppt/slideLayouts/slideLayout3.xml" Id="rId1" /><Relationship Type="http://schemas.openxmlformats.org/officeDocument/2006/relationships/notesSlide" Target="/ppt/notesSlides/notesSlide5.xml" Id="rId2" /></Relationships>
</file>

<file path=ppt/slides/_rels/slide6.xml.rels>&#65279;<?xml version="1.0" encoding="utf-8"?><Relationships xmlns="http://schemas.openxmlformats.org/package/2006/relationships"><Relationship Type="http://schemas.openxmlformats.org/officeDocument/2006/relationships/slideLayout" Target="/ppt/slideLayouts/slideLayout3.xml" Id="rId1" /><Relationship Type="http://schemas.openxmlformats.org/officeDocument/2006/relationships/notesSlide" Target="/ppt/notesSlides/notesSlide6.xml" Id="rId2" /></Relationships>
</file>

<file path=ppt/slides/_rels/slide7.xml.rels>&#65279;<?xml version="1.0" encoding="utf-8"?><Relationships xmlns="http://schemas.openxmlformats.org/package/2006/relationships"><Relationship Type="http://schemas.openxmlformats.org/officeDocument/2006/relationships/slideLayout" Target="/ppt/slideLayouts/slideLayout3.xml" Id="rId1" /><Relationship Type="http://schemas.openxmlformats.org/officeDocument/2006/relationships/notesSlide" Target="/ppt/notesSlides/notesSlide7.xml" Id="rId2" /></Relationships>
</file>

<file path=ppt/slides/_rels/slide8.xml.rels>&#65279;<?xml version="1.0" encoding="utf-8"?><Relationships xmlns="http://schemas.openxmlformats.org/package/2006/relationships"><Relationship Type="http://schemas.openxmlformats.org/officeDocument/2006/relationships/slideLayout" Target="/ppt/slideLayouts/slideLayout3.xml" Id="rId1" /><Relationship Type="http://schemas.openxmlformats.org/officeDocument/2006/relationships/notesSlide" Target="/ppt/notesSlides/notesSlide8.xml" Id="rId2" /></Relationships>
</file>

<file path=ppt/slides/_rels/slide9.xml.rels>&#65279;<?xml version="1.0" encoding="utf-8"?><Relationships xmlns="http://schemas.openxmlformats.org/package/2006/relationships"><Relationship Type="http://schemas.openxmlformats.org/officeDocument/2006/relationships/slideLayout" Target="/ppt/slideLayouts/slideLayout3.xml" Id="rId1" /><Relationship Type="http://schemas.openxmlformats.org/officeDocument/2006/relationships/notesSlide" Target="/ppt/notesSlides/notesSlide9.xml" Id="rId2" /></Relationships>
</file>

<file path=ppt/slides/slide1.xml><?xml version="1.0" encoding="utf-8"?>
<p:sld xmlns:a16="http://schemas.microsoft.com/office/drawing/2014/main"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/>
          <p:nvPr>
            <p:ph type="ctrTitle"/>
          </p:nvPr>
        </p:nvSpPr>
        <p:spPr>
          <a:xfrm>
            <a:off x="3179675" y="1200175"/>
            <a:ext cx="5881200" cy="1696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s" sz="3850"/>
              <a:t>ECS</a:t>
            </a:r>
            <a:endParaRPr sz="385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s" sz="3850"/>
              <a:t>Elastic Container Service</a:t>
            </a:r>
            <a:endParaRPr sz="3850"/>
          </a:p>
        </p:txBody>
      </p:sp>
      <p:pic>
        <p:nvPicPr>
          <p:cNvPr id="30" name="Google Shape;30;p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55150" y="458550"/>
            <a:ext cx="4226401" cy="4226401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Google Shape;31;p6"/>
          <p:cNvSpPr txBox="1"/>
          <p:nvPr>
            <p:ph type="ctrTitle"/>
          </p:nvPr>
        </p:nvSpPr>
        <p:spPr>
          <a:xfrm>
            <a:off x="3598350" y="1912975"/>
            <a:ext cx="5462400" cy="1696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3780">
              <a:solidFill>
                <a:srgbClr val="72110C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s" sz="2670">
                <a:solidFill>
                  <a:srgbClr val="72110C"/>
                </a:solidFill>
              </a:rPr>
              <a:t>HackTricks Training</a:t>
            </a:r>
            <a:endParaRPr sz="2670">
              <a:solidFill>
                <a:srgbClr val="72110C"/>
              </a:solidFill>
            </a:endParaRPr>
          </a:p>
        </p:txBody>
      </p:sp>
      <p:sp xmlns:a="http://schemas.openxmlformats.org/drawingml/2006/main" xmlns:p="http://schemas.openxmlformats.org/presentationml/2006/main">
        <p:nvSpPr>
          <p:cNvPr id="32" name="Rectangle">
            <a:extLst>
              <a:ext uri="{FF2B5EF4-FFF2-40B4-BE49-F238E27FC236}">
                <a16:creationId xmlns:a16="http://schemas.microsoft.com/office/drawing/2014/main" id="{A0C957D4-E4F1-4D51-EC0C-C161461E948E}"/>
              </a:ext>
            </a:extLst>
          </p:cNvPr>
          <p:cNvSpPr/>
          <p:nvPr/>
        </p:nvSpPr>
        <p:spPr>
          <a:xfrm rot="0">
            <a:off x="2066925" y="2276475"/>
            <a:ext cx="6324600" cy="571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sz="2900" b="1" dirty="0">
                <a:solidFill>
                  <a:srgbClr val="f01316">
                    <a:alpha val="40000"/>
                  </a:srgbClr>
                </a:solidFill>
              </a:rPr>
              <a:t>https://t.me/CyberFreeCourses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16="http://schemas.microsoft.com/office/drawing/2014/main"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 ExtraBold"/>
                <a:ea typeface="Raleway ExtraBold"/>
                <a:cs typeface="Raleway ExtraBold"/>
                <a:sym typeface="Raleway ExtraBold"/>
              </a:rPr>
              <a:t>Basic Information</a:t>
            </a:r>
            <a:endParaRPr>
              <a:latin typeface="Raleway ExtraBold"/>
              <a:ea typeface="Raleway ExtraBold"/>
              <a:cs typeface="Raleway ExtraBold"/>
              <a:sym typeface="Raleway ExtraBold"/>
            </a:endParaRPr>
          </a:p>
        </p:txBody>
      </p:sp>
      <p:sp>
        <p:nvSpPr>
          <p:cNvPr id="37" name="Google Shape;37;p7"/>
          <p:cNvSpPr txBox="1"/>
          <p:nvPr/>
        </p:nvSpPr>
        <p:spPr>
          <a:xfrm>
            <a:off x="475800" y="1099250"/>
            <a:ext cx="3625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7"/>
          <p:cNvSpPr txBox="1"/>
          <p:nvPr/>
        </p:nvSpPr>
        <p:spPr>
          <a:xfrm>
            <a:off x="344550" y="1041825"/>
            <a:ext cx="8170500" cy="176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13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Amazon Elastic Container Services or ECS provides a platform to host </a:t>
            </a:r>
            <a:r>
              <a:rPr lang="es" sz="13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containerized applications</a:t>
            </a:r>
            <a:r>
              <a:rPr lang="es" sz="13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 in the cloud. ECS has two deployment methods, </a:t>
            </a:r>
            <a:r>
              <a:rPr lang="es" sz="13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EC2 instance type and a serverless option, Fargate</a:t>
            </a:r>
            <a:r>
              <a:rPr lang="es" sz="13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. The service makes running containers in the cloud very easy and pain free.</a:t>
            </a:r>
            <a:endParaRPr sz="1300"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300"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13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ECS operates using the following three building blocks: Clusters, Services, and Task Definitions.</a:t>
            </a:r>
            <a:endParaRPr sz="1300"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39" name="Google Shape;39;p7"/>
          <p:cNvSpPr txBox="1"/>
          <p:nvPr/>
        </p:nvSpPr>
        <p:spPr>
          <a:xfrm>
            <a:off x="1523100" y="4820400"/>
            <a:ext cx="6097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https://cloud.hacktricks.xyz/pentesting-cloud/aws-security/aws-services/aws-ecs-enum</a:t>
            </a:r>
            <a:endParaRPr sz="900">
              <a:latin typeface="Roboto Mono"/>
              <a:ea typeface="Roboto Mono"/>
              <a:cs typeface="Roboto Mono"/>
              <a:sym typeface="Roboto Mono"/>
            </a:endParaRPr>
          </a:p>
        </p:txBody>
      </p:sp>
      <p:sp xmlns:a="http://schemas.openxmlformats.org/drawingml/2006/main" xmlns:p="http://schemas.openxmlformats.org/presentationml/2006/main">
        <p:nvSpPr>
          <p:cNvPr id="40" name="Rectangle">
            <a:extLst>
              <a:ext uri="{FF2B5EF4-FFF2-40B4-BE49-F238E27FC236}">
                <a16:creationId xmlns:a16="http://schemas.microsoft.com/office/drawing/2014/main" id="{A0C957D4-E4F1-4D51-EC0C-C161461E948E}"/>
              </a:ext>
            </a:extLst>
          </p:cNvPr>
          <p:cNvSpPr/>
          <p:nvPr/>
        </p:nvSpPr>
        <p:spPr>
          <a:xfrm rot="0">
            <a:off x="2066925" y="2276475"/>
            <a:ext cx="6324600" cy="571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sz="2900" b="1" dirty="0">
                <a:solidFill>
                  <a:srgbClr val="f01316">
                    <a:alpha val="40000"/>
                  </a:srgbClr>
                </a:solidFill>
              </a:rPr>
              <a:t>https://t.me/CyberFreeCourses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16="http://schemas.microsoft.com/office/drawing/2014/main"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8"/>
          <p:cNvSpPr txBox="1"/>
          <p:nvPr/>
        </p:nvSpPr>
        <p:spPr>
          <a:xfrm>
            <a:off x="475800" y="1099250"/>
            <a:ext cx="3625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" name="Google Shape;45;p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 ExtraBold"/>
                <a:ea typeface="Raleway ExtraBold"/>
                <a:cs typeface="Raleway ExtraBold"/>
                <a:sym typeface="Raleway ExtraBold"/>
              </a:rPr>
              <a:t>Clusters</a:t>
            </a:r>
            <a:endParaRPr>
              <a:latin typeface="Raleway ExtraBold"/>
              <a:ea typeface="Raleway ExtraBold"/>
              <a:cs typeface="Raleway ExtraBold"/>
              <a:sym typeface="Raleway ExtraBold"/>
            </a:endParaRPr>
          </a:p>
        </p:txBody>
      </p:sp>
      <p:sp>
        <p:nvSpPr>
          <p:cNvPr id="46" name="Google Shape;46;p8"/>
          <p:cNvSpPr txBox="1"/>
          <p:nvPr/>
        </p:nvSpPr>
        <p:spPr>
          <a:xfrm>
            <a:off x="344550" y="1041825"/>
            <a:ext cx="8170500" cy="22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300"/>
              <a:buChar char="●"/>
            </a:pPr>
            <a:r>
              <a:rPr lang="es" sz="13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Clusters are </a:t>
            </a:r>
            <a:r>
              <a:rPr lang="es" sz="13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groups of containers</a:t>
            </a:r>
            <a:r>
              <a:rPr lang="es" sz="13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 that are running in the cloud. </a:t>
            </a:r>
            <a:endParaRPr sz="1300"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300"/>
              <a:buChar char="●"/>
            </a:pPr>
            <a:r>
              <a:rPr lang="es" sz="13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There are two launch types for containers, </a:t>
            </a:r>
            <a:r>
              <a:rPr lang="es" sz="13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EC2 and Fargate</a:t>
            </a:r>
            <a:r>
              <a:rPr lang="es" sz="13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. </a:t>
            </a:r>
            <a:endParaRPr sz="1300"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300"/>
              <a:buChar char="●"/>
            </a:pPr>
            <a:r>
              <a:rPr lang="es" sz="13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AWS defines the EC2 launch type as allowing customers “to run [their] containerized applications on a cluster of Amazon </a:t>
            </a:r>
            <a:r>
              <a:rPr lang="es" sz="13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EC2 instances that [they] manage</a:t>
            </a:r>
            <a:r>
              <a:rPr lang="es" sz="13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”. </a:t>
            </a:r>
            <a:endParaRPr sz="1300"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300"/>
              <a:buChar char="●"/>
            </a:pPr>
            <a:r>
              <a:rPr lang="es" sz="13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Fargate is similar and is defined as “[allowing] you to run your containerized applications </a:t>
            </a:r>
            <a:r>
              <a:rPr lang="es" sz="13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without</a:t>
            </a:r>
            <a:r>
              <a:rPr lang="es" sz="13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 the need to </a:t>
            </a:r>
            <a:r>
              <a:rPr lang="es" sz="13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provision</a:t>
            </a:r>
            <a:r>
              <a:rPr lang="es" sz="13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 and </a:t>
            </a:r>
            <a:r>
              <a:rPr lang="es" sz="13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manage</a:t>
            </a:r>
            <a:r>
              <a:rPr lang="es" sz="13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 the backend infrastructure”.</a:t>
            </a:r>
            <a:endParaRPr sz="1300"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300"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47" name="Google Shape;47;p8"/>
          <p:cNvSpPr txBox="1"/>
          <p:nvPr/>
        </p:nvSpPr>
        <p:spPr>
          <a:xfrm>
            <a:off x="1523100" y="4820400"/>
            <a:ext cx="6097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https://cloud.hacktricks.xyz/pentesting-cloud/aws-security/aws-services/aws-ecs-enum</a:t>
            </a:r>
            <a:endParaRPr sz="900">
              <a:latin typeface="Roboto Mono"/>
              <a:ea typeface="Roboto Mono"/>
              <a:cs typeface="Roboto Mono"/>
              <a:sym typeface="Roboto Mono"/>
            </a:endParaRPr>
          </a:p>
        </p:txBody>
      </p:sp>
      <p:sp xmlns:a="http://schemas.openxmlformats.org/drawingml/2006/main" xmlns:p="http://schemas.openxmlformats.org/presentationml/2006/main">
        <p:nvSpPr>
          <p:cNvPr id="48" name="Rectangle">
            <a:extLst>
              <a:ext uri="{FF2B5EF4-FFF2-40B4-BE49-F238E27FC236}">
                <a16:creationId xmlns:a16="http://schemas.microsoft.com/office/drawing/2014/main" id="{A0C957D4-E4F1-4D51-EC0C-C161461E948E}"/>
              </a:ext>
            </a:extLst>
          </p:cNvPr>
          <p:cNvSpPr/>
          <p:nvPr/>
        </p:nvSpPr>
        <p:spPr>
          <a:xfrm rot="0">
            <a:off x="2066925" y="2276475"/>
            <a:ext cx="6324600" cy="571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sz="2900" b="1" dirty="0">
                <a:solidFill>
                  <a:srgbClr val="f01316">
                    <a:alpha val="40000"/>
                  </a:srgbClr>
                </a:solidFill>
              </a:rPr>
              <a:t>https://t.me/CyberFreeCourses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16="http://schemas.microsoft.com/office/drawing/2014/main"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9"/>
          <p:cNvSpPr txBox="1"/>
          <p:nvPr/>
        </p:nvSpPr>
        <p:spPr>
          <a:xfrm>
            <a:off x="475800" y="1099250"/>
            <a:ext cx="3625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 ExtraBold"/>
                <a:ea typeface="Raleway ExtraBold"/>
                <a:cs typeface="Raleway ExtraBold"/>
                <a:sym typeface="Raleway ExtraBold"/>
              </a:rPr>
              <a:t>Services</a:t>
            </a:r>
            <a:endParaRPr>
              <a:latin typeface="Raleway ExtraBold"/>
              <a:ea typeface="Raleway ExtraBold"/>
              <a:cs typeface="Raleway ExtraBold"/>
              <a:sym typeface="Raleway ExtraBold"/>
            </a:endParaRPr>
          </a:p>
        </p:txBody>
      </p:sp>
      <p:sp>
        <p:nvSpPr>
          <p:cNvPr id="54" name="Google Shape;54;p9"/>
          <p:cNvSpPr txBox="1"/>
          <p:nvPr/>
        </p:nvSpPr>
        <p:spPr>
          <a:xfrm>
            <a:off x="344550" y="1041825"/>
            <a:ext cx="8170500" cy="357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228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1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Services are created </a:t>
            </a:r>
            <a:r>
              <a:rPr lang="es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inside a cluster</a:t>
            </a:r>
            <a:r>
              <a:rPr lang="es" sz="11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 and responsible for </a:t>
            </a:r>
            <a:r>
              <a:rPr lang="es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running the tasks</a:t>
            </a:r>
            <a:r>
              <a:rPr lang="es" sz="11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. Inside a service definition you define the </a:t>
            </a:r>
            <a:r>
              <a:rPr lang="es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number of tasks to run, auto scaling, capacity provider</a:t>
            </a:r>
            <a:r>
              <a:rPr lang="es" sz="11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 (Fargate/EC2/External), </a:t>
            </a:r>
            <a:r>
              <a:rPr lang="es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networking</a:t>
            </a:r>
            <a:r>
              <a:rPr lang="es" sz="11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 information such as VPC’s, subnets, and security groups.</a:t>
            </a:r>
            <a:endParaRPr sz="1100"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29845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lt2"/>
              </a:buClr>
              <a:buSzPts val="1100"/>
              <a:buFont typeface="Roboto Mono"/>
              <a:buChar char="●"/>
            </a:pPr>
            <a:r>
              <a:rPr lang="es" sz="11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There </a:t>
            </a:r>
            <a:r>
              <a:rPr lang="es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2 types</a:t>
            </a:r>
            <a:r>
              <a:rPr lang="es" sz="11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 of applications:</a:t>
            </a:r>
            <a:endParaRPr sz="1100"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914400" lvl="1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00"/>
              <a:buFont typeface="Roboto Mono"/>
              <a:buChar char="○"/>
            </a:pPr>
            <a:r>
              <a:rPr lang="es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Service</a:t>
            </a:r>
            <a:r>
              <a:rPr lang="es" sz="11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: A </a:t>
            </a:r>
            <a:r>
              <a:rPr lang="es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group of tasks handling</a:t>
            </a:r>
            <a:r>
              <a:rPr lang="es" sz="11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 a long-running computing work that can be stopped and restarted. For example, a </a:t>
            </a:r>
            <a:r>
              <a:rPr lang="es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web</a:t>
            </a:r>
            <a:r>
              <a:rPr lang="es" sz="11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 application.</a:t>
            </a:r>
            <a:endParaRPr sz="1100"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914400" lvl="1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00"/>
              <a:buFont typeface="Roboto Mono"/>
              <a:buChar char="○"/>
            </a:pPr>
            <a:r>
              <a:rPr lang="es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Task</a:t>
            </a:r>
            <a:r>
              <a:rPr lang="es" sz="11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: A </a:t>
            </a:r>
            <a:r>
              <a:rPr lang="es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standalone task that runs and terminates</a:t>
            </a:r>
            <a:r>
              <a:rPr lang="es" sz="11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. For example, a batch job.</a:t>
            </a:r>
            <a:endParaRPr sz="1100"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00"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29845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lt2"/>
              </a:buClr>
              <a:buSzPts val="1100"/>
              <a:buFont typeface="Roboto Mono"/>
              <a:buChar char="●"/>
            </a:pPr>
            <a:r>
              <a:rPr lang="es" sz="11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Among the service applications, there are </a:t>
            </a:r>
            <a:r>
              <a:rPr lang="es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2 types of service schedulers</a:t>
            </a:r>
            <a:r>
              <a:rPr lang="es" sz="11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:</a:t>
            </a:r>
            <a:endParaRPr sz="1100"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914400" lvl="1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00"/>
              <a:buFont typeface="Roboto Mono"/>
              <a:buChar char="○"/>
            </a:pPr>
            <a:r>
              <a:rPr lang="es" sz="1100" u="sng">
                <a:solidFill>
                  <a:schemeClr val="accent4"/>
                </a:solidFill>
                <a:latin typeface="Roboto Mono"/>
                <a:ea typeface="Roboto Mono"/>
                <a:cs typeface="Roboto Mono"/>
                <a:sym typeface="Roboto Mono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REPLICA</a:t>
            </a:r>
            <a:r>
              <a:rPr lang="es" sz="11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: The replica scheduling strategy places and </a:t>
            </a:r>
            <a:r>
              <a:rPr lang="es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maintains the desired number of tasks across your cluster</a:t>
            </a:r>
            <a:r>
              <a:rPr lang="es" sz="11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. If for some reason a task shut down, a new one is launched in the same or different node.</a:t>
            </a:r>
            <a:endParaRPr sz="1100"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914400" lvl="1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00"/>
              <a:buFont typeface="Roboto Mono"/>
              <a:buChar char="○"/>
            </a:pPr>
            <a:r>
              <a:rPr lang="es" sz="1100" u="sng">
                <a:solidFill>
                  <a:schemeClr val="accent4"/>
                </a:solidFill>
                <a:latin typeface="Roboto Mono"/>
                <a:ea typeface="Roboto Mono"/>
                <a:cs typeface="Roboto Mono"/>
                <a:sym typeface="Roboto Mono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DAEMON</a:t>
            </a:r>
            <a:r>
              <a:rPr lang="es" sz="11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: Deploys </a:t>
            </a:r>
            <a:r>
              <a:rPr lang="es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exactly one task on each active instance</a:t>
            </a:r>
            <a:r>
              <a:rPr lang="es" sz="11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 that has the needed requirements. There is no need to specify a desired number of tasks, a task placement strategy, or use Service Auto Scaling policies.</a:t>
            </a:r>
            <a:endParaRPr sz="1300"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55" name="Google Shape;55;p9"/>
          <p:cNvSpPr txBox="1"/>
          <p:nvPr/>
        </p:nvSpPr>
        <p:spPr>
          <a:xfrm>
            <a:off x="1523100" y="4820400"/>
            <a:ext cx="6097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https://cloud.hacktricks.xyz/pentesting-cloud/aws-security/aws-services/aws-ecs-enum</a:t>
            </a:r>
            <a:endParaRPr sz="900">
              <a:latin typeface="Roboto Mono"/>
              <a:ea typeface="Roboto Mono"/>
              <a:cs typeface="Roboto Mono"/>
              <a:sym typeface="Roboto Mono"/>
            </a:endParaRPr>
          </a:p>
        </p:txBody>
      </p:sp>
      <p:sp xmlns:a="http://schemas.openxmlformats.org/drawingml/2006/main" xmlns:p="http://schemas.openxmlformats.org/presentationml/2006/main">
        <p:nvSpPr>
          <p:cNvPr id="56" name="Rectangle">
            <a:extLst>
              <a:ext uri="{FF2B5EF4-FFF2-40B4-BE49-F238E27FC236}">
                <a16:creationId xmlns:a16="http://schemas.microsoft.com/office/drawing/2014/main" id="{A0C957D4-E4F1-4D51-EC0C-C161461E948E}"/>
              </a:ext>
            </a:extLst>
          </p:cNvPr>
          <p:cNvSpPr/>
          <p:nvPr/>
        </p:nvSpPr>
        <p:spPr>
          <a:xfrm rot="0">
            <a:off x="2066925" y="2276475"/>
            <a:ext cx="6324600" cy="571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sz="2900" b="1" dirty="0">
                <a:solidFill>
                  <a:srgbClr val="f01316">
                    <a:alpha val="40000"/>
                  </a:srgbClr>
                </a:solidFill>
              </a:rPr>
              <a:t>https://t.me/CyberFreeCourses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16="http://schemas.microsoft.com/office/drawing/2014/main"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0"/>
          <p:cNvSpPr txBox="1"/>
          <p:nvPr/>
        </p:nvSpPr>
        <p:spPr>
          <a:xfrm>
            <a:off x="475800" y="1099250"/>
            <a:ext cx="3625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 ExtraBold"/>
                <a:ea typeface="Raleway ExtraBold"/>
                <a:cs typeface="Raleway ExtraBold"/>
                <a:sym typeface="Raleway ExtraBold"/>
              </a:rPr>
              <a:t>Task Definitions</a:t>
            </a:r>
            <a:endParaRPr>
              <a:latin typeface="Raleway ExtraBold"/>
              <a:ea typeface="Raleway ExtraBold"/>
              <a:cs typeface="Raleway ExtraBold"/>
              <a:sym typeface="Raleway ExtraBold"/>
            </a:endParaRPr>
          </a:p>
        </p:txBody>
      </p:sp>
      <p:sp>
        <p:nvSpPr>
          <p:cNvPr id="62" name="Google Shape;62;p10"/>
          <p:cNvSpPr txBox="1"/>
          <p:nvPr/>
        </p:nvSpPr>
        <p:spPr>
          <a:xfrm>
            <a:off x="344550" y="1041825"/>
            <a:ext cx="8170500" cy="109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228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1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Task Definitions are responsible for defining </a:t>
            </a:r>
            <a:r>
              <a:rPr lang="es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what containers will run</a:t>
            </a:r>
            <a:r>
              <a:rPr lang="es" sz="11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 and the various </a:t>
            </a:r>
            <a:r>
              <a:rPr lang="es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parameters</a:t>
            </a:r>
            <a:r>
              <a:rPr lang="es" sz="11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 that will be configured with the containers such as port mappings with the host, env variables, Docker entrypoint...</a:t>
            </a:r>
            <a:endParaRPr sz="1100"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29845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lt2"/>
              </a:buClr>
              <a:buSzPts val="1100"/>
              <a:buChar char="●"/>
            </a:pPr>
            <a:r>
              <a:rPr lang="es" sz="11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Check </a:t>
            </a:r>
            <a:r>
              <a:rPr lang="es" sz="11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env variables</a:t>
            </a:r>
            <a:r>
              <a:rPr lang="es" sz="11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 for sensitive info!</a:t>
            </a:r>
            <a:endParaRPr sz="1300"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63" name="Google Shape;63;p10"/>
          <p:cNvSpPr txBox="1"/>
          <p:nvPr/>
        </p:nvSpPr>
        <p:spPr>
          <a:xfrm>
            <a:off x="1523100" y="4820400"/>
            <a:ext cx="6097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https://cloud.hacktricks.xyz/pentesting-cloud/aws-security/aws-services/aws-ecs-enum</a:t>
            </a:r>
            <a:endParaRPr sz="900">
              <a:latin typeface="Roboto Mono"/>
              <a:ea typeface="Roboto Mono"/>
              <a:cs typeface="Roboto Mono"/>
              <a:sym typeface="Roboto Mono"/>
            </a:endParaRPr>
          </a:p>
        </p:txBody>
      </p:sp>
      <p:sp xmlns:a="http://schemas.openxmlformats.org/drawingml/2006/main" xmlns:p="http://schemas.openxmlformats.org/presentationml/2006/main">
        <p:nvSpPr>
          <p:cNvPr id="64" name="Rectangle">
            <a:extLst>
              <a:ext uri="{FF2B5EF4-FFF2-40B4-BE49-F238E27FC236}">
                <a16:creationId xmlns:a16="http://schemas.microsoft.com/office/drawing/2014/main" id="{A0C957D4-E4F1-4D51-EC0C-C161461E948E}"/>
              </a:ext>
            </a:extLst>
          </p:cNvPr>
          <p:cNvSpPr/>
          <p:nvPr/>
        </p:nvSpPr>
        <p:spPr>
          <a:xfrm rot="0">
            <a:off x="2066925" y="2276475"/>
            <a:ext cx="6324600" cy="571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sz="2900" b="1" dirty="0">
                <a:solidFill>
                  <a:srgbClr val="f01316">
                    <a:alpha val="40000"/>
                  </a:srgbClr>
                </a:solidFill>
              </a:rPr>
              <a:t>https://t.me/CyberFreeCourses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16="http://schemas.microsoft.com/office/drawing/2014/main"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 ExtraBold"/>
                <a:ea typeface="Raleway ExtraBold"/>
                <a:cs typeface="Raleway ExtraBold"/>
                <a:sym typeface="Raleway ExtraBold"/>
              </a:rPr>
              <a:t>Manual Enumeration</a:t>
            </a:r>
            <a:endParaRPr>
              <a:latin typeface="Raleway ExtraBold"/>
              <a:ea typeface="Raleway ExtraBold"/>
              <a:cs typeface="Raleway ExtraBold"/>
              <a:sym typeface="Raleway ExtraBold"/>
            </a:endParaRPr>
          </a:p>
        </p:txBody>
      </p:sp>
      <p:sp>
        <p:nvSpPr>
          <p:cNvPr id="69" name="Google Shape;69;p11"/>
          <p:cNvSpPr txBox="1"/>
          <p:nvPr/>
        </p:nvSpPr>
        <p:spPr>
          <a:xfrm>
            <a:off x="0" y="4835900"/>
            <a:ext cx="91929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/>
          </a:p>
        </p:txBody>
      </p:sp>
      <p:sp>
        <p:nvSpPr>
          <p:cNvPr id="70" name="Google Shape;70;p11"/>
          <p:cNvSpPr txBox="1"/>
          <p:nvPr/>
        </p:nvSpPr>
        <p:spPr>
          <a:xfrm>
            <a:off x="311700" y="941525"/>
            <a:ext cx="8664900" cy="403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10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# Clusters info</a:t>
            </a:r>
            <a:endParaRPr sz="10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1000">
                <a:solidFill>
                  <a:schemeClr val="lt2"/>
                </a:solidFill>
                <a:latin typeface="Courier New"/>
                <a:ea typeface="Courier New"/>
                <a:cs typeface="Courier New"/>
                <a:sym typeface="Courier New"/>
              </a:rPr>
              <a:t>aws ecs list-clusters</a:t>
            </a:r>
            <a:endParaRPr sz="1000">
              <a:solidFill>
                <a:schemeClr val="lt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1000">
                <a:solidFill>
                  <a:schemeClr val="lt2"/>
                </a:solidFill>
                <a:latin typeface="Courier New"/>
                <a:ea typeface="Courier New"/>
                <a:cs typeface="Courier New"/>
                <a:sym typeface="Courier New"/>
              </a:rPr>
              <a:t>aws ecs describe-clusters --clusters &lt;cluster&gt;</a:t>
            </a:r>
            <a:endParaRPr sz="1000">
              <a:solidFill>
                <a:schemeClr val="lt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solidFill>
                <a:schemeClr val="lt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10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# Container instances</a:t>
            </a:r>
            <a:endParaRPr sz="10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1000">
                <a:solidFill>
                  <a:schemeClr val="lt2"/>
                </a:solidFill>
                <a:latin typeface="Courier New"/>
                <a:ea typeface="Courier New"/>
                <a:cs typeface="Courier New"/>
                <a:sym typeface="Courier New"/>
              </a:rPr>
              <a:t>## An Amazon ECS container instance is an Amazon EC2 instance that is running the Amazon ECS container agent and has been registered into an Amazon ECS cluster.</a:t>
            </a:r>
            <a:endParaRPr sz="1000">
              <a:solidFill>
                <a:schemeClr val="lt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1000">
                <a:solidFill>
                  <a:schemeClr val="lt2"/>
                </a:solidFill>
                <a:latin typeface="Courier New"/>
                <a:ea typeface="Courier New"/>
                <a:cs typeface="Courier New"/>
                <a:sym typeface="Courier New"/>
              </a:rPr>
              <a:t>aws ecs list-container-instances</a:t>
            </a:r>
            <a:endParaRPr sz="1000">
              <a:solidFill>
                <a:schemeClr val="lt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1000">
                <a:solidFill>
                  <a:schemeClr val="lt2"/>
                </a:solidFill>
                <a:latin typeface="Courier New"/>
                <a:ea typeface="Courier New"/>
                <a:cs typeface="Courier New"/>
                <a:sym typeface="Courier New"/>
              </a:rPr>
              <a:t>aws ecs describe-container-instances</a:t>
            </a:r>
            <a:endParaRPr sz="1000">
              <a:solidFill>
                <a:schemeClr val="lt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solidFill>
                <a:schemeClr val="lt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10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# Services info</a:t>
            </a:r>
            <a:endParaRPr sz="10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1000">
                <a:solidFill>
                  <a:schemeClr val="lt2"/>
                </a:solidFill>
                <a:latin typeface="Courier New"/>
                <a:ea typeface="Courier New"/>
                <a:cs typeface="Courier New"/>
                <a:sym typeface="Courier New"/>
              </a:rPr>
              <a:t>aws ecs list-services --cluster &lt;cluster&gt;</a:t>
            </a:r>
            <a:endParaRPr sz="1000">
              <a:solidFill>
                <a:schemeClr val="lt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1000">
                <a:solidFill>
                  <a:schemeClr val="lt2"/>
                </a:solidFill>
                <a:latin typeface="Courier New"/>
                <a:ea typeface="Courier New"/>
                <a:cs typeface="Courier New"/>
                <a:sym typeface="Courier New"/>
              </a:rPr>
              <a:t>aws ecs describe-services --cluster &lt;cluster&gt; --services &lt;services&gt;</a:t>
            </a:r>
            <a:endParaRPr sz="1000">
              <a:solidFill>
                <a:schemeClr val="lt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1000">
                <a:solidFill>
                  <a:schemeClr val="lt2"/>
                </a:solidFill>
                <a:latin typeface="Courier New"/>
                <a:ea typeface="Courier New"/>
                <a:cs typeface="Courier New"/>
                <a:sym typeface="Courier New"/>
              </a:rPr>
              <a:t>aws ecs describe-task-sets --cluster &lt;cluster&gt; --service &lt;service&gt;</a:t>
            </a:r>
            <a:endParaRPr sz="1000">
              <a:solidFill>
                <a:schemeClr val="lt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solidFill>
                <a:schemeClr val="lt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10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# Task definitions</a:t>
            </a:r>
            <a:endParaRPr sz="10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1000">
                <a:solidFill>
                  <a:schemeClr val="lt2"/>
                </a:solidFill>
                <a:latin typeface="Courier New"/>
                <a:ea typeface="Courier New"/>
                <a:cs typeface="Courier New"/>
                <a:sym typeface="Courier New"/>
              </a:rPr>
              <a:t>aws ecs list-task-definition-families</a:t>
            </a:r>
            <a:endParaRPr sz="1000">
              <a:solidFill>
                <a:schemeClr val="lt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1000">
                <a:solidFill>
                  <a:schemeClr val="lt2"/>
                </a:solidFill>
                <a:latin typeface="Courier New"/>
                <a:ea typeface="Courier New"/>
                <a:cs typeface="Courier New"/>
                <a:sym typeface="Courier New"/>
              </a:rPr>
              <a:t>aws ecs list-task-definitions</a:t>
            </a:r>
            <a:endParaRPr sz="1000">
              <a:solidFill>
                <a:schemeClr val="lt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1000">
                <a:solidFill>
                  <a:schemeClr val="lt2"/>
                </a:solidFill>
                <a:latin typeface="Courier New"/>
                <a:ea typeface="Courier New"/>
                <a:cs typeface="Courier New"/>
                <a:sym typeface="Courier New"/>
              </a:rPr>
              <a:t>aws ecs list-tasks --cluster &lt;cluster&gt;</a:t>
            </a:r>
            <a:endParaRPr sz="1000">
              <a:solidFill>
                <a:schemeClr val="lt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1000">
                <a:solidFill>
                  <a:schemeClr val="lt2"/>
                </a:solidFill>
                <a:latin typeface="Courier New"/>
                <a:ea typeface="Courier New"/>
                <a:cs typeface="Courier New"/>
                <a:sym typeface="Courier New"/>
              </a:rPr>
              <a:t>aws ecs describe-tasks --cluster &lt;cluster&gt; --tasks &lt;tasks&gt;</a:t>
            </a:r>
            <a:endParaRPr sz="1000">
              <a:solidFill>
                <a:schemeClr val="lt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solidFill>
                <a:schemeClr val="lt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10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## Look for env vars and secrets used from the task definition</a:t>
            </a:r>
            <a:endParaRPr sz="1000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1000">
                <a:solidFill>
                  <a:schemeClr val="lt2"/>
                </a:solidFill>
                <a:latin typeface="Courier New"/>
                <a:ea typeface="Courier New"/>
                <a:cs typeface="Courier New"/>
                <a:sym typeface="Courier New"/>
              </a:rPr>
              <a:t>aws ecs describe-task-definition --task-definition &lt;TASK_NAME&gt;:&lt;VERSION&gt;</a:t>
            </a:r>
            <a:endParaRPr sz="1000">
              <a:solidFill>
                <a:schemeClr val="lt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solidFill>
                <a:schemeClr val="lt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solidFill>
                <a:schemeClr val="lt2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71" name="Google Shape;71;p11"/>
          <p:cNvSpPr txBox="1"/>
          <p:nvPr/>
        </p:nvSpPr>
        <p:spPr>
          <a:xfrm>
            <a:off x="1523100" y="4820400"/>
            <a:ext cx="6097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https://cloud.hacktricks.xyz/pentesting-cloud/aws-security/aws-services/aws-ecs-enum</a:t>
            </a:r>
            <a:endParaRPr sz="900">
              <a:latin typeface="Roboto Mono"/>
              <a:ea typeface="Roboto Mono"/>
              <a:cs typeface="Roboto Mono"/>
              <a:sym typeface="Roboto Mono"/>
            </a:endParaRPr>
          </a:p>
        </p:txBody>
      </p:sp>
      <p:sp xmlns:a="http://schemas.openxmlformats.org/drawingml/2006/main" xmlns:p="http://schemas.openxmlformats.org/presentationml/2006/main">
        <p:nvSpPr>
          <p:cNvPr id="72" name="Rectangle">
            <a:extLst>
              <a:ext uri="{FF2B5EF4-FFF2-40B4-BE49-F238E27FC236}">
                <a16:creationId xmlns:a16="http://schemas.microsoft.com/office/drawing/2014/main" id="{A0C957D4-E4F1-4D51-EC0C-C161461E948E}"/>
              </a:ext>
            </a:extLst>
          </p:cNvPr>
          <p:cNvSpPr/>
          <p:nvPr/>
        </p:nvSpPr>
        <p:spPr>
          <a:xfrm rot="0">
            <a:off x="2066925" y="2276475"/>
            <a:ext cx="6324600" cy="571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sz="2900" b="1" dirty="0">
                <a:solidFill>
                  <a:srgbClr val="f01316">
                    <a:alpha val="40000"/>
                  </a:srgbClr>
                </a:solidFill>
              </a:rPr>
              <a:t>https://t.me/CyberFreeCourses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16="http://schemas.microsoft.com/office/drawing/2014/main"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 ExtraBold"/>
                <a:ea typeface="Raleway ExtraBold"/>
                <a:cs typeface="Raleway ExtraBold"/>
                <a:sym typeface="Raleway ExtraBold"/>
              </a:rPr>
              <a:t>Unauth Access</a:t>
            </a:r>
            <a:endParaRPr>
              <a:latin typeface="Raleway ExtraBold"/>
              <a:ea typeface="Raleway ExtraBold"/>
              <a:cs typeface="Raleway ExtraBold"/>
              <a:sym typeface="Raleway ExtraBold"/>
            </a:endParaRPr>
          </a:p>
        </p:txBody>
      </p:sp>
      <p:sp>
        <p:nvSpPr>
          <p:cNvPr id="77" name="Google Shape;77;p12"/>
          <p:cNvSpPr txBox="1"/>
          <p:nvPr/>
        </p:nvSpPr>
        <p:spPr>
          <a:xfrm>
            <a:off x="239550" y="932150"/>
            <a:ext cx="86649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300"/>
              <a:buFont typeface="Roboto Mono"/>
              <a:buChar char="●"/>
            </a:pPr>
            <a:r>
              <a:rPr lang="es" sz="13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Exposed port of running tasks</a:t>
            </a:r>
            <a:endParaRPr sz="1300"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78" name="Google Shape;78;p12"/>
          <p:cNvSpPr txBox="1"/>
          <p:nvPr/>
        </p:nvSpPr>
        <p:spPr>
          <a:xfrm>
            <a:off x="374700" y="4820400"/>
            <a:ext cx="83946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https://cloud.hacktricks.xyz/pentesting-cloud/aws-security/aws-unauthenticated-enum-access/aws-ecs-unauthenticated-enum</a:t>
            </a:r>
            <a:endParaRPr sz="900">
              <a:latin typeface="Roboto Mono"/>
              <a:ea typeface="Roboto Mono"/>
              <a:cs typeface="Roboto Mono"/>
              <a:sym typeface="Roboto Mono"/>
            </a:endParaRPr>
          </a:p>
        </p:txBody>
      </p:sp>
      <p:sp xmlns:a="http://schemas.openxmlformats.org/drawingml/2006/main" xmlns:p="http://schemas.openxmlformats.org/presentationml/2006/main">
        <p:nvSpPr>
          <p:cNvPr id="79" name="Rectangle">
            <a:extLst>
              <a:ext uri="{FF2B5EF4-FFF2-40B4-BE49-F238E27FC236}">
                <a16:creationId xmlns:a16="http://schemas.microsoft.com/office/drawing/2014/main" id="{A0C957D4-E4F1-4D51-EC0C-C161461E948E}"/>
              </a:ext>
            </a:extLst>
          </p:cNvPr>
          <p:cNvSpPr/>
          <p:nvPr/>
        </p:nvSpPr>
        <p:spPr>
          <a:xfrm rot="0">
            <a:off x="2066925" y="2276475"/>
            <a:ext cx="6324600" cy="571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sz="2900" b="1" dirty="0">
                <a:solidFill>
                  <a:srgbClr val="f01316">
                    <a:alpha val="40000"/>
                  </a:srgbClr>
                </a:solidFill>
              </a:rPr>
              <a:t>https://t.me/CyberFreeCourses</a:t>
            </a: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16="http://schemas.microsoft.com/office/drawing/2014/main"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 ExtraBold"/>
                <a:ea typeface="Raleway ExtraBold"/>
                <a:cs typeface="Raleway ExtraBold"/>
                <a:sym typeface="Raleway ExtraBold"/>
              </a:rPr>
              <a:t>Privilege Escalation</a:t>
            </a:r>
            <a:endParaRPr>
              <a:latin typeface="Raleway ExtraBold"/>
              <a:ea typeface="Raleway ExtraBold"/>
              <a:cs typeface="Raleway ExtraBold"/>
              <a:sym typeface="Raleway ExtraBold"/>
            </a:endParaRPr>
          </a:p>
        </p:txBody>
      </p:sp>
      <p:sp>
        <p:nvSpPr>
          <p:cNvPr id="84" name="Google Shape;84;p13"/>
          <p:cNvSpPr txBox="1"/>
          <p:nvPr/>
        </p:nvSpPr>
        <p:spPr>
          <a:xfrm>
            <a:off x="239550" y="932150"/>
            <a:ext cx="8664900" cy="362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urier New"/>
              <a:buChar char="●"/>
            </a:pPr>
            <a:r>
              <a:rPr lang="es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iam:PassRole, ecs:RegisterTaskDefinition, (ecs:RunTask, ecs:StartTask)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 Mono"/>
              <a:buChar char="○"/>
            </a:pPr>
            <a:r>
              <a:rPr lang="es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Steal ECS roles</a:t>
            </a:r>
            <a:endParaRPr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urier New"/>
              <a:buChar char="●"/>
            </a:pPr>
            <a:r>
              <a:rPr lang="es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iam:PassRole, ecs:RegisterTaskDefinition, (ecs:UpdateService|ecs:CreateService)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 Mono"/>
              <a:buChar char="○"/>
            </a:pPr>
            <a:r>
              <a:rPr lang="es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Steal ECS roles</a:t>
            </a:r>
            <a:endParaRPr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urier New"/>
              <a:buChar char="●"/>
            </a:pPr>
            <a:r>
              <a:rPr lang="es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ecs:RegisterTaskDefinition, (ecs:RunTask|ecs:StartTask|ecs:UpdateService|ecs:CreateService)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 Mono"/>
              <a:buChar char="○"/>
            </a:pPr>
            <a:r>
              <a:rPr lang="es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Compromise the EC2 host and EC2 IAM role</a:t>
            </a:r>
            <a:endParaRPr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urier New"/>
              <a:buChar char="●"/>
            </a:pPr>
            <a:r>
              <a:rPr lang="es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ecs:ExecuteCommand, ecs:DescribeTasks,(ecs:RunTask|ecs:StartTask|ecs:UpdateService|ecs:CreateService)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 Mono"/>
              <a:buChar char="○"/>
            </a:pPr>
            <a:r>
              <a:rPr lang="es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Compromise ECS IAM credentials executing a command inside the container</a:t>
            </a:r>
            <a:endParaRPr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85" name="Google Shape;85;p13"/>
          <p:cNvSpPr txBox="1"/>
          <p:nvPr/>
        </p:nvSpPr>
        <p:spPr>
          <a:xfrm>
            <a:off x="1071900" y="4820400"/>
            <a:ext cx="70002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https://cloud.hacktricks.xyz/pentesting-cloud/aws-security/aws-privilege-escalation/aws-ecs-privesc</a:t>
            </a:r>
            <a:endParaRPr sz="900">
              <a:latin typeface="Roboto Mono"/>
              <a:ea typeface="Roboto Mono"/>
              <a:cs typeface="Roboto Mono"/>
              <a:sym typeface="Roboto Mono"/>
            </a:endParaRPr>
          </a:p>
        </p:txBody>
      </p:sp>
      <p:sp xmlns:a="http://schemas.openxmlformats.org/drawingml/2006/main" xmlns:p="http://schemas.openxmlformats.org/presentationml/2006/main">
        <p:nvSpPr>
          <p:cNvPr id="86" name="Rectangle">
            <a:extLst>
              <a:ext uri="{FF2B5EF4-FFF2-40B4-BE49-F238E27FC236}">
                <a16:creationId xmlns:a16="http://schemas.microsoft.com/office/drawing/2014/main" id="{A0C957D4-E4F1-4D51-EC0C-C161461E948E}"/>
              </a:ext>
            </a:extLst>
          </p:cNvPr>
          <p:cNvSpPr/>
          <p:nvPr/>
        </p:nvSpPr>
        <p:spPr>
          <a:xfrm rot="0">
            <a:off x="2066925" y="2276475"/>
            <a:ext cx="6324600" cy="571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sz="2900" b="1" dirty="0">
                <a:solidFill>
                  <a:srgbClr val="f01316">
                    <a:alpha val="40000"/>
                  </a:srgbClr>
                </a:solidFill>
              </a:rPr>
              <a:t>https://t.me/CyberFreeCourses</a:t>
            </a: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16="http://schemas.microsoft.com/office/drawing/2014/main"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 ExtraBold"/>
                <a:ea typeface="Raleway ExtraBold"/>
                <a:cs typeface="Raleway ExtraBold"/>
                <a:sym typeface="Raleway ExtraBold"/>
              </a:rPr>
              <a:t>Post Exploitation</a:t>
            </a:r>
            <a:endParaRPr>
              <a:latin typeface="Raleway ExtraBold"/>
              <a:ea typeface="Raleway ExtraBold"/>
              <a:cs typeface="Raleway ExtraBold"/>
              <a:sym typeface="Raleway ExtraBold"/>
            </a:endParaRPr>
          </a:p>
        </p:txBody>
      </p:sp>
      <p:sp>
        <p:nvSpPr>
          <p:cNvPr id="91" name="Google Shape;91;p14"/>
          <p:cNvSpPr txBox="1"/>
          <p:nvPr/>
        </p:nvSpPr>
        <p:spPr>
          <a:xfrm>
            <a:off x="239550" y="932150"/>
            <a:ext cx="8664900" cy="163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 Mono"/>
              <a:buChar char="●"/>
            </a:pPr>
            <a:r>
              <a:rPr lang="es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Steal EC2 host IAM role</a:t>
            </a:r>
            <a:endParaRPr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 Mono"/>
              <a:buChar char="●"/>
            </a:pPr>
            <a:r>
              <a:rPr lang="es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Privesc to node</a:t>
            </a:r>
            <a:endParaRPr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 Mono"/>
              <a:buChar char="○"/>
            </a:pPr>
            <a:r>
              <a:rPr lang="es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Make other containers run in the current host</a:t>
            </a:r>
            <a:endParaRPr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 Mono"/>
              <a:buChar char="○"/>
            </a:pPr>
            <a:r>
              <a:rPr lang="es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Steal secrets and credentials from those containers</a:t>
            </a:r>
            <a:endParaRPr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 Mono"/>
              <a:buChar char="●"/>
            </a:pPr>
            <a:r>
              <a:rPr lang="es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Steal info from ECR repositories</a:t>
            </a:r>
            <a:endParaRPr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92" name="Google Shape;92;p14"/>
          <p:cNvSpPr txBox="1"/>
          <p:nvPr/>
        </p:nvSpPr>
        <p:spPr>
          <a:xfrm>
            <a:off x="7803800" y="191025"/>
            <a:ext cx="11901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2500"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2800">
                <a:solidFill>
                  <a:srgbClr val="FF9900"/>
                </a:solidFill>
                <a:latin typeface="Raleway ExtraBold"/>
                <a:ea typeface="Raleway ExtraBold"/>
                <a:cs typeface="Raleway ExtraBold"/>
                <a:sym typeface="Raleway ExtraBold"/>
              </a:rPr>
              <a:t>DEMO</a:t>
            </a:r>
            <a:endParaRPr sz="2800">
              <a:solidFill>
                <a:srgbClr val="FF9900"/>
              </a:solidFill>
              <a:latin typeface="Raleway ExtraBold"/>
              <a:ea typeface="Raleway ExtraBold"/>
              <a:cs typeface="Raleway ExtraBold"/>
              <a:sym typeface="Raleway ExtraBold"/>
            </a:endParaRPr>
          </a:p>
        </p:txBody>
      </p:sp>
      <p:sp>
        <p:nvSpPr>
          <p:cNvPr id="93" name="Google Shape;93;p14"/>
          <p:cNvSpPr txBox="1"/>
          <p:nvPr/>
        </p:nvSpPr>
        <p:spPr>
          <a:xfrm>
            <a:off x="805050" y="4820400"/>
            <a:ext cx="75339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9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https://cloud.hacktricks.xyz/pentesting-cloud/aws-security/aws-post-exploitation/aws-ecs-post-exploitation</a:t>
            </a:r>
            <a:endParaRPr sz="900">
              <a:latin typeface="Roboto Mono"/>
              <a:ea typeface="Roboto Mono"/>
              <a:cs typeface="Roboto Mono"/>
              <a:sym typeface="Roboto Mono"/>
            </a:endParaRPr>
          </a:p>
        </p:txBody>
      </p:sp>
      <p:sp xmlns:a="http://schemas.openxmlformats.org/drawingml/2006/main" xmlns:p="http://schemas.openxmlformats.org/presentationml/2006/main">
        <p:nvSpPr>
          <p:cNvPr id="94" name="Rectangle">
            <a:extLst>
              <a:ext uri="{FF2B5EF4-FFF2-40B4-BE49-F238E27FC236}">
                <a16:creationId xmlns:a16="http://schemas.microsoft.com/office/drawing/2014/main" id="{A0C957D4-E4F1-4D51-EC0C-C161461E948E}"/>
              </a:ext>
            </a:extLst>
          </p:cNvPr>
          <p:cNvSpPr/>
          <p:nvPr/>
        </p:nvSpPr>
        <p:spPr>
          <a:xfrm rot="0">
            <a:off x="2066925" y="2276475"/>
            <a:ext cx="6324600" cy="571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sz="2900" b="1" dirty="0">
                <a:solidFill>
                  <a:srgbClr val="f01316">
                    <a:alpha val="40000"/>
                  </a:srgbClr>
                </a:solidFill>
              </a:rPr>
              <a:t>https://t.me/CyberFreeCourses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