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5143500"/>
  <p:notesSz cx="6858000" cy="9144000"/>
  <p:embeddedFontLst>
    <p:embeddedFont>
      <p:font typeface="Roboto Mono Medium"/>
      <p:regular r:id="rId13"/>
      <p:bold r:id="rId14"/>
      <p:italic r:id="rId15"/>
      <p:boldItalic r:id="rId16"/>
    </p:embeddedFont>
    <p:embeddedFont>
      <p:font typeface="Roboto Mono SemiBold"/>
      <p:regular r:id="rId17"/>
      <p:bold r:id="rId18"/>
      <p:italic r:id="rId19"/>
      <p:boldItalic r:id="rId20"/>
    </p:embeddedFont>
    <p:embeddedFont>
      <p:font typeface="Raleway"/>
      <p:regular r:id="rId21"/>
      <p:bold r:id="rId22"/>
      <p:italic r:id="rId23"/>
      <p:boldItalic r:id="rId24"/>
    </p:embeddedFont>
    <p:embeddedFont>
      <p:font typeface="Raleway ExtraBold"/>
      <p:bold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  <p:embeddedFont>
      <p:font typeface="Roboto Mono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boldItalic.fntdata" Id="rId20" /><Relationship Type="http://schemas.openxmlformats.org/officeDocument/2006/relationships/font" Target="/ppt/fonts/Raleway-bold.fntdata" Id="rId22" /><Relationship Type="http://schemas.openxmlformats.org/officeDocument/2006/relationships/font" Target="/ppt/fonts/Raleway-regular.fntdata" Id="rId21" /><Relationship Type="http://schemas.openxmlformats.org/officeDocument/2006/relationships/font" Target="/ppt/fonts/Raleway-boldItalic.fntdata" Id="rId24" /><Relationship Type="http://schemas.openxmlformats.org/officeDocument/2006/relationships/font" Target="/ppt/fonts/Raleway-italic.fntdata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ExtraBold-boldItalic.fntdata" Id="rId26" /><Relationship Type="http://schemas.openxmlformats.org/officeDocument/2006/relationships/font" Target="/ppt/fonts/RalewayExtraBold-bold.fntdata" Id="rId25" /><Relationship Type="http://schemas.openxmlformats.org/officeDocument/2006/relationships/font" Target="/ppt/fonts/RalewayMedium-bold.fntdata" Id="rId28" /><Relationship Type="http://schemas.openxmlformats.org/officeDocument/2006/relationships/font" Target="/ppt/fonts/RalewayMedium-regular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Medium-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Mono-regular.fntdata" Id="rId31" /><Relationship Type="http://schemas.openxmlformats.org/officeDocument/2006/relationships/font" Target="/ppt/fonts/RalewayMedium-boldItalic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Mono-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Mono-bold.fntdata" Id="rId32" /><Relationship Type="http://schemas.openxmlformats.org/officeDocument/2006/relationships/font" Target="/ppt/fonts/RobotoMonoMedium-regular.fntdata" Id="rId13" /><Relationship Type="http://schemas.openxmlformats.org/officeDocument/2006/relationships/slide" Target="/ppt/slides/slide7.xml" Id="rId12" /><Relationship Type="http://schemas.openxmlformats.org/officeDocument/2006/relationships/font" Target="/ppt/fonts/RobotoMono-boldItalic.fntdata" Id="rId34" /><Relationship Type="http://schemas.openxmlformats.org/officeDocument/2006/relationships/font" Target="/ppt/fonts/RobotoMonoMedium-italic.fntdata" Id="rId15" /><Relationship Type="http://schemas.openxmlformats.org/officeDocument/2006/relationships/font" Target="/ppt/fonts/RobotoMonoMedium-bold.fntdata" Id="rId14" /><Relationship Type="http://schemas.openxmlformats.org/officeDocument/2006/relationships/font" Target="/ppt/fonts/RobotoMonoSemiBold-regular.fntdata" Id="rId17" /><Relationship Type="http://schemas.openxmlformats.org/officeDocument/2006/relationships/font" Target="/ppt/fonts/RobotoMonoMedium-boldItalic.fntdata" Id="rId16" /><Relationship Type="http://schemas.openxmlformats.org/officeDocument/2006/relationships/font" Target="/ppt/fonts/RobotoMonoSemiBold-italic.fntdata" Id="rId19" /><Relationship Type="http://schemas.openxmlformats.org/officeDocument/2006/relationships/font" Target="/ppt/fonts/RobotoMonoSemiBold-bold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7ed5d4bb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7ed5d4bb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3a8ff1390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3a8ff1390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Send and listen for a message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d99f207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1d99f207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7ed5d4bb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7ed5d4bb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1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2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2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image" Target="/ppt/media/image3.png" Id="rId3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179675" y="1200175"/>
            <a:ext cx="58812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SNS</a:t>
            </a:r>
            <a:endParaRPr sz="38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Simple Notification Service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Amazon Simple Notification Service (Amazon SNS) is a fully managed messaging service for both application-to-application (A2A) and </a:t>
            </a:r>
            <a:r>
              <a:rPr lang="es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application-to-person (A2P)</a:t>
            </a:r>
            <a:r>
              <a:rPr lang="es" sz="1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communication.</a:t>
            </a:r>
            <a:endParaRPr sz="1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The A2A pub/sub functionality provides topics for high-throughput, </a:t>
            </a:r>
            <a:r>
              <a:rPr lang="es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push-based, many-to-many</a:t>
            </a:r>
            <a:r>
              <a:rPr lang="es" sz="1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messaging between distributed systems, microservices, and event-driven serverless applications. Using Amazon SNS topics, your publisher systems can fanout </a:t>
            </a:r>
            <a:r>
              <a:rPr lang="es" sz="1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messages to a large number of subscriber</a:t>
            </a:r>
            <a:r>
              <a:rPr lang="es" sz="13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systems.</a:t>
            </a:r>
            <a:endParaRPr sz="1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2088150" y="4820400"/>
            <a:ext cx="496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https://cloud.hacktricks.xyz/pentesting-cloud/aws-security/aws-services/aws-sns-enum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Difference with SQS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344550" y="1041825"/>
            <a:ext cx="8170500" cy="23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SQS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is a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queue-based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service that allows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point-to-point communication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ensuring that messages are processed by a single consumer. It offers at-least-once delivery, supports standard and FIFO queues, and allows message retention for retries and delayed processing. 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On the other hand,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SNS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is a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publish/subscribe-based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service, enabling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one-to-many communication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by broadcasting messages to multiple subscribers simultaneously. It supports various subscription endpoints like </a:t>
            </a: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email, SMS, Lambda functions, and HTTP/HTTPS</a:t>
            </a: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and provides filtering mechanisms for targeted message delivery. 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While both services enable decoupling between components in distributed systems, SQS focuses on queued communication, and SNS emphasizes event-driven, fan-out communication patterns.</a:t>
            </a:r>
            <a:endParaRPr sz="11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2088150" y="4820400"/>
            <a:ext cx="496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https://cloud.hacktricks.xyz/pentesting-cloud/aws-security/aws-services/aws-sns-enum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4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54" name="Google Shape;54;p9"/>
          <p:cNvSpPr txBox="1"/>
          <p:nvPr/>
        </p:nvSpPr>
        <p:spPr>
          <a:xfrm>
            <a:off x="311700" y="941525"/>
            <a:ext cx="8664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topics &amp; subscriptions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sns list-topics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sns list-subscriptions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sns list-subscriptions-by-topic --topic-arn &lt;arn&gt;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2088150" y="4820400"/>
            <a:ext cx="4967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https://cloud.hacktricks.xyz/pentesting-cloud/aws-security/aws-services/aws-sns-enum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5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239550" y="932150"/>
            <a:ext cx="8664900" cy="21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sns:AddPermission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Grant </a:t>
            </a: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extra</a:t>
            </a: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permissions</a:t>
            </a: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sns:Publish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Inject messages in a topic</a:t>
            </a:r>
            <a:endParaRPr>
              <a:solidFill>
                <a:schemeClr val="lt2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sns:Subscribe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Get sensitive information from a message</a:t>
            </a:r>
            <a:endParaRPr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1673700" y="4820400"/>
            <a:ext cx="5796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pentesting-cloud/aws-security/aws-privilege-escalation/aws-sns-privesc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6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9" name="Google Shape;69;p11"/>
          <p:cNvSpPr txBox="1"/>
          <p:nvPr/>
        </p:nvSpPr>
        <p:spPr>
          <a:xfrm>
            <a:off x="239550" y="932150"/>
            <a:ext cx="86649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Disrupt Messages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Remain undetected by interrupting the messages alerting about you</a:t>
            </a:r>
            <a:endParaRPr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sns:DeleteTopic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Remove the topic</a:t>
            </a: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endParaRPr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sns:SetTopicAttributes, sns:SetTopicAttributes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Affecting its performance, security, or availability.</a:t>
            </a:r>
            <a:endParaRPr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sns:Subscribe, sns:Unsubscribe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Subscribe or unsubscribe to an SNS topic</a:t>
            </a:r>
            <a:endParaRPr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sns:RemovePermission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○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Remove permissions of principal</a:t>
            </a:r>
            <a:endParaRPr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1486200" y="4820400"/>
            <a:ext cx="617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pentesting-cloud/aws-security/aws-post-exploitation/aws-sns-post-exploitation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71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Persistence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1486200" y="4820400"/>
            <a:ext cx="617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https://cloud.hacktricks.xyz/pentesting-cloud/aws-security/aws-persistence/aws-sns-persistence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7" name="Google Shape;7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525"/>
            <a:ext cx="8723305" cy="3497874"/>
          </a:xfrm>
          <a:prstGeom prst="rect">
            <a:avLst/>
          </a:prstGeom>
          <a:noFill/>
          <a:ln>
            <a:noFill/>
          </a:ln>
        </p:spPr>
      </p:pic>
      <p:sp xmlns:a="http://schemas.openxmlformats.org/drawingml/2006/main" xmlns:p="http://schemas.openxmlformats.org/presentationml/2006/main">
        <p:nvSpPr>
          <p:cNvPr id="7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