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fntdata" ContentType="application/x-fontdata"/>
  <Default Extension="png" ContentType="image/png"/>
  <Default Extension="rels" ContentType="application/vnd.openxmlformats-package.relationship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/>
  <p:notesSz cx="6858000" cy="9144000"/>
  <p:embeddedFontLst>
    <p:embeddedFont>
      <p:font typeface="Roboto Mono Medium"/>
      <p:regular r:id="rId16"/>
      <p:bold r:id="rId17"/>
      <p:italic r:id="rId18"/>
      <p:boldItalic r:id="rId19"/>
    </p:embeddedFont>
    <p:embeddedFont>
      <p:font typeface="Roboto Mono SemiBold"/>
      <p:regular r:id="rId20"/>
      <p:bold r:id="rId21"/>
      <p:italic r:id="rId22"/>
      <p:boldItalic r:id="rId23"/>
    </p:embeddedFont>
    <p:embeddedFont>
      <p:font typeface="Raleway ExtraBold"/>
      <p:bold r:id="rId24"/>
      <p:boldItalic r:id="rId25"/>
    </p:embeddedFont>
    <p:embeddedFont>
      <p:font typeface="Raleway Medium"/>
      <p:regular r:id="rId26"/>
      <p:bold r:id="rId27"/>
      <p:italic r:id="rId28"/>
      <p:boldItalic r:id="rId29"/>
    </p:embeddedFont>
    <p:embeddedFont>
      <p:font typeface="Roboto Mono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/ppt/fonts/RobotoMonoSemiBold-regular.fntdata" Id="rId20" /><Relationship Type="http://schemas.openxmlformats.org/officeDocument/2006/relationships/font" Target="/ppt/fonts/RobotoMonoSemiBold-italic.fntdata" Id="rId22" /><Relationship Type="http://schemas.openxmlformats.org/officeDocument/2006/relationships/font" Target="/ppt/fonts/RobotoMonoSemiBold-bold.fntdata" Id="rId21" /><Relationship Type="http://schemas.openxmlformats.org/officeDocument/2006/relationships/font" Target="/ppt/fonts/RalewayExtraBold-bold.fntdata" Id="rId24" /><Relationship Type="http://schemas.openxmlformats.org/officeDocument/2006/relationships/font" Target="/ppt/fonts/RobotoMonoSemiBold-boldItalic.fntdata" Id="rId23" /><Relationship Type="http://schemas.openxmlformats.org/officeDocument/2006/relationships/theme" Target="/ppt/theme/theme2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font" Target="/ppt/fonts/RalewayMedium-regular.fntdata" Id="rId26" /><Relationship Type="http://schemas.openxmlformats.org/officeDocument/2006/relationships/font" Target="/ppt/fonts/RalewayExtraBold-boldItalic.fntdata" Id="rId25" /><Relationship Type="http://schemas.openxmlformats.org/officeDocument/2006/relationships/font" Target="/ppt/fonts/RalewayMedium-italic.fntdata" Id="rId28" /><Relationship Type="http://schemas.openxmlformats.org/officeDocument/2006/relationships/font" Target="/ppt/fonts/RalewayMedium-bold.fntdata" Id="rId27" /><Relationship Type="http://schemas.openxmlformats.org/officeDocument/2006/relationships/notesMaster" Target="/ppt/notesMasters/notesMaster1.xml" Id="rId5" /><Relationship Type="http://schemas.openxmlformats.org/officeDocument/2006/relationships/slide" Target="/ppt/slides/slide1.xml" Id="rId6" /><Relationship Type="http://schemas.openxmlformats.org/officeDocument/2006/relationships/font" Target="/ppt/fonts/RalewayMedium-boldItalic.fntdata" Id="rId29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font" Target="/ppt/fonts/RobotoMono-bold.fntdata" Id="rId31" /><Relationship Type="http://schemas.openxmlformats.org/officeDocument/2006/relationships/font" Target="/ppt/fonts/RobotoMono-regular.fntdata" Id="rId30" /><Relationship Type="http://schemas.openxmlformats.org/officeDocument/2006/relationships/slide" Target="/ppt/slides/slide6.xml" Id="rId11" /><Relationship Type="http://schemas.openxmlformats.org/officeDocument/2006/relationships/font" Target="/ppt/fonts/RobotoMono-boldItalic.fntdata" Id="rId33" /><Relationship Type="http://schemas.openxmlformats.org/officeDocument/2006/relationships/slide" Target="/ppt/slides/slide5.xml" Id="rId10" /><Relationship Type="http://schemas.openxmlformats.org/officeDocument/2006/relationships/font" Target="/ppt/fonts/RobotoMono-italic.fntdata" Id="rId32" /><Relationship Type="http://schemas.openxmlformats.org/officeDocument/2006/relationships/slide" Target="/ppt/slides/slide8.xml" Id="rId13" /><Relationship Type="http://schemas.openxmlformats.org/officeDocument/2006/relationships/slide" Target="/ppt/slides/slide7.xml" Id="rId12" /><Relationship Type="http://schemas.openxmlformats.org/officeDocument/2006/relationships/slide" Target="/ppt/slides/slide10.xml" Id="rId15" /><Relationship Type="http://schemas.openxmlformats.org/officeDocument/2006/relationships/slide" Target="/ppt/slides/slide9.xml" Id="rId14" /><Relationship Type="http://schemas.openxmlformats.org/officeDocument/2006/relationships/font" Target="/ppt/fonts/RobotoMonoMedium-bold.fntdata" Id="rId17" /><Relationship Type="http://schemas.openxmlformats.org/officeDocument/2006/relationships/font" Target="/ppt/fonts/RobotoMonoMedium-regular.fntdata" Id="rId16" /><Relationship Type="http://schemas.openxmlformats.org/officeDocument/2006/relationships/font" Target="/ppt/fonts/RobotoMonoMedium-boldItalic.fntdata" Id="rId19" /><Relationship Type="http://schemas.openxmlformats.org/officeDocument/2006/relationships/font" Target="/ppt/fonts/RobotoMonoMedium-italic.fntdata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5c6e93fd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5c6e93fd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c878d05b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c878d05b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08038207c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08038207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08038207c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08038207c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c878d05b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c878d05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c878d05b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c878d05b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08038207c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08038207c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8038207c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8038207c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c878d05b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c878d05b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Demo https://ctfincognito.s3.amazonaws.com/index.html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8038207c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8038207c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ono Medium"/>
              <a:buNone/>
              <a:defRPr sz="36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539525" y="1654550"/>
            <a:ext cx="8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Lalalalalalalala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4.png" Id="rId1" /><Relationship Type="http://schemas.openxmlformats.org/officeDocument/2006/relationships/image" Target="/ppt/media/image12.png" Id="rId2" /><Relationship Type="http://schemas.openxmlformats.org/officeDocument/2006/relationships/slideLayout" Target="/ppt/slideLayouts/slideLayout1.xml" Id="rId3" /><Relationship Type="http://schemas.openxmlformats.org/officeDocument/2006/relationships/slideLayout" Target="/ppt/slideLayouts/slideLayout2.xml" Id="rId4" /><Relationship Type="http://schemas.openxmlformats.org/officeDocument/2006/relationships/slideLayout" Target="/ppt/slideLayouts/slideLayout3.xml" Id="rId5" /><Relationship Type="http://schemas.openxmlformats.org/officeDocument/2006/relationships/slideLayout" Target="/ppt/slideLayouts/slideLayout4.xml" Id="rId6" /><Relationship Type="http://schemas.openxmlformats.org/officeDocument/2006/relationships/theme" Target="/ppt/theme/theme2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Mono"/>
              <a:buChar char="●"/>
              <a:defRPr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3125" y="4032625"/>
            <a:ext cx="1110876" cy="1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84300"/>
            <a:ext cx="1007524" cy="10075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4.png" Id="rId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0.xml" Id="rId2" /><Relationship Type="http://schemas.openxmlformats.org/officeDocument/2006/relationships/image" Target="/ppt/media/image10.png" Id="rId3" /><Relationship Type="http://schemas.openxmlformats.org/officeDocument/2006/relationships/image" Target="/ppt/media/image7.png" Id="rId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Relationship Type="http://schemas.openxmlformats.org/officeDocument/2006/relationships/image" Target="/ppt/media/image6.png" Id="rId5" /><Relationship Type="http://schemas.openxmlformats.org/officeDocument/2006/relationships/image" Target="/ppt/media/image3.png" Id="rId6" /><Relationship Type="http://schemas.openxmlformats.org/officeDocument/2006/relationships/hyperlink" Target="https://cloud.hacktricks.xyz/pentesting-cloud/aws-pentesting/aws-basic-information#session-policies" TargetMode="External" Id="rId3" /><Relationship Type="http://schemas.openxmlformats.org/officeDocument/2006/relationships/hyperlink" Target="https://docs.aws.amazon.com/cognito/latest/developerguide/iam-roles.html#access-policies-scope-down-services" TargetMode="External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Relationship Type="http://schemas.openxmlformats.org/officeDocument/2006/relationships/image" Target="/ppt/media/image5.png" Id="rId3" /><Relationship Type="http://schemas.openxmlformats.org/officeDocument/2006/relationships/image" Target="/ppt/media/image11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Relationship Type="http://schemas.openxmlformats.org/officeDocument/2006/relationships/image" Target="/ppt/media/image1.png" Id="rId3" /><Relationship Type="http://schemas.openxmlformats.org/officeDocument/2006/relationships/image" Target="/ppt/media/image8.png" Id="rId4" /><Relationship Type="http://schemas.openxmlformats.org/officeDocument/2006/relationships/image" Target="/ppt/media/image9.png" Id="rId5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7.xml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8.xml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9.xml" Id="rId2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3598350" y="12001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Cognito</a:t>
            </a:r>
            <a:endParaRPr sz="3850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150" y="458550"/>
            <a:ext cx="4226401" cy="42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598350" y="19129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>
              <a:solidFill>
                <a:srgbClr val="7211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70">
                <a:solidFill>
                  <a:srgbClr val="72110C"/>
                </a:solidFill>
              </a:rPr>
              <a:t>HackTricks Training</a:t>
            </a:r>
            <a:endParaRPr sz="2670">
              <a:solidFill>
                <a:srgbClr val="72110C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3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Persistence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311700" y="894725"/>
            <a:ext cx="86649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cognito-idp:SetRiskConfiguration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Disable automatic actions if risk is detected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039950" y="4820400"/>
            <a:ext cx="7064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https://cloud.hacktricks.xyz/pentesting-cloud/aws-pentesting/aws-persistence/aws-cognito-persistence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450" y="1669825"/>
            <a:ext cx="5381399" cy="8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450" y="2762325"/>
            <a:ext cx="6629400" cy="1828800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10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Basic Information - Cognito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344550" y="1041825"/>
            <a:ext cx="81705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Cognito provides </a:t>
            </a:r>
            <a:r>
              <a:rPr lang="e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authentication, authorization and user management for your web and mobile apps</a:t>
            </a: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 Your users can sign in directly with a username and password, or through a third party such as Facebook, Amazon, Google or Apple.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The two main components of Amazon Cognito are user pools and identity pools.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User pools</a:t>
            </a: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are user directories that provide sign-up and sign-in options for your app users. 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Identity pools</a:t>
            </a: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enable you to grant your users access to other AWS services.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1227450" y="4820400"/>
            <a:ext cx="640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https://cloud.hacktricks.xyz/pentesting-cloud/aws-pentesting/aws-services/aws-cognito-enum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4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Basic Information - Identity Pools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594900" y="4837500"/>
            <a:ext cx="7954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https://cloud.hacktricks.xyz/pentesting-cloud/aws-pentesting/aws-services/aws-cognito-enum/cognito-identity-pools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432100" y="940875"/>
            <a:ext cx="80976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2 different flow un-authentications: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s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Enhanced flow (default)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 When session credentials are 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generated,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a restrictive </a:t>
            </a:r>
            <a:r>
              <a:rPr lang="es" sz="1500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session policy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is attached to the session only allowing to access </a:t>
            </a:r>
            <a:r>
              <a:rPr lang="es" sz="1500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services from this list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s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Basic flow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 This authentication requires an extra step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, but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the session won’t be restricted by any session policy.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166" y="2701550"/>
            <a:ext cx="3758659" cy="19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1797" y="2617925"/>
            <a:ext cx="3227925" cy="2219575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5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Basic Information - Identity Pools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"/>
          <p:cNvSpPr txBox="1"/>
          <p:nvPr/>
        </p:nvSpPr>
        <p:spPr>
          <a:xfrm>
            <a:off x="432100" y="940875"/>
            <a:ext cx="80976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Authenticated flow</a:t>
            </a:r>
            <a:r>
              <a:rPr lang="es" sz="15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  <a:endParaRPr sz="1500"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aleway Medium"/>
              <a:buChar char="●"/>
            </a:pPr>
            <a:r>
              <a:rPr lang="es" sz="15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When a user is </a:t>
            </a:r>
            <a:r>
              <a:rPr lang="es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authenticated</a:t>
            </a:r>
            <a:r>
              <a:rPr lang="es" sz="15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in the User Pool with an Identity Provider he could try to access the </a:t>
            </a:r>
            <a:r>
              <a:rPr lang="es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role granted to authenticated users</a:t>
            </a:r>
            <a:r>
              <a:rPr lang="es" sz="15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  <a:endParaRPr sz="1500"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aleway Medium"/>
              <a:buChar char="●"/>
            </a:pPr>
            <a:r>
              <a:rPr lang="es" sz="15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This flow </a:t>
            </a:r>
            <a:r>
              <a:rPr lang="es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doesn’t attach any session policy</a:t>
            </a:r>
            <a:r>
              <a:rPr lang="es" sz="15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to the session.</a:t>
            </a:r>
            <a:endParaRPr sz="1500"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aleway Medium"/>
              <a:buChar char="●"/>
            </a:pPr>
            <a:r>
              <a:rPr lang="es" sz="15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If different platforms are allowed to signin in the platform they might be related  to </a:t>
            </a:r>
            <a:r>
              <a:rPr lang="es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different roles</a:t>
            </a:r>
            <a:r>
              <a:rPr lang="es" sz="15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with different permissions. </a:t>
            </a:r>
            <a:endParaRPr sz="1500"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594900" y="4837500"/>
            <a:ext cx="7954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https://cloud.hacktricks.xyz/pentesting-cloud/aws-pentesting/aws-services/aws-cognito-enum/cognito-identity-pools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58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Basic Information - User Pools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475800" y="1017725"/>
            <a:ext cx="6584400" cy="24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 user pool is a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user directory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that can be configured in a lot of different ways.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It could even allow to login from an Identity Provider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It can, or cannot, be configured with access to an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Identity Pool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By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default, users can sign-up.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By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default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, users just need to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verify their email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with a code sent to them.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4" name="Google Shape;6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25950"/>
            <a:ext cx="4698400" cy="11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550" y="2805600"/>
            <a:ext cx="4405450" cy="197552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/>
          <p:nvPr/>
        </p:nvSpPr>
        <p:spPr>
          <a:xfrm>
            <a:off x="718500" y="4820400"/>
            <a:ext cx="770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https://cloud.hacktricks.xyz/pentesting-cloud/aws-pentesting/aws-services/aws-cognito-enum/cognito-user-pools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67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Basic Information - User Pools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475800" y="1099250"/>
            <a:ext cx="48072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By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default, secret is not used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By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default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users can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change the value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to (almost) all attributes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By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default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users can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login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(different auth flows)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Groups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give access to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different IAM roles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13" y="2535500"/>
            <a:ext cx="4964575" cy="7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025" y="3350775"/>
            <a:ext cx="5619050" cy="15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3050" y="685800"/>
            <a:ext cx="3944750" cy="15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/>
          <p:nvPr/>
        </p:nvSpPr>
        <p:spPr>
          <a:xfrm>
            <a:off x="718500" y="4820400"/>
            <a:ext cx="770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https://cloud.hacktricks.xyz/pentesting-cloud/aws-pentesting/aws-services/aws-cognito-enum/cognito-user-pools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77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Manual Enumeration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0" y="4835900"/>
            <a:ext cx="919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83" name="Google Shape;83;p12"/>
          <p:cNvSpPr txBox="1"/>
          <p:nvPr/>
        </p:nvSpPr>
        <p:spPr>
          <a:xfrm>
            <a:off x="311700" y="865325"/>
            <a:ext cx="86649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List Identity Pools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cognito-identity list-identity-pools --max-results 60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cognito-identity describe-identity-pool --identity-pool-id "eu-west-2:38b294756-2578-8246-9074-5367fc9f5367"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cognito-identity list-identities --identity-pool-id "eu-west-2:38b294756-2578-8246-9074-5367fc9f5367" --max-results 60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cognito-identity get-identity-pool-roles --identity-pool-id "eu-west-2:38b294756-2578-8246-9074-5367fc9f5367"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User Pools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Get pools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cognito-idp list-user-pools --max-results 60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Get users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cognito-idp list-users --user-pool-id &lt;user-pool-id&gt;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Get groups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cognito-idp list-groups --user-pool-id &lt;user-pool-id&gt;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Get users in a group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cognito-idp list-users-in-group --user-pool-id &lt;user-pool-id&gt; --group-name &lt;group-name&gt;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List App IDs of a user pool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cognito-idp list-user-pool-clients --user-pool-id &lt;user-pool-id&gt;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List configured identity providers for a user pool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cognito-idp list-identity-providers --user-pool-id &lt;user-poo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List user import jobs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cognito-idp list-user-import-jobs --user-pool-id &lt;user-pool-id&gt; --max-results 60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Get MFA config of a user pool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cognito-idp get-user-pool-mfa-config --user-pool-id &lt;user-pool-id&gt;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Get risk configuration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cognito-idp describe-risk-configuration --user-pool-id &lt;user-pool-id&gt;</a:t>
            </a:r>
            <a:endParaRPr sz="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1352850" y="4835900"/>
            <a:ext cx="643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cloud.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hacktricks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xyz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pentesting-cloud/aws-pentesting/aws-services/aws-cognito-enum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85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Unauthenticated Access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11700" y="1017725"/>
            <a:ext cx="86649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Via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unauthenticated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Identity Pool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IAM Role (with any of the 2 flows)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Via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self-registration in User Pool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getting access to the website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Via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authenticated Identity Pool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IAM Role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86900" y="4820400"/>
            <a:ext cx="877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https://cloud.hacktricks.xyz/pentesting-cloud/aws-pentesting/aws-unauthenticated-enum-access/aws-cognito-unauthenticated-enum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7803800" y="191025"/>
            <a:ext cx="119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99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DEMO</a:t>
            </a:r>
            <a:endParaRPr sz="2800">
              <a:solidFill>
                <a:srgbClr val="FF99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 xmlns:a="http://schemas.openxmlformats.org/drawingml/2006/main" xmlns:p="http://schemas.openxmlformats.org/presentationml/2006/main">
        <p:nvSpPr>
          <p:cNvPr id="93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Privilege Escalation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39550" y="932150"/>
            <a:ext cx="8664900" cy="3024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cognito-identity:SetIdentityPoolRoles, iam:PassRole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Grant any Cognito role to the authenticated/unauthenticated users of the Cognito app.</a:t>
            </a:r>
            <a:endParaRPr sz="12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cognito-identity:update-identity-pool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Add a User Pool into an Identity Pool and get IAM roles assigned to it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cognito-idp:AdminCreateUser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Create a new user in a User Pool</a:t>
            </a:r>
            <a:endParaRPr sz="12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cognito-idp:AdminSetUserPassword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Change password of any user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cognito-idp:AdminUpdateUserAttributes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Change the email or phone number or any other attribute of a user.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cognito-idp:CreateIdentityProvider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Create a new identity provider to then be able to login through this provider.</a:t>
            </a:r>
            <a:endParaRPr sz="12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869700" y="4820400"/>
            <a:ext cx="74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https://cloud.hacktricks.xyz/pentesting-cloud/aws-pentesting/aws-privilege-escalation/aws-cognito-privesc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10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