
<file path=[Content_Types].xml><?xml version="1.0" encoding="utf-8"?>
<Types xmlns="http://schemas.openxmlformats.org/package/2006/content-types">
  <Default Extension="xml" ContentType="application/vnd.openxmlformats-officedocument.presentationml.presentation.main+xml"/>
  <Default Extension="fntdata" ContentType="application/x-fontdata"/>
  <Default Extension="png" ContentType="image/png"/>
  <Default Extension="rels" ContentType="application/vnd.openxmlformats-package.relationship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ppt/presentation.xml" Id="rId1" 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trictFirstAndLastChars="0" embedTrueTypeFonts="1" saveSubsetFonts="1" autoCompressPictures="0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5143500"/>
  <p:notesSz cx="6858000" cy="9144000"/>
  <p:embeddedFontLst>
    <p:embeddedFont>
      <p:font typeface="Roboto Mono Medium"/>
      <p:regular r:id="rId12"/>
      <p:bold r:id="rId13"/>
      <p:italic r:id="rId14"/>
      <p:boldItalic r:id="rId15"/>
    </p:embeddedFont>
    <p:embeddedFont>
      <p:font typeface="Roboto Mono SemiBold"/>
      <p:regular r:id="rId16"/>
      <p:bold r:id="rId17"/>
      <p:italic r:id="rId18"/>
      <p:boldItalic r:id="rId19"/>
    </p:embeddedFont>
    <p:embeddedFont>
      <p:font typeface="Raleway ExtraBold"/>
      <p:bold r:id="rId20"/>
      <p:boldItalic r:id="rId21"/>
    </p:embeddedFont>
    <p:embeddedFont>
      <p:font typeface="Roboto Mono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font" Target="/ppt/fonts/RalewayExtraBold-bold.fntdata" Id="rId20" /><Relationship Type="http://schemas.openxmlformats.org/officeDocument/2006/relationships/font" Target="/ppt/fonts/RobotoMono-regular.fntdata" Id="rId22" /><Relationship Type="http://schemas.openxmlformats.org/officeDocument/2006/relationships/font" Target="/ppt/fonts/RalewayExtraBold-boldItalic.fntdata" Id="rId21" /><Relationship Type="http://schemas.openxmlformats.org/officeDocument/2006/relationships/font" Target="/ppt/fonts/RobotoMono-italic.fntdata" Id="rId24" /><Relationship Type="http://schemas.openxmlformats.org/officeDocument/2006/relationships/font" Target="/ppt/fonts/RobotoMono-bold.fntdata" Id="rId23" /><Relationship Type="http://schemas.openxmlformats.org/officeDocument/2006/relationships/theme" Target="/ppt/theme/theme1.xml" Id="rId1" /><Relationship Type="http://schemas.openxmlformats.org/officeDocument/2006/relationships/viewProps" Target="/ppt/viewProps.xml" Id="rId2" /><Relationship Type="http://schemas.openxmlformats.org/officeDocument/2006/relationships/presProps" Target="/ppt/presProps.xml" Id="rId3" /><Relationship Type="http://schemas.openxmlformats.org/officeDocument/2006/relationships/slideMaster" Target="/ppt/slideMasters/slideMaster1.xml" Id="rId4" /><Relationship Type="http://schemas.openxmlformats.org/officeDocument/2006/relationships/slide" Target="/ppt/slides/slide4.xml" Id="rId9" /><Relationship Type="http://schemas.openxmlformats.org/officeDocument/2006/relationships/font" Target="/ppt/fonts/RobotoMono-boldItalic.fntdata" Id="rId25" /><Relationship Type="http://schemas.openxmlformats.org/officeDocument/2006/relationships/notesMaster" Target="/ppt/notesMasters/notesMaster1.xml" Id="rId5" /><Relationship Type="http://schemas.openxmlformats.org/officeDocument/2006/relationships/slide" Target="/ppt/slides/slide1.xml" Id="rId6" /><Relationship Type="http://schemas.openxmlformats.org/officeDocument/2006/relationships/slide" Target="/ppt/slides/slide2.xml" Id="rId7" /><Relationship Type="http://schemas.openxmlformats.org/officeDocument/2006/relationships/slide" Target="/ppt/slides/slide3.xml" Id="rId8" /><Relationship Type="http://schemas.openxmlformats.org/officeDocument/2006/relationships/slide" Target="/ppt/slides/slide6.xml" Id="rId11" /><Relationship Type="http://schemas.openxmlformats.org/officeDocument/2006/relationships/slide" Target="/ppt/slides/slide5.xml" Id="rId10" /><Relationship Type="http://schemas.openxmlformats.org/officeDocument/2006/relationships/font" Target="/ppt/fonts/RobotoMonoMedium-bold.fntdata" Id="rId13" /><Relationship Type="http://schemas.openxmlformats.org/officeDocument/2006/relationships/font" Target="/ppt/fonts/RobotoMonoMedium-regular.fntdata" Id="rId12" /><Relationship Type="http://schemas.openxmlformats.org/officeDocument/2006/relationships/font" Target="/ppt/fonts/RobotoMonoMedium-boldItalic.fntdata" Id="rId15" /><Relationship Type="http://schemas.openxmlformats.org/officeDocument/2006/relationships/font" Target="/ppt/fonts/RobotoMonoMedium-italic.fntdata" Id="rId14" /><Relationship Type="http://schemas.openxmlformats.org/officeDocument/2006/relationships/font" Target="/ppt/fonts/RobotoMonoSemiBold-bold.fntdata" Id="rId17" /><Relationship Type="http://schemas.openxmlformats.org/officeDocument/2006/relationships/font" Target="/ppt/fonts/RobotoMonoSemiBold-regular.fntdata" Id="rId16" /><Relationship Type="http://schemas.openxmlformats.org/officeDocument/2006/relationships/font" Target="/ppt/fonts/RobotoMonoSemiBold-boldItalic.fntdata" Id="rId19" /><Relationship Type="http://schemas.openxmlformats.org/officeDocument/2006/relationships/font" Target="/ppt/fonts/RobotoMonoSemiBold-italic.fntdata" Id="rId18" /></Relationships>
</file>

<file path=ppt/notesMasters/_rels/notesMaster1.xml.rels>&#65279;<?xml version="1.0" encoding="utf-8"?><Relationships xmlns="http://schemas.openxmlformats.org/package/2006/relationships"><Relationship Type="http://schemas.openxmlformats.org/officeDocument/2006/relationships/theme" Target="/ppt/theme/theme2.xml" Id="rId1" 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2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3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4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5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6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254aa4226b6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Google Shape;27;g254aa4226b6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18934322d17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Google Shape;34;g18934322d17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2074ea0e84c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Google Shape;42;g2074ea0e84c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2074ea0e84c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2074ea0e84c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2074ea0e84c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2074ea0e84c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074ea0e84c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074ea0e84c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34733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Font typeface="Roboto Mono Medium"/>
              <a:buNone/>
              <a:defRPr sz="3600"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34733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oboto Mono Medium"/>
              <a:buNone/>
              <a:defRPr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2744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Font typeface="Roboto Mono"/>
              <a:buChar char="●"/>
              <a:defRPr>
                <a:latin typeface="Roboto Mono"/>
                <a:ea typeface="Roboto Mono"/>
                <a:cs typeface="Roboto Mono"/>
                <a:sym typeface="Roboto Mono"/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  <a:defRPr>
                <a:latin typeface="Roboto Mono"/>
                <a:ea typeface="Roboto Mono"/>
                <a:cs typeface="Roboto Mono"/>
                <a:sym typeface="Roboto Mono"/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■"/>
              <a:defRPr>
                <a:latin typeface="Roboto Mono"/>
                <a:ea typeface="Roboto Mono"/>
                <a:cs typeface="Roboto Mono"/>
                <a:sym typeface="Roboto Mono"/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  <a:defRPr>
                <a:latin typeface="Roboto Mono"/>
                <a:ea typeface="Roboto Mono"/>
                <a:cs typeface="Roboto Mono"/>
                <a:sym typeface="Roboto Mono"/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  <a:defRPr>
                <a:latin typeface="Roboto Mono"/>
                <a:ea typeface="Roboto Mono"/>
                <a:cs typeface="Roboto Mono"/>
                <a:sym typeface="Roboto Mono"/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■"/>
              <a:defRPr>
                <a:latin typeface="Roboto Mono"/>
                <a:ea typeface="Roboto Mono"/>
                <a:cs typeface="Roboto Mono"/>
                <a:sym typeface="Roboto Mono"/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  <a:defRPr>
                <a:latin typeface="Roboto Mono"/>
                <a:ea typeface="Roboto Mono"/>
                <a:cs typeface="Roboto Mono"/>
                <a:sym typeface="Roboto Mono"/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  <a:defRPr>
                <a:latin typeface="Roboto Mono"/>
                <a:ea typeface="Roboto Mono"/>
                <a:cs typeface="Roboto Mono"/>
                <a:sym typeface="Roboto Mono"/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■"/>
              <a:defRPr>
                <a:latin typeface="Roboto Mono"/>
                <a:ea typeface="Roboto Mono"/>
                <a:cs typeface="Roboto Mono"/>
                <a:sym typeface="Roboto Mono"/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534733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seño personalizado 1">
  <p:cSld name="CUSTOM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9pPr>
          </a:lstStyle>
          <a:p/>
        </p:txBody>
      </p:sp>
      <p:sp>
        <p:nvSpPr>
          <p:cNvPr id="24" name="Google Shape;24;p5"/>
          <p:cNvSpPr txBox="1"/>
          <p:nvPr/>
        </p:nvSpPr>
        <p:spPr>
          <a:xfrm>
            <a:off x="539525" y="1654550"/>
            <a:ext cx="801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Lalalalalalalala</a:t>
            </a:r>
            <a:endParaRPr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image" Target="/ppt/media/image2.png" Id="rId1" /><Relationship Type="http://schemas.openxmlformats.org/officeDocument/2006/relationships/image" Target="/ppt/media/image3.png" Id="rId2" /><Relationship Type="http://schemas.openxmlformats.org/officeDocument/2006/relationships/slideLayout" Target="/ppt/slideLayouts/slideLayout1.xml" Id="rId3" /><Relationship Type="http://schemas.openxmlformats.org/officeDocument/2006/relationships/slideLayout" Target="/ppt/slideLayouts/slideLayout2.xml" Id="rId4" /><Relationship Type="http://schemas.openxmlformats.org/officeDocument/2006/relationships/slideLayout" Target="/ppt/slideLayouts/slideLayout3.xml" Id="rId5" /><Relationship Type="http://schemas.openxmlformats.org/officeDocument/2006/relationships/slideLayout" Target="/ppt/slideLayouts/slideLayout4.xml" Id="rId6" /><Relationship Type="http://schemas.openxmlformats.org/officeDocument/2006/relationships/theme" Target="/ppt/theme/theme1.xml" Id="rId7" 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 Mono Medium"/>
              <a:buNone/>
              <a:defRPr sz="2800">
                <a:solidFill>
                  <a:schemeClr val="dk1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7440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Mono"/>
              <a:buChar char="●"/>
              <a:defRPr sz="18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○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■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●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○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■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●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○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■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4733" y="514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8033125" y="4032625"/>
            <a:ext cx="1110876" cy="111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4084300"/>
            <a:ext cx="1007524" cy="100752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Id1" /><Relationship Type="http://schemas.openxmlformats.org/officeDocument/2006/relationships/notesSlide" Target="/ppt/notesSlides/notesSlide1.xml" Id="rId2" /><Relationship Type="http://schemas.openxmlformats.org/officeDocument/2006/relationships/image" Target="/ppt/media/image2.png" Id="rId3" /></Relationships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2.xml" Id="rId2" /></Relationships>
</file>

<file path=ppt/slides/_rels/slide3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3.xml" Id="rId2" /></Relationships>
</file>

<file path=ppt/slides/_rels/slide4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4.xml" Id="rId2" /><Relationship Type="http://schemas.openxmlformats.org/officeDocument/2006/relationships/hyperlink" Target="https://cloud.hacktricks.xyz/pentesting-cloud/aws-pentesting/aws-privilege-escalation/aws-secrets-manager-privesc" TargetMode="External" Id="rId3" /></Relationships>
</file>

<file path=ppt/slides/_rels/slide5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5.xml" Id="rId2" /><Relationship Type="http://schemas.openxmlformats.org/officeDocument/2006/relationships/hyperlink" Target="https://cloud.hacktricks.xyz/pentesting-cloud/aws-pentesting/aws-post-exploitation/aws-secrets-manager-post-exploitation" TargetMode="External" Id="rId3" /></Relationships>
</file>

<file path=ppt/slides/_rels/slide6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6.xml" Id="rId2" /><Relationship Type="http://schemas.openxmlformats.org/officeDocument/2006/relationships/hyperlink" Target="https://cloud.hacktricks.xyz/pentesting-cloud/aws-pentesting/aws-persistence/aws-secrets-manager-persistence" TargetMode="External" Id="rId3" /></Relationships>
</file>

<file path=ppt/slides/slide1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ctrTitle"/>
          </p:nvPr>
        </p:nvSpPr>
        <p:spPr>
          <a:xfrm>
            <a:off x="3598350" y="971575"/>
            <a:ext cx="5462400" cy="169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3850"/>
              <a:t>Secrets Manager</a:t>
            </a:r>
            <a:endParaRPr sz="3850"/>
          </a:p>
        </p:txBody>
      </p:sp>
      <p:pic>
        <p:nvPicPr>
          <p:cNvPr id="30" name="Google Shape;30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55150" y="458550"/>
            <a:ext cx="4226401" cy="4226401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6"/>
          <p:cNvSpPr txBox="1"/>
          <p:nvPr>
            <p:ph type="ctrTitle"/>
          </p:nvPr>
        </p:nvSpPr>
        <p:spPr>
          <a:xfrm>
            <a:off x="3598350" y="1912975"/>
            <a:ext cx="5462400" cy="169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780">
              <a:solidFill>
                <a:srgbClr val="72110C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2670">
                <a:solidFill>
                  <a:srgbClr val="72110C"/>
                </a:solidFill>
              </a:rPr>
              <a:t>HackTricks Training</a:t>
            </a:r>
            <a:endParaRPr sz="2670">
              <a:solidFill>
                <a:srgbClr val="72110C"/>
              </a:solidFill>
            </a:endParaRPr>
          </a:p>
        </p:txBody>
      </p:sp>
      <p:sp xmlns:a="http://schemas.openxmlformats.org/drawingml/2006/main" xmlns:p="http://schemas.openxmlformats.org/presentationml/2006/main">
        <p:nvSpPr>
          <p:cNvPr id="32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 ExtraBold"/>
                <a:ea typeface="Raleway ExtraBold"/>
                <a:cs typeface="Raleway ExtraBold"/>
                <a:sym typeface="Raleway ExtraBold"/>
              </a:rPr>
              <a:t>Basic Information</a:t>
            </a:r>
            <a:endParaRPr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>
        <p:nvSpPr>
          <p:cNvPr id="37" name="Google Shape;37;p7"/>
          <p:cNvSpPr txBox="1"/>
          <p:nvPr/>
        </p:nvSpPr>
        <p:spPr>
          <a:xfrm>
            <a:off x="475800" y="1099250"/>
            <a:ext cx="3625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/>
        </p:nvSpPr>
        <p:spPr>
          <a:xfrm>
            <a:off x="344550" y="1041825"/>
            <a:ext cx="8170500" cy="227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Roboto Mono Medium"/>
              <a:buChar char="●"/>
            </a:pPr>
            <a:r>
              <a:rPr lang="es" sz="1500">
                <a:solidFill>
                  <a:schemeClr val="lt2"/>
                </a:solidFill>
                <a:latin typeface="Roboto Mono Medium"/>
                <a:ea typeface="Roboto Mono Medium"/>
                <a:cs typeface="Roboto Mono Medium"/>
                <a:sym typeface="Roboto Mono Medium"/>
              </a:rPr>
              <a:t>R</a:t>
            </a:r>
            <a:r>
              <a:rPr lang="es" sz="1500">
                <a:solidFill>
                  <a:schemeClr val="lt2"/>
                </a:solidFill>
                <a:latin typeface="Roboto Mono Medium"/>
                <a:ea typeface="Roboto Mono Medium"/>
                <a:cs typeface="Roboto Mono Medium"/>
                <a:sym typeface="Roboto Mono Medium"/>
              </a:rPr>
              <a:t>emove any hard-coded secrets within your application and replacing them with a simple API call.</a:t>
            </a:r>
            <a:endParaRPr sz="1500">
              <a:solidFill>
                <a:schemeClr val="lt2"/>
              </a:solidFill>
              <a:latin typeface="Roboto Mono Medium"/>
              <a:ea typeface="Roboto Mono Medium"/>
              <a:cs typeface="Roboto Mono Medium"/>
              <a:sym typeface="Roboto Mono Medium"/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Roboto Mono Medium"/>
              <a:buChar char="●"/>
            </a:pPr>
            <a:r>
              <a:rPr lang="es" sz="1500">
                <a:solidFill>
                  <a:schemeClr val="lt2"/>
                </a:solidFill>
                <a:latin typeface="Roboto Mono Medium"/>
                <a:ea typeface="Roboto Mono Medium"/>
                <a:cs typeface="Roboto Mono Medium"/>
                <a:sym typeface="Roboto Mono Medium"/>
              </a:rPr>
              <a:t>Allows rotating secrets easier, therefore enhancing the security of that secret.</a:t>
            </a:r>
            <a:endParaRPr sz="1500">
              <a:solidFill>
                <a:schemeClr val="lt2"/>
              </a:solidFill>
              <a:latin typeface="Roboto Mono Medium"/>
              <a:ea typeface="Roboto Mono Medium"/>
              <a:cs typeface="Roboto Mono Medium"/>
              <a:sym typeface="Roboto Mono Medium"/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Roboto Mono Medium"/>
              <a:buChar char="●"/>
            </a:pPr>
            <a:r>
              <a:rPr lang="es" sz="1500">
                <a:solidFill>
                  <a:schemeClr val="lt2"/>
                </a:solidFill>
                <a:latin typeface="Roboto Mono Medium"/>
                <a:ea typeface="Roboto Mono Medium"/>
                <a:cs typeface="Roboto Mono Medium"/>
                <a:sym typeface="Roboto Mono Medium"/>
              </a:rPr>
              <a:t>To grant access to secrets it’s possible to use IAM but also to use a resource policy (like in KMS).</a:t>
            </a:r>
            <a:endParaRPr sz="1500">
              <a:solidFill>
                <a:schemeClr val="lt2"/>
              </a:solidFill>
              <a:latin typeface="Roboto Mono Medium"/>
              <a:ea typeface="Roboto Mono Medium"/>
              <a:cs typeface="Roboto Mono Medium"/>
              <a:sym typeface="Roboto Mono Medium"/>
            </a:endParaRPr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Roboto Mono Medium"/>
              <a:buChar char="○"/>
            </a:pPr>
            <a:r>
              <a:rPr lang="es" sz="1500">
                <a:solidFill>
                  <a:schemeClr val="lt2"/>
                </a:solidFill>
                <a:latin typeface="Roboto Mono Medium"/>
                <a:ea typeface="Roboto Mono Medium"/>
                <a:cs typeface="Roboto Mono Medium"/>
                <a:sym typeface="Roboto Mono Medium"/>
              </a:rPr>
              <a:t>However, in this case you don’t need to specifically grant permission to the current account (not like in KMS)</a:t>
            </a:r>
            <a:endParaRPr sz="1500">
              <a:solidFill>
                <a:schemeClr val="lt2"/>
              </a:solidFill>
              <a:latin typeface="Roboto Mono Medium"/>
              <a:ea typeface="Roboto Mono Medium"/>
              <a:cs typeface="Roboto Mono Medium"/>
              <a:sym typeface="Roboto Mono Medium"/>
            </a:endParaRPr>
          </a:p>
        </p:txBody>
      </p:sp>
      <p:sp>
        <p:nvSpPr>
          <p:cNvPr id="39" name="Google Shape;39;p7"/>
          <p:cNvSpPr txBox="1"/>
          <p:nvPr/>
        </p:nvSpPr>
        <p:spPr>
          <a:xfrm>
            <a:off x="1066800" y="4690800"/>
            <a:ext cx="70104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https://cloud.hacktricks.xyz/pentesting-cloud/aws-pentesting/aws-services/aws-secrets-manager-enum</a:t>
            </a:r>
            <a:endParaRPr sz="9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 xmlns:a="http://schemas.openxmlformats.org/drawingml/2006/main" xmlns:p="http://schemas.openxmlformats.org/presentationml/2006/main">
        <p:nvSpPr>
          <p:cNvPr id="40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 ExtraBold"/>
                <a:ea typeface="Raleway ExtraBold"/>
                <a:cs typeface="Raleway ExtraBold"/>
                <a:sym typeface="Raleway ExtraBold"/>
              </a:rPr>
              <a:t>Manual Enumeration</a:t>
            </a:r>
            <a:endParaRPr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>
        <p:nvSpPr>
          <p:cNvPr id="45" name="Google Shape;45;p8"/>
          <p:cNvSpPr txBox="1"/>
          <p:nvPr>
            <p:ph type="body" idx="1"/>
          </p:nvPr>
        </p:nvSpPr>
        <p:spPr>
          <a:xfrm>
            <a:off x="311700" y="12744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s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ws secretsmanager list-secrets #Get metadata of all secrets</a:t>
            </a:r>
            <a:endParaRPr sz="13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aws secretsmanager list-secret-version-ids --secret-id &lt;secret_name&gt;</a:t>
            </a:r>
            <a:r>
              <a:rPr lang="es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# Get versions</a:t>
            </a:r>
            <a:endParaRPr sz="13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aws secretsmanager describe-secret --secret-id &lt;secret_name&gt; </a:t>
            </a:r>
            <a:r>
              <a:rPr lang="es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 Get metadata</a:t>
            </a:r>
            <a:endParaRPr sz="13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aws secretsmanager get-secret-value --secret-id &lt;secret_name&gt; </a:t>
            </a:r>
            <a:r>
              <a:rPr lang="es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 Get value</a:t>
            </a:r>
            <a:endParaRPr sz="13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aws secretsmanager get-secret-value --secret-id &lt;secret_name&gt; --version-id &lt;version-id&gt; </a:t>
            </a:r>
            <a:r>
              <a:rPr lang="es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 Get value of a different version</a:t>
            </a:r>
            <a:endParaRPr sz="13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s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aws secretsmanager get-resource-policy --secret-id --secret-id &lt;secret_name&gt;</a:t>
            </a:r>
            <a:endParaRPr sz="13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6" name="Google Shape;46;p8"/>
          <p:cNvSpPr txBox="1"/>
          <p:nvPr/>
        </p:nvSpPr>
        <p:spPr>
          <a:xfrm>
            <a:off x="1066800" y="4690800"/>
            <a:ext cx="70104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https://cloud.hacktricks.xyz/pentesting-cloud/aws-pentesting/aws-services/aws-secrets-manager-enum</a:t>
            </a:r>
            <a:endParaRPr sz="9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 xmlns:a="http://schemas.openxmlformats.org/drawingml/2006/main" xmlns:p="http://schemas.openxmlformats.org/presentationml/2006/main">
        <p:nvSpPr>
          <p:cNvPr id="47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 ExtraBold"/>
                <a:ea typeface="Raleway ExtraBold"/>
                <a:cs typeface="Raleway ExtraBold"/>
                <a:sym typeface="Raleway ExtraBold"/>
              </a:rPr>
              <a:t>Privilege Escalation</a:t>
            </a:r>
            <a:endParaRPr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>
        <p:nvSpPr>
          <p:cNvPr id="52" name="Google Shape;52;p9"/>
          <p:cNvSpPr txBox="1"/>
          <p:nvPr>
            <p:ph type="body" idx="1"/>
          </p:nvPr>
        </p:nvSpPr>
        <p:spPr>
          <a:xfrm>
            <a:off x="311700" y="12744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urier New"/>
              <a:buChar char="●"/>
            </a:pPr>
            <a:r>
              <a:rPr lang="es" sz="13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secretsmanager:GetSecretValue</a:t>
            </a:r>
            <a:endParaRPr sz="13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lvl="1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s" sz="1300">
                <a:latin typeface="Roboto Mono Medium"/>
                <a:ea typeface="Roboto Mono Medium"/>
                <a:cs typeface="Roboto Mono Medium"/>
                <a:sym typeface="Roboto Mono Medium"/>
              </a:rPr>
              <a:t>In several cases just by reading a secret you will be able to privesc or move laterally</a:t>
            </a:r>
            <a:endParaRPr sz="1300">
              <a:latin typeface="Roboto Mono Medium"/>
              <a:ea typeface="Roboto Mono Medium"/>
              <a:cs typeface="Roboto Mono Medium"/>
              <a:sym typeface="Roboto Mono Medium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urier New"/>
              <a:buChar char="●"/>
            </a:pPr>
            <a:r>
              <a:rPr lang="es" sz="13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secretsmanager:GetResourcePolicy, secretsmanager:PutResourcePolicy</a:t>
            </a:r>
            <a:endParaRPr sz="13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lvl="1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Roboto Mono Medium"/>
              <a:buChar char="○"/>
            </a:pPr>
            <a:r>
              <a:rPr lang="es" sz="1300">
                <a:latin typeface="Roboto Mono Medium"/>
                <a:ea typeface="Roboto Mono Medium"/>
                <a:cs typeface="Roboto Mono Medium"/>
                <a:sym typeface="Roboto Mono Medium"/>
              </a:rPr>
              <a:t>Give yourself more access over the secret</a:t>
            </a:r>
            <a:endParaRPr sz="1300">
              <a:latin typeface="Roboto Mono Medium"/>
              <a:ea typeface="Roboto Mono Medium"/>
              <a:cs typeface="Roboto Mono Medium"/>
              <a:sym typeface="Roboto Mono Medium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Roboto Mono Medium"/>
              <a:buChar char="●"/>
            </a:pPr>
            <a:r>
              <a:rPr lang="es" sz="1300">
                <a:latin typeface="Roboto Mono Medium"/>
                <a:ea typeface="Roboto Mono Medium"/>
                <a:cs typeface="Roboto Mono Medium"/>
                <a:sym typeface="Roboto Mono Medium"/>
              </a:rPr>
              <a:t>For more information check </a:t>
            </a:r>
            <a:r>
              <a:rPr lang="es" sz="1300" u="sng">
                <a:solidFill>
                  <a:schemeClr val="accent4"/>
                </a:solidFill>
                <a:latin typeface="Roboto Mono Medium"/>
                <a:ea typeface="Roboto Mono Medium"/>
                <a:cs typeface="Roboto Mono Medium"/>
                <a:sym typeface="Roboto Mono Medium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https://cloud.hacktricks.xyz/pentesting-cloud/aws-pentesting/aws-privilege-escalation/aws-secrets-manager-privesc</a:t>
            </a:r>
            <a:endParaRPr sz="1300">
              <a:solidFill>
                <a:schemeClr val="accent4"/>
              </a:solidFill>
              <a:latin typeface="Roboto Mono Medium"/>
              <a:ea typeface="Roboto Mono Medium"/>
              <a:cs typeface="Roboto Mono Medium"/>
              <a:sym typeface="Roboto Mono Medium"/>
            </a:endParaRPr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</a:endParaRPr>
          </a:p>
        </p:txBody>
      </p:sp>
      <p:sp xmlns:a="http://schemas.openxmlformats.org/drawingml/2006/main" xmlns:p="http://schemas.openxmlformats.org/presentationml/2006/main">
        <p:nvSpPr>
          <p:cNvPr id="53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 ExtraBold"/>
                <a:ea typeface="Raleway ExtraBold"/>
                <a:cs typeface="Raleway ExtraBold"/>
                <a:sym typeface="Raleway ExtraBold"/>
              </a:rPr>
              <a:t>Post Exploitation</a:t>
            </a:r>
            <a:endParaRPr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>
        <p:nvSpPr>
          <p:cNvPr id="58" name="Google Shape;58;p10"/>
          <p:cNvSpPr txBox="1"/>
          <p:nvPr>
            <p:ph type="body" idx="1"/>
          </p:nvPr>
        </p:nvSpPr>
        <p:spPr>
          <a:xfrm>
            <a:off x="311700" y="12744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Char char="●"/>
            </a:pPr>
            <a:r>
              <a:rPr lang="es" sz="1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secretsmanager:GetSecretValue</a:t>
            </a:r>
            <a:endParaRPr sz="14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lvl="1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Font typeface="Roboto Mono Medium"/>
              <a:buChar char="○"/>
            </a:pPr>
            <a:r>
              <a:rPr lang="es" sz="1300">
                <a:latin typeface="Roboto Mono Medium"/>
                <a:ea typeface="Roboto Mono Medium"/>
                <a:cs typeface="Roboto Mono Medium"/>
                <a:sym typeface="Roboto Mono Medium"/>
              </a:rPr>
              <a:t>In several cases just by reading a secret you will be able to privesc or move laterally</a:t>
            </a:r>
            <a:endParaRPr sz="1300">
              <a:latin typeface="Roboto Mono Medium"/>
              <a:ea typeface="Roboto Mono Medium"/>
              <a:cs typeface="Roboto Mono Medium"/>
              <a:sym typeface="Roboto Mono Medium"/>
            </a:endParaRP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s" sz="1300"/>
              <a:t>Change the value of the secret to potentially cause a DoS to all the systems that </a:t>
            </a:r>
            <a:r>
              <a:rPr lang="es" sz="1300"/>
              <a:t>depend</a:t>
            </a:r>
            <a:r>
              <a:rPr lang="es" sz="1300"/>
              <a:t> on that secret</a:t>
            </a:r>
            <a:endParaRPr sz="1300"/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s" sz="1300"/>
              <a:t>For more information check: </a:t>
            </a:r>
            <a:r>
              <a:rPr lang="es" sz="1300" u="sng">
                <a:solidFill>
                  <a:schemeClr val="accent4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https://cloud.hacktricks.xyz/pentesting-cloud/aws-pentesting/aws-post-exploitation/aws-secrets-manager-post-exploitation</a:t>
            </a:r>
            <a:endParaRPr sz="1300">
              <a:solidFill>
                <a:schemeClr val="accent4"/>
              </a:solidFill>
            </a:endParaRPr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</a:endParaRPr>
          </a:p>
        </p:txBody>
      </p:sp>
      <p:sp xmlns:a="http://schemas.openxmlformats.org/drawingml/2006/main" xmlns:p="http://schemas.openxmlformats.org/presentationml/2006/main">
        <p:nvSpPr>
          <p:cNvPr id="59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 ExtraBold"/>
                <a:ea typeface="Raleway ExtraBold"/>
                <a:cs typeface="Raleway ExtraBold"/>
                <a:sym typeface="Raleway ExtraBold"/>
              </a:rPr>
              <a:t>Persistence</a:t>
            </a:r>
            <a:endParaRPr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>
        <p:nvSpPr>
          <p:cNvPr id="64" name="Google Shape;64;p11"/>
          <p:cNvSpPr txBox="1"/>
          <p:nvPr>
            <p:ph type="body" idx="1"/>
          </p:nvPr>
        </p:nvSpPr>
        <p:spPr>
          <a:xfrm>
            <a:off x="311700" y="12744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2385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s" sz="1500"/>
              <a:t>It's possible to grant access to secrets to external accounts via resource policies.</a:t>
            </a:r>
            <a:endParaRPr sz="1500"/>
          </a:p>
          <a:p>
            <a:pPr marL="914400" lvl="1" indent="-32385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s" sz="1500"/>
              <a:t>Note that to access a secret, the external account will also need access to the KMS key encrypting the secret.</a:t>
            </a:r>
            <a:endParaRPr sz="1500"/>
          </a:p>
          <a:p>
            <a:pPr marL="457200" lvl="0" indent="-32385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s" sz="1500"/>
              <a:t>Modify Lambda code to automatically exfiltrate new secrets</a:t>
            </a:r>
            <a:endParaRPr sz="1500"/>
          </a:p>
          <a:p>
            <a:pPr marL="457200" lvl="0" indent="-32385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s" sz="1500"/>
              <a:t>For more information check: </a:t>
            </a:r>
            <a:r>
              <a:rPr lang="es" sz="1500" u="sng">
                <a:solidFill>
                  <a:schemeClr val="accent4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https://cloud.hacktricks.xyz/pentesting-cloud/aws-pentesting/aws-persistence/aws-secrets-manager-persistence</a:t>
            </a:r>
            <a:endParaRPr sz="1500">
              <a:solidFill>
                <a:schemeClr val="accent4"/>
              </a:solidFill>
            </a:endParaRPr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000"/>
          </a:p>
        </p:txBody>
      </p:sp>
      <p:sp xmlns:a="http://schemas.openxmlformats.org/drawingml/2006/main" xmlns:p="http://schemas.openxmlformats.org/presentationml/2006/main">
        <p:nvSpPr>
          <p:cNvPr id="65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