
<file path=[Content_Types].xml><?xml version="1.0" encoding="utf-8"?>
<Types xmlns="http://schemas.openxmlformats.org/package/2006/content-types">
  <Default Extension="xml" ContentType="application/vnd.openxmlformats-officedocument.presentationml.presentation.main+xml"/>
  <Default Extension="fntdata" ContentType="application/x-fontdata"/>
  <Default Extension="png" ContentType="image/png"/>
  <Default Extension="rels" ContentType="application/vnd.openxmlformats-package.relationship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</Types>
</file>

<file path=_rels/.rels>&#65279;<?xml version="1.0" encoding="utf-8"?><Relationships xmlns="http://schemas.openxmlformats.org/package/2006/relationships"><Relationship Type="http://schemas.openxmlformats.org/officeDocument/2006/relationships/officeDocument" Target="/ppt/presentation.xml" Id="rId1" 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trictFirstAndLastChars="0" embedTrueTypeFonts="1" saveSubsetFonts="1" autoCompressPictures="0">
  <p:sldMasterIdLst>
    <p:sldMasterId id="214748365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9144000" cy="5143500"/>
  <p:notesSz cx="6858000" cy="9144000"/>
  <p:embeddedFontLst>
    <p:embeddedFont>
      <p:font typeface="Roboto Mono Medium"/>
      <p:regular r:id="rId13"/>
      <p:bold r:id="rId14"/>
      <p:italic r:id="rId15"/>
      <p:boldItalic r:id="rId16"/>
    </p:embeddedFont>
    <p:embeddedFont>
      <p:font typeface="Roboto Mono SemiBold"/>
      <p:regular r:id="rId17"/>
      <p:bold r:id="rId18"/>
      <p:italic r:id="rId19"/>
      <p:boldItalic r:id="rId20"/>
    </p:embeddedFont>
    <p:embeddedFont>
      <p:font typeface="Raleway ExtraBold"/>
      <p:bold r:id="rId21"/>
      <p:boldItalic r:id="rId22"/>
    </p:embeddedFont>
    <p:embeddedFont>
      <p:font typeface="Raleway Medium"/>
      <p:regular r:id="rId23"/>
      <p:bold r:id="rId24"/>
      <p:italic r:id="rId25"/>
      <p:boldItalic r:id="rId26"/>
    </p:embeddedFont>
    <p:embeddedFont>
      <p:font typeface="Roboto Mono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font" Target="/ppt/fonts/RobotoMonoSemiBold-boldItalic.fntdata" Id="rId20" /><Relationship Type="http://schemas.openxmlformats.org/officeDocument/2006/relationships/font" Target="/ppt/fonts/RalewayExtraBold-boldItalic.fntdata" Id="rId22" /><Relationship Type="http://schemas.openxmlformats.org/officeDocument/2006/relationships/font" Target="/ppt/fonts/RalewayExtraBold-bold.fntdata" Id="rId21" /><Relationship Type="http://schemas.openxmlformats.org/officeDocument/2006/relationships/font" Target="/ppt/fonts/RalewayMedium-bold.fntdata" Id="rId24" /><Relationship Type="http://schemas.openxmlformats.org/officeDocument/2006/relationships/font" Target="/ppt/fonts/RalewayMedium-regular.fntdata" Id="rId23" /><Relationship Type="http://schemas.openxmlformats.org/officeDocument/2006/relationships/theme" Target="/ppt/theme/theme1.xml" Id="rId1" /><Relationship Type="http://schemas.openxmlformats.org/officeDocument/2006/relationships/viewProps" Target="/ppt/viewProps.xml" Id="rId2" /><Relationship Type="http://schemas.openxmlformats.org/officeDocument/2006/relationships/presProps" Target="/ppt/presProps.xml" Id="rId3" /><Relationship Type="http://schemas.openxmlformats.org/officeDocument/2006/relationships/slideMaster" Target="/ppt/slideMasters/slideMaster1.xml" Id="rId4" /><Relationship Type="http://schemas.openxmlformats.org/officeDocument/2006/relationships/slide" Target="/ppt/slides/slide4.xml" Id="rId9" /><Relationship Type="http://schemas.openxmlformats.org/officeDocument/2006/relationships/font" Target="/ppt/fonts/RalewayMedium-boldItalic.fntdata" Id="rId26" /><Relationship Type="http://schemas.openxmlformats.org/officeDocument/2006/relationships/font" Target="/ppt/fonts/RalewayMedium-italic.fntdata" Id="rId25" /><Relationship Type="http://schemas.openxmlformats.org/officeDocument/2006/relationships/font" Target="/ppt/fonts/RobotoMono-bold.fntdata" Id="rId28" /><Relationship Type="http://schemas.openxmlformats.org/officeDocument/2006/relationships/font" Target="/ppt/fonts/RobotoMono-regular.fntdata" Id="rId27" /><Relationship Type="http://schemas.openxmlformats.org/officeDocument/2006/relationships/notesMaster" Target="/ppt/notesMasters/notesMaster1.xml" Id="rId5" /><Relationship Type="http://schemas.openxmlformats.org/officeDocument/2006/relationships/slide" Target="/ppt/slides/slide1.xml" Id="rId6" /><Relationship Type="http://schemas.openxmlformats.org/officeDocument/2006/relationships/font" Target="/ppt/fonts/RobotoMono-italic.fntdata" Id="rId29" /><Relationship Type="http://schemas.openxmlformats.org/officeDocument/2006/relationships/slide" Target="/ppt/slides/slide2.xml" Id="rId7" /><Relationship Type="http://schemas.openxmlformats.org/officeDocument/2006/relationships/slide" Target="/ppt/slides/slide3.xml" Id="rId8" /><Relationship Type="http://schemas.openxmlformats.org/officeDocument/2006/relationships/font" Target="/ppt/fonts/RobotoMono-boldItalic.fntdata" Id="rId30" /><Relationship Type="http://schemas.openxmlformats.org/officeDocument/2006/relationships/slide" Target="/ppt/slides/slide6.xml" Id="rId11" /><Relationship Type="http://schemas.openxmlformats.org/officeDocument/2006/relationships/slide" Target="/ppt/slides/slide5.xml" Id="rId10" /><Relationship Type="http://schemas.openxmlformats.org/officeDocument/2006/relationships/font" Target="/ppt/fonts/RobotoMonoMedium-regular.fntdata" Id="rId13" /><Relationship Type="http://schemas.openxmlformats.org/officeDocument/2006/relationships/slide" Target="/ppt/slides/slide7.xml" Id="rId12" /><Relationship Type="http://schemas.openxmlformats.org/officeDocument/2006/relationships/font" Target="/ppt/fonts/RobotoMonoMedium-italic.fntdata" Id="rId15" /><Relationship Type="http://schemas.openxmlformats.org/officeDocument/2006/relationships/font" Target="/ppt/fonts/RobotoMonoMedium-bold.fntdata" Id="rId14" /><Relationship Type="http://schemas.openxmlformats.org/officeDocument/2006/relationships/font" Target="/ppt/fonts/RobotoMonoSemiBold-regular.fntdata" Id="rId17" /><Relationship Type="http://schemas.openxmlformats.org/officeDocument/2006/relationships/font" Target="/ppt/fonts/RobotoMonoMedium-boldItalic.fntdata" Id="rId16" /><Relationship Type="http://schemas.openxmlformats.org/officeDocument/2006/relationships/font" Target="/ppt/fonts/RobotoMonoSemiBold-italic.fntdata" Id="rId19" /><Relationship Type="http://schemas.openxmlformats.org/officeDocument/2006/relationships/font" Target="/ppt/fonts/RobotoMonoSemiBold-bold.fntdata" Id="rId18" /></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theme/theme2.xml" Id="rId1" 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3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4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5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6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7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25775b011ce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Google Shape;27;g25775b011ce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08038207cd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" name="Google Shape;34;g208038207c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08038207cd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208038207c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208038207cd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g208038207cd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08038207cd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08038207cd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08038207cd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08038207cd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Create IAM role for lambda without permissions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Create RCE lambda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Get shell, check metadata, and steal others requests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08038207cd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08038207cd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34733" y="51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Roboto Mono Medium"/>
              <a:buNone/>
              <a:defRPr sz="3600"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34733" y="51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oboto Mono Medium"/>
              <a:buNone/>
              <a:defRPr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○"/>
              <a:defRPr>
                <a:latin typeface="Roboto Mono"/>
                <a:ea typeface="Roboto Mono"/>
                <a:cs typeface="Roboto Mono"/>
                <a:sym typeface="Roboto Mono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■"/>
              <a:defRPr>
                <a:latin typeface="Roboto Mono"/>
                <a:ea typeface="Roboto Mono"/>
                <a:cs typeface="Roboto Mono"/>
                <a:sym typeface="Roboto Mono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○"/>
              <a:defRPr>
                <a:latin typeface="Roboto Mono"/>
                <a:ea typeface="Roboto Mono"/>
                <a:cs typeface="Roboto Mono"/>
                <a:sym typeface="Roboto Mono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■"/>
              <a:defRPr>
                <a:latin typeface="Roboto Mono"/>
                <a:ea typeface="Roboto Mono"/>
                <a:cs typeface="Roboto Mono"/>
                <a:sym typeface="Roboto Mono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○"/>
              <a:defRPr>
                <a:latin typeface="Roboto Mono"/>
                <a:ea typeface="Roboto Mono"/>
                <a:cs typeface="Roboto Mono"/>
                <a:sym typeface="Roboto Mono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■"/>
              <a:defRPr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534733" y="51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">
  <p:cSld name="CUSTOM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  <p:sp>
        <p:nvSpPr>
          <p:cNvPr id="24" name="Google Shape;24;p5"/>
          <p:cNvSpPr txBox="1"/>
          <p:nvPr/>
        </p:nvSpPr>
        <p:spPr>
          <a:xfrm>
            <a:off x="539525" y="1654550"/>
            <a:ext cx="801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Lalalalalalalala</a:t>
            </a:r>
            <a:endParaRPr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image" Target="/ppt/media/image1.png" Id="rId1" /><Relationship Type="http://schemas.openxmlformats.org/officeDocument/2006/relationships/image" Target="/ppt/media/image7.png" Id="rId2" /><Relationship Type="http://schemas.openxmlformats.org/officeDocument/2006/relationships/slideLayout" Target="/ppt/slideLayouts/slideLayout1.xml" Id="rId3" /><Relationship Type="http://schemas.openxmlformats.org/officeDocument/2006/relationships/slideLayout" Target="/ppt/slideLayouts/slideLayout2.xml" Id="rId4" /><Relationship Type="http://schemas.openxmlformats.org/officeDocument/2006/relationships/slideLayout" Target="/ppt/slideLayouts/slideLayout3.xml" Id="rId5" /><Relationship Type="http://schemas.openxmlformats.org/officeDocument/2006/relationships/slideLayout" Target="/ppt/slideLayouts/slideLayout4.xml" Id="rId6" /><Relationship Type="http://schemas.openxmlformats.org/officeDocument/2006/relationships/theme" Target="/ppt/theme/theme1.xml" Id="rId7" 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ono Medium"/>
              <a:buNone/>
              <a:defRPr sz="2800">
                <a:solidFill>
                  <a:schemeClr val="dk1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 Mono"/>
              <a:buChar char="●"/>
              <a:defRPr sz="18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○"/>
              <a:defRPr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■"/>
              <a:defRPr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●"/>
              <a:defRPr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○"/>
              <a:defRPr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■"/>
              <a:defRPr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●"/>
              <a:defRPr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○"/>
              <a:defRPr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■"/>
              <a:defRPr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4733" y="514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8033125" y="4032625"/>
            <a:ext cx="1110876" cy="1110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084300"/>
            <a:ext cx="1007524" cy="100752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notesSlide" Target="/ppt/notesSlides/notesSlide1.xml" Id="rId2" /><Relationship Type="http://schemas.openxmlformats.org/officeDocument/2006/relationships/image" Target="/ppt/media/image1.png" Id="rId3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2.xml" Id="rId2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3.xml" Id="rId2" /><Relationship Type="http://schemas.openxmlformats.org/officeDocument/2006/relationships/image" Target="/ppt/media/image6.png" Id="rId3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4.xml" Id="rId2" /><Relationship Type="http://schemas.openxmlformats.org/officeDocument/2006/relationships/image" Target="/ppt/media/image3.png" Id="rId3" /><Relationship Type="http://schemas.openxmlformats.org/officeDocument/2006/relationships/image" Target="/ppt/media/image4.png" Id="rId4" /><Relationship Type="http://schemas.openxmlformats.org/officeDocument/2006/relationships/image" Target="/ppt/media/image5.png" Id="rId5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5.xml" Id="rId2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6.xml" Id="rId2" /><Relationship Type="http://schemas.openxmlformats.org/officeDocument/2006/relationships/hyperlink" Target="https://cloud.hacktricks.xyz/pentesting-cloud/aws-pentesting/aws-post-exploitation/aws-lambda-post-exploitation" TargetMode="External" Id="rId3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7.xml" Id="rId2" /><Relationship Type="http://schemas.openxmlformats.org/officeDocument/2006/relationships/hyperlink" Target="https://cloud.hacktricks.xyz/pentesting-cloud/aws-pentesting/aws-persistence/aws-lambda-persistence" TargetMode="External" Id="rId3" /></Relationships>
</file>

<file path=ppt/slides/slide1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ctrTitle"/>
          </p:nvPr>
        </p:nvSpPr>
        <p:spPr>
          <a:xfrm>
            <a:off x="3598350" y="1200175"/>
            <a:ext cx="5462400" cy="16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3850"/>
              <a:t>Lambda</a:t>
            </a:r>
            <a:endParaRPr sz="3850"/>
          </a:p>
        </p:txBody>
      </p:sp>
      <p:pic>
        <p:nvPicPr>
          <p:cNvPr id="30" name="Google Shape;30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5150" y="458550"/>
            <a:ext cx="4226401" cy="4226401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6"/>
          <p:cNvSpPr txBox="1"/>
          <p:nvPr>
            <p:ph type="ctrTitle"/>
          </p:nvPr>
        </p:nvSpPr>
        <p:spPr>
          <a:xfrm>
            <a:off x="3598350" y="1912975"/>
            <a:ext cx="5462400" cy="16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3780">
              <a:solidFill>
                <a:srgbClr val="72110C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2670">
                <a:solidFill>
                  <a:srgbClr val="72110C"/>
                </a:solidFill>
              </a:rPr>
              <a:t>HackTricks Training</a:t>
            </a:r>
            <a:endParaRPr sz="2670">
              <a:solidFill>
                <a:srgbClr val="72110C"/>
              </a:solidFill>
            </a:endParaRPr>
          </a:p>
        </p:txBody>
      </p:sp>
      <p:sp xmlns:a="http://schemas.openxmlformats.org/drawingml/2006/main" xmlns:p="http://schemas.openxmlformats.org/presentationml/2006/main">
        <p:nvSpPr>
          <p:cNvPr id="32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Basic Information - Lambda</a:t>
            </a:r>
            <a:endParaRPr/>
          </a:p>
        </p:txBody>
      </p:sp>
      <p:sp>
        <p:nvSpPr>
          <p:cNvPr id="37" name="Google Shape;37;p7"/>
          <p:cNvSpPr txBox="1"/>
          <p:nvPr/>
        </p:nvSpPr>
        <p:spPr>
          <a:xfrm>
            <a:off x="475800" y="1099250"/>
            <a:ext cx="362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/>
        </p:nvSpPr>
        <p:spPr>
          <a:xfrm>
            <a:off x="354925" y="998700"/>
            <a:ext cx="8170500" cy="31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Amazon Web Services (AWS) Lambda is a compute service that lets you </a:t>
            </a:r>
            <a:r>
              <a:rPr lang="es" sz="13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run code without provisioning</a:t>
            </a:r>
            <a: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 or managing servers. Lambda </a:t>
            </a:r>
            <a:r>
              <a:rPr lang="es" sz="13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automatically manages the resources</a:t>
            </a:r>
            <a: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 required to run your code and provides high availability, scaling, and security features. With Lambda, you </a:t>
            </a:r>
            <a:r>
              <a:rPr lang="es" sz="13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only pay for the compute time</a:t>
            </a:r>
            <a: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 that you consume, and there are no upfront costs or long-term commitments.</a:t>
            </a:r>
            <a:endParaRPr sz="13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To run a lambda it's possible to call it </a:t>
            </a:r>
            <a:r>
              <a:rPr lang="es" sz="13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manually</a:t>
            </a:r>
            <a: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, with a </a:t>
            </a:r>
            <a:r>
              <a:rPr lang="es" sz="13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frequency </a:t>
            </a:r>
            <a: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(with Cloudwatch), expose an </a:t>
            </a:r>
            <a:r>
              <a:rPr lang="es" sz="13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URL</a:t>
            </a:r>
            <a: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 endpoint and call it, call it via an exposed </a:t>
            </a:r>
            <a:r>
              <a:rPr lang="es" sz="13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API Gateway</a:t>
            </a:r>
            <a: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 endpoint or even based on </a:t>
            </a:r>
            <a:r>
              <a:rPr lang="es" sz="13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events</a:t>
            </a:r>
            <a: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 such as </a:t>
            </a:r>
            <a:r>
              <a:rPr lang="es" sz="13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changes</a:t>
            </a:r>
            <a: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 to data in a </a:t>
            </a:r>
            <a:r>
              <a:rPr lang="es" sz="13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S3</a:t>
            </a:r>
            <a: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 bucket or updates to a </a:t>
            </a:r>
            <a:r>
              <a:rPr lang="es" sz="13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DynamoDB </a:t>
            </a:r>
            <a: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table.</a:t>
            </a:r>
            <a:endParaRPr sz="13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Metadata</a:t>
            </a:r>
            <a: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: Lambda machines don’t have access to the metadata endpoint, so they store the credentials of the IAM role in environment variables (/proc/self/env).</a:t>
            </a:r>
            <a:endParaRPr sz="13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9" name="Google Shape;39;p7"/>
          <p:cNvSpPr txBox="1"/>
          <p:nvPr/>
        </p:nvSpPr>
        <p:spPr>
          <a:xfrm>
            <a:off x="1375050" y="4820400"/>
            <a:ext cx="63939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https://cloud.hacktricks.xyz/pentesting-cloud/aws-pentesting/aws-services/aws-lambda-enum</a:t>
            </a:r>
            <a:endParaRPr sz="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 xmlns:a="http://schemas.openxmlformats.org/drawingml/2006/main" xmlns:p="http://schemas.openxmlformats.org/presentationml/2006/main">
        <p:nvSpPr>
          <p:cNvPr id="40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Basic Information - Lambda Triggers</a:t>
            </a:r>
            <a:endParaRPr/>
          </a:p>
        </p:txBody>
      </p:sp>
      <p:sp>
        <p:nvSpPr>
          <p:cNvPr id="45" name="Google Shape;45;p8"/>
          <p:cNvSpPr txBox="1"/>
          <p:nvPr/>
        </p:nvSpPr>
        <p:spPr>
          <a:xfrm>
            <a:off x="475800" y="1099250"/>
            <a:ext cx="362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8"/>
          <p:cNvSpPr txBox="1"/>
          <p:nvPr/>
        </p:nvSpPr>
        <p:spPr>
          <a:xfrm>
            <a:off x="965200" y="963863"/>
            <a:ext cx="5955900" cy="38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Manual</a:t>
            </a:r>
            <a:endParaRPr sz="11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aws lambda invoke --function-name FUNCTION_NAME /tmp/out</a:t>
            </a:r>
            <a:endParaRPr sz="10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## Some functions will expect parameters, they will access them with something like:</a:t>
            </a:r>
            <a:endParaRPr sz="10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## target_policys = event['policy_names']</a:t>
            </a:r>
            <a:endParaRPr sz="10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## user_name = event['user_name']</a:t>
            </a:r>
            <a:endParaRPr sz="10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aws lambda invoke --function-name &lt;name&gt; --cli-binary-format raw-in-base64-out --payload '{"policy_names": ["AdministratorAccess], "user_name": "sdf"}' out.txt</a:t>
            </a:r>
            <a:endParaRPr sz="10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Via exposed URL</a:t>
            </a:r>
            <a:endParaRPr sz="11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aws lambda list-function-url-configs --function-name &lt;function_name&gt; #Get lambda URL</a:t>
            </a:r>
            <a:endParaRPr sz="10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aws lambda get-function-url-config --function-name &lt;function_name&gt; #Get lambda URL</a:t>
            </a:r>
            <a:endParaRPr sz="10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Exposed via API Gateway</a:t>
            </a:r>
            <a:endParaRPr sz="11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aws lambda get-policy --function-name</a:t>
            </a:r>
            <a:r>
              <a:rPr lang="es" sz="100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s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&lt;function_name&gt; #API Gateway ID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aws --profile level6 --region us-west-2 apigateway get-stages --rest-api-id "s33ppypa75" #Get API stages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Final URL: URL:https://&lt;rest-api-id&gt;.execute-api.&lt;region&gt;.amazonaws.com/&lt;stageName&gt;/&lt;funcName&gt;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47" name="Google Shape;47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9000" y="445025"/>
            <a:ext cx="1869484" cy="3694175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8"/>
          <p:cNvSpPr txBox="1"/>
          <p:nvPr/>
        </p:nvSpPr>
        <p:spPr>
          <a:xfrm>
            <a:off x="1375050" y="4820400"/>
            <a:ext cx="63939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https://cloud.hacktricks.xyz/pentesting-cloud/aws-pentesting/aws-services/aws-lambda-enum</a:t>
            </a:r>
            <a:endParaRPr sz="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 xmlns:a="http://schemas.openxmlformats.org/drawingml/2006/main" xmlns:p="http://schemas.openxmlformats.org/presentationml/2006/main">
        <p:nvSpPr>
          <p:cNvPr id="49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Basic Information - Lambda Resource Policies</a:t>
            </a:r>
            <a:endParaRPr/>
          </a:p>
        </p:txBody>
      </p:sp>
      <p:sp>
        <p:nvSpPr>
          <p:cNvPr id="54" name="Google Shape;54;p9"/>
          <p:cNvSpPr txBox="1"/>
          <p:nvPr/>
        </p:nvSpPr>
        <p:spPr>
          <a:xfrm>
            <a:off x="475800" y="1099250"/>
            <a:ext cx="362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0200" y="3596650"/>
            <a:ext cx="6418202" cy="125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250" y="1653700"/>
            <a:ext cx="3107825" cy="16107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9"/>
          <p:cNvSpPr txBox="1"/>
          <p:nvPr/>
        </p:nvSpPr>
        <p:spPr>
          <a:xfrm>
            <a:off x="610250" y="1268800"/>
            <a:ext cx="2599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URL </a:t>
            </a:r>
            <a: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exposing</a:t>
            </a:r>
            <a: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 Lambda:</a:t>
            </a:r>
            <a:endParaRPr sz="13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8" name="Google Shape;58;p9"/>
          <p:cNvSpPr txBox="1"/>
          <p:nvPr/>
        </p:nvSpPr>
        <p:spPr>
          <a:xfrm>
            <a:off x="1510200" y="3211750"/>
            <a:ext cx="46014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API Gateway exposing Lambda</a:t>
            </a:r>
            <a: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3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59" name="Google Shape;59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00383" y="1653700"/>
            <a:ext cx="3890616" cy="16107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9"/>
          <p:cNvSpPr txBox="1"/>
          <p:nvPr/>
        </p:nvSpPr>
        <p:spPr>
          <a:xfrm>
            <a:off x="4720500" y="1268800"/>
            <a:ext cx="41118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Allow everyone to invoke the</a:t>
            </a:r>
            <a: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 Lambda:</a:t>
            </a:r>
            <a:endParaRPr sz="13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61" name="Google Shape;61;p9"/>
          <p:cNvSpPr txBox="1"/>
          <p:nvPr/>
        </p:nvSpPr>
        <p:spPr>
          <a:xfrm>
            <a:off x="1375050" y="4820400"/>
            <a:ext cx="63939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https://cloud.hacktricks.xyz/pentesting-cloud/aws-pentesting/aws-services/aws-lambda-enum</a:t>
            </a:r>
            <a:endParaRPr sz="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 xmlns:a="http://schemas.openxmlformats.org/drawingml/2006/main" xmlns:p="http://schemas.openxmlformats.org/presentationml/2006/main">
        <p:nvSpPr>
          <p:cNvPr id="62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Manual Enumeration</a:t>
            </a:r>
            <a:endParaRPr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67" name="Google Shape;67;p10"/>
          <p:cNvSpPr txBox="1"/>
          <p:nvPr/>
        </p:nvSpPr>
        <p:spPr>
          <a:xfrm>
            <a:off x="0" y="4835900"/>
            <a:ext cx="91929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68" name="Google Shape;68;p10"/>
          <p:cNvSpPr txBox="1"/>
          <p:nvPr/>
        </p:nvSpPr>
        <p:spPr>
          <a:xfrm>
            <a:off x="921975" y="1017725"/>
            <a:ext cx="7508400" cy="36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# List functions and get details</a:t>
            </a:r>
            <a:endParaRPr sz="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aws lambda list-functions</a:t>
            </a:r>
            <a:endParaRPr sz="9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aws lambda get-function --function-name &lt;function_name&gt;</a:t>
            </a:r>
            <a:endParaRPr sz="9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# Get env variables (sensitive information)</a:t>
            </a:r>
            <a:endParaRPr sz="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aws lambda list-functions | jq '.Functions[].Environment</a:t>
            </a:r>
            <a:r>
              <a:rPr lang="es" sz="900">
                <a:latin typeface="Raleway Medium"/>
                <a:ea typeface="Raleway Medium"/>
                <a:cs typeface="Raleway Medium"/>
                <a:sym typeface="Raleway Medium"/>
              </a:rPr>
              <a:t>'</a:t>
            </a:r>
            <a:endParaRPr sz="9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# Download lambda code</a:t>
            </a:r>
            <a:endParaRPr sz="9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aws lambda get-function --function-name "LAMBDA-NAME-HERE-FROM-PREVIOUS-QUERY" --query 'Code.Location' --profile uploadcreds</a:t>
            </a:r>
            <a:endParaRPr sz="9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wget -O lambda-function.zip url-from-previous-query</a:t>
            </a:r>
            <a:endParaRPr sz="9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# Get Lambda URL (if any)</a:t>
            </a:r>
            <a:endParaRPr sz="9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aws lambda list-function-url-configs --function-name &lt;function_name&gt;</a:t>
            </a:r>
            <a:endParaRPr sz="9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# Get who has permissions to invoke the Lambda</a:t>
            </a:r>
            <a:endParaRPr sz="9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aws lambda get-policy --function-name &lt;function_name&gt;</a:t>
            </a:r>
            <a:endParaRPr sz="9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# Versions and Aliases</a:t>
            </a:r>
            <a:endParaRPr sz="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aws lambda list-versions-by-function --function-name &lt;func_name&gt;</a:t>
            </a:r>
            <a:endParaRPr sz="9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aws lambda list-aliases --function-name &lt;func_name&gt;</a:t>
            </a:r>
            <a:endParaRPr sz="9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69" name="Google Shape;69;p10"/>
          <p:cNvSpPr txBox="1"/>
          <p:nvPr/>
        </p:nvSpPr>
        <p:spPr>
          <a:xfrm>
            <a:off x="1375050" y="4820400"/>
            <a:ext cx="63939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https://cloud.hacktricks.xyz/pentesting-cloud/aws-pentesting/aws-services/aws-lambda-enum</a:t>
            </a:r>
            <a:endParaRPr sz="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 xmlns:a="http://schemas.openxmlformats.org/drawingml/2006/main" xmlns:p="http://schemas.openxmlformats.org/presentationml/2006/main">
        <p:nvSpPr>
          <p:cNvPr id="70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Post Exploitation</a:t>
            </a:r>
            <a:endParaRPr/>
          </a:p>
        </p:txBody>
      </p:sp>
      <p:sp>
        <p:nvSpPr>
          <p:cNvPr id="75" name="Google Shape;75;p11"/>
          <p:cNvSpPr txBox="1"/>
          <p:nvPr/>
        </p:nvSpPr>
        <p:spPr>
          <a:xfrm>
            <a:off x="1303325" y="4184225"/>
            <a:ext cx="6837300" cy="9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For more information check </a:t>
            </a:r>
            <a:r>
              <a:rPr lang="es" sz="1100" u="sng">
                <a:solidFill>
                  <a:schemeClr val="accent4"/>
                </a:solidFill>
                <a:latin typeface="Roboto Mono"/>
                <a:ea typeface="Roboto Mono"/>
                <a:cs typeface="Roboto Mono"/>
                <a:sym typeface="Roboto Mon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https://cloud.hacktricks.xyz/pentesting-cloud/aws-pentesting/aws-post-exploitation/aws-lambda-post-exploitation</a:t>
            </a:r>
            <a:endParaRPr sz="1200">
              <a:solidFill>
                <a:schemeClr val="accent4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76" name="Google Shape;76;p11"/>
          <p:cNvSpPr txBox="1"/>
          <p:nvPr/>
        </p:nvSpPr>
        <p:spPr>
          <a:xfrm>
            <a:off x="264000" y="902850"/>
            <a:ext cx="8664900" cy="3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 Mono"/>
              <a:buChar char="●"/>
            </a:pPr>
            <a:r>
              <a:rPr lang="es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Stealing Others Requests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 Mono"/>
              <a:buChar char="○"/>
            </a:pPr>
            <a:r>
              <a:rPr lang="es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If a Lambda is exposed in an URL (public URL or API Gateway) and an attacker gets RCE. He could steal other user’s requests and steal potential sensitive information from those requests.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 Mono"/>
              <a:buChar char="○"/>
            </a:pPr>
            <a:r>
              <a:rPr lang="es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Substitute the bootstrap script with malicious code to be able to intercept data sent to the Lambda function.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 Mono"/>
              <a:buChar char="●"/>
            </a:pPr>
            <a:r>
              <a:rPr lang="es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Lambda Extensions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 Mono"/>
              <a:buChar char="○"/>
            </a:pPr>
            <a:r>
              <a:rPr lang="es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This is also a persistence technique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 Mono"/>
              <a:buChar char="○"/>
            </a:pPr>
            <a:r>
              <a:rPr lang="es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Load a layer that will run an external extension (extensions/)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 Mono"/>
              <a:buChar char="○"/>
            </a:pPr>
            <a:r>
              <a:rPr lang="es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External extension will overwrite the memory of init changing the API port to a port controlled by the attacker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 Mono"/>
              <a:buChar char="○"/>
            </a:pPr>
            <a:r>
              <a:rPr lang="es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Init will run bootstrap with the modified env var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 Mono"/>
              <a:buChar char="○"/>
            </a:pPr>
            <a:r>
              <a:rPr lang="es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Attacker will MitM communications to lambda but also other extensions communications (steal sensitive info, change requests, break security extensions)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accent4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 xmlns:a="http://schemas.openxmlformats.org/drawingml/2006/main" xmlns:p="http://schemas.openxmlformats.org/presentationml/2006/main">
        <p:nvSpPr>
          <p:cNvPr id="77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Persistence</a:t>
            </a:r>
            <a:endParaRPr/>
          </a:p>
        </p:txBody>
      </p:sp>
      <p:sp>
        <p:nvSpPr>
          <p:cNvPr id="82" name="Google Shape;82;p12"/>
          <p:cNvSpPr txBox="1"/>
          <p:nvPr/>
        </p:nvSpPr>
        <p:spPr>
          <a:xfrm>
            <a:off x="239550" y="1065325"/>
            <a:ext cx="8664900" cy="38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Mono"/>
              <a:buChar char="●"/>
            </a:pPr>
            <a:r>
              <a:rPr lang="es" sz="11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Lambda Layers</a:t>
            </a:r>
            <a:endParaRPr sz="11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Mono"/>
              <a:buChar char="○"/>
            </a:pPr>
            <a:r>
              <a:rPr lang="es" sz="11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Create external layer backdooring a library the victims code use and give access to victims account</a:t>
            </a:r>
            <a:endParaRPr sz="11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Mono"/>
              <a:buChar char="○"/>
            </a:pPr>
            <a:r>
              <a:rPr lang="es" sz="11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Set layer in the victim's Lambda</a:t>
            </a:r>
            <a:endParaRPr sz="11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Mono"/>
              <a:buChar char="○"/>
            </a:pPr>
            <a:r>
              <a:rPr lang="es" sz="11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Remove access to use layer (lambda will still be able to access it, but victim won’t be able to directly download the layer)</a:t>
            </a:r>
            <a:endParaRPr sz="11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Mono"/>
              <a:buChar char="●"/>
            </a:pPr>
            <a:r>
              <a:rPr lang="es" sz="11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Version Backdoor + API Gateway</a:t>
            </a:r>
            <a:endParaRPr sz="11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Mono"/>
              <a:buChar char="○"/>
            </a:pPr>
            <a:r>
              <a:rPr lang="es" sz="11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Create a backdoored version and then create a newest version with the original code</a:t>
            </a:r>
            <a:endParaRPr sz="11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Mono"/>
              <a:buChar char="○"/>
            </a:pPr>
            <a:r>
              <a:rPr lang="es" sz="11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Create a new API endpoint that uses the backdoored version</a:t>
            </a:r>
            <a:endParaRPr sz="11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Mono"/>
              <a:buChar char="●"/>
            </a:pPr>
            <a:r>
              <a:rPr lang="es" sz="11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Versions, Aliases &amp; Weights</a:t>
            </a:r>
            <a:endParaRPr sz="11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Mono"/>
              <a:buChar char="○"/>
            </a:pPr>
            <a:r>
              <a:rPr lang="es" sz="11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Create a backdoored version and then create a newest version with the original code</a:t>
            </a:r>
            <a:endParaRPr sz="11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Mono"/>
              <a:buChar char="○"/>
            </a:pPr>
            <a:r>
              <a:rPr lang="es" sz="11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Create aliases with weights that execute the legit one 99% of the time and 1% the backdoored one</a:t>
            </a:r>
            <a:endParaRPr sz="11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Mono"/>
              <a:buChar char="●"/>
            </a:pPr>
            <a:r>
              <a:rPr lang="es" sz="11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Event actuator</a:t>
            </a:r>
            <a:endParaRPr sz="11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Mono"/>
              <a:buChar char="○"/>
            </a:pPr>
            <a:r>
              <a:rPr lang="es" sz="11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If something happens (new user created), do something (create API creds and send to attacker)</a:t>
            </a:r>
            <a:endParaRPr sz="11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For more information check </a:t>
            </a:r>
            <a:r>
              <a:rPr lang="es" sz="1000" u="sng">
                <a:solidFill>
                  <a:schemeClr val="accent4"/>
                </a:solidFill>
                <a:latin typeface="Roboto Mono"/>
                <a:ea typeface="Roboto Mono"/>
                <a:cs typeface="Roboto Mono"/>
                <a:sym typeface="Roboto Mon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https://cloud.hacktricks.xyz/pentesting-cloud/aws-pentesting/aws-persistence/aws-lambda-persistence</a:t>
            </a:r>
            <a:endParaRPr sz="1100">
              <a:solidFill>
                <a:schemeClr val="accent4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 xmlns:a="http://schemas.openxmlformats.org/drawingml/2006/main" xmlns:p="http://schemas.openxmlformats.org/presentationml/2006/main">
        <p:nvSpPr>
          <p:cNvPr id="83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