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fntdata" ContentType="application/x-fontdata"/>
  <Default Extension="png" ContentType="image/png"/>
  <Default Extension="rels" ContentType="application/vnd.openxmlformats-package.relationships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Id1" 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trictFirstAndLastChars="0" embedTrueTypeFonts="1" saveSubsetFonts="1" autoCompressPictures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5143500"/>
  <p:notesSz cx="6858000" cy="9144000"/>
  <p:embeddedFontLst>
    <p:embeddedFont>
      <p:font typeface="Roboto Mono Medium"/>
      <p:regular r:id="rId16"/>
      <p:bold r:id="rId17"/>
      <p:italic r:id="rId18"/>
      <p:boldItalic r:id="rId19"/>
    </p:embeddedFont>
    <p:embeddedFont>
      <p:font typeface="Roboto Mono SemiBold"/>
      <p:regular r:id="rId20"/>
      <p:bold r:id="rId21"/>
      <p:italic r:id="rId22"/>
      <p:boldItalic r:id="rId23"/>
    </p:embeddedFont>
    <p:embeddedFont>
      <p:font typeface="Raleway ExtraBold"/>
      <p:bold r:id="rId24"/>
      <p:boldItalic r:id="rId25"/>
    </p:embeddedFont>
    <p:embeddedFont>
      <p:font typeface="Roboto"/>
      <p:regular r:id="rId26"/>
      <p:bold r:id="rId27"/>
      <p:italic r:id="rId28"/>
      <p:boldItalic r:id="rId29"/>
    </p:embeddedFont>
    <p:embeddedFont>
      <p:font typeface="Roboto Mono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font" Target="/ppt/fonts/RobotoMonoSemiBold-regular.fntdata" Id="rId20" /><Relationship Type="http://schemas.openxmlformats.org/officeDocument/2006/relationships/font" Target="/ppt/fonts/RobotoMonoSemiBold-italic.fntdata" Id="rId22" /><Relationship Type="http://schemas.openxmlformats.org/officeDocument/2006/relationships/font" Target="/ppt/fonts/RobotoMonoSemiBold-bold.fntdata" Id="rId21" /><Relationship Type="http://schemas.openxmlformats.org/officeDocument/2006/relationships/font" Target="/ppt/fonts/RalewayExtraBold-bold.fntdata" Id="rId24" /><Relationship Type="http://schemas.openxmlformats.org/officeDocument/2006/relationships/font" Target="/ppt/fonts/RobotoMonoSemiBold-boldItalic.fntdata" Id="rId23" /><Relationship Type="http://schemas.openxmlformats.org/officeDocument/2006/relationships/theme" Target="/ppt/theme/theme2.xml" Id="rId1" /><Relationship Type="http://schemas.openxmlformats.org/officeDocument/2006/relationships/viewProps" Target="/ppt/viewProps.xml" Id="rId2" /><Relationship Type="http://schemas.openxmlformats.org/officeDocument/2006/relationships/presProps" Target="/ppt/presProps.xml" Id="rId3" /><Relationship Type="http://schemas.openxmlformats.org/officeDocument/2006/relationships/slideMaster" Target="/ppt/slideMasters/slideMaster1.xml" Id="rId4" /><Relationship Type="http://schemas.openxmlformats.org/officeDocument/2006/relationships/slide" Target="/ppt/slides/slide4.xml" Id="rId9" /><Relationship Type="http://schemas.openxmlformats.org/officeDocument/2006/relationships/font" Target="/ppt/fonts/Roboto-regular.fntdata" Id="rId26" /><Relationship Type="http://schemas.openxmlformats.org/officeDocument/2006/relationships/font" Target="/ppt/fonts/RalewayExtraBold-boldItalic.fntdata" Id="rId25" /><Relationship Type="http://schemas.openxmlformats.org/officeDocument/2006/relationships/font" Target="/ppt/fonts/Roboto-italic.fntdata" Id="rId28" /><Relationship Type="http://schemas.openxmlformats.org/officeDocument/2006/relationships/font" Target="/ppt/fonts/Roboto-bold.fntdata" Id="rId27" /><Relationship Type="http://schemas.openxmlformats.org/officeDocument/2006/relationships/notesMaster" Target="/ppt/notesMasters/notesMaster1.xml" Id="rId5" /><Relationship Type="http://schemas.openxmlformats.org/officeDocument/2006/relationships/slide" Target="/ppt/slides/slide1.xml" Id="rId6" /><Relationship Type="http://schemas.openxmlformats.org/officeDocument/2006/relationships/font" Target="/ppt/fonts/Roboto-boldItalic.fntdata" Id="rId29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font" Target="/ppt/fonts/RobotoMono-bold.fntdata" Id="rId31" /><Relationship Type="http://schemas.openxmlformats.org/officeDocument/2006/relationships/font" Target="/ppt/fonts/RobotoMono-regular.fntdata" Id="rId30" /><Relationship Type="http://schemas.openxmlformats.org/officeDocument/2006/relationships/slide" Target="/ppt/slides/slide6.xml" Id="rId11" /><Relationship Type="http://schemas.openxmlformats.org/officeDocument/2006/relationships/font" Target="/ppt/fonts/RobotoMono-boldItalic.fntdata" Id="rId33" /><Relationship Type="http://schemas.openxmlformats.org/officeDocument/2006/relationships/slide" Target="/ppt/slides/slide5.xml" Id="rId10" /><Relationship Type="http://schemas.openxmlformats.org/officeDocument/2006/relationships/font" Target="/ppt/fonts/RobotoMono-italic.fntdata" Id="rId32" /><Relationship Type="http://schemas.openxmlformats.org/officeDocument/2006/relationships/slide" Target="/ppt/slides/slide8.xml" Id="rId13" /><Relationship Type="http://schemas.openxmlformats.org/officeDocument/2006/relationships/slide" Target="/ppt/slides/slide7.xml" Id="rId12" /><Relationship Type="http://schemas.openxmlformats.org/officeDocument/2006/relationships/slide" Target="/ppt/slides/slide10.xml" Id="rId15" /><Relationship Type="http://schemas.openxmlformats.org/officeDocument/2006/relationships/slide" Target="/ppt/slides/slide9.xml" Id="rId14" /><Relationship Type="http://schemas.openxmlformats.org/officeDocument/2006/relationships/font" Target="/ppt/fonts/RobotoMonoMedium-bold.fntdata" Id="rId17" /><Relationship Type="http://schemas.openxmlformats.org/officeDocument/2006/relationships/font" Target="/ppt/fonts/RobotoMonoMedium-regular.fntdata" Id="rId16" /><Relationship Type="http://schemas.openxmlformats.org/officeDocument/2006/relationships/font" Target="/ppt/fonts/RobotoMonoMedium-boldItalic.fntdata" Id="rId19" /><Relationship Type="http://schemas.openxmlformats.org/officeDocument/2006/relationships/font" Target="/ppt/fonts/RobotoMonoMedium-italic.fntdata" Id="rId18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7aa98f61a4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g27aa98f61a4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7af607962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7af607962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7af607962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27af607962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7aa98f61a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7aa98f61a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7af607962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27af607962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7af607962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7af607962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7af607962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7af607962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7af607962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7af607962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af607962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7af607962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af607962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af607962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oboto Mono Medium"/>
              <a:buNone/>
              <a:defRPr sz="3600"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oboto Mono Medium"/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24" name="Google Shape;24;p5"/>
          <p:cNvSpPr txBox="1"/>
          <p:nvPr/>
        </p:nvSpPr>
        <p:spPr>
          <a:xfrm>
            <a:off x="539525" y="1654550"/>
            <a:ext cx="801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Lalalalalalalala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image" Target="/ppt/media/image1.png" Id="rId1" /><Relationship Type="http://schemas.openxmlformats.org/officeDocument/2006/relationships/image" Target="/ppt/media/image3.png" Id="rId2" /><Relationship Type="http://schemas.openxmlformats.org/officeDocument/2006/relationships/slideLayout" Target="/ppt/slideLayouts/slideLayout1.xml" Id="rId3" /><Relationship Type="http://schemas.openxmlformats.org/officeDocument/2006/relationships/slideLayout" Target="/ppt/slideLayouts/slideLayout2.xml" Id="rId4" /><Relationship Type="http://schemas.openxmlformats.org/officeDocument/2006/relationships/slideLayout" Target="/ppt/slideLayouts/slideLayout3.xml" Id="rId5" /><Relationship Type="http://schemas.openxmlformats.org/officeDocument/2006/relationships/slideLayout" Target="/ppt/slideLayouts/slideLayout4.xml" Id="rId6" /><Relationship Type="http://schemas.openxmlformats.org/officeDocument/2006/relationships/theme" Target="/ppt/theme/theme2.xml" Id="rId7" 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 Mono"/>
              <a:buChar char="●"/>
              <a:defRPr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033125" y="4032625"/>
            <a:ext cx="1110876" cy="111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084300"/>
            <a:ext cx="1007524" cy="10075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notesSlide" Target="/ppt/notesSlides/notesSlide1.xml" Id="rId2" /><Relationship Type="http://schemas.openxmlformats.org/officeDocument/2006/relationships/image" Target="/ppt/media/image1.png" Id="rId3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0.xml" Id="rId2" /><Relationship Type="http://schemas.openxmlformats.org/officeDocument/2006/relationships/hyperlink" Target="https://cloud.hacktricks.xyz/pentesting-cloud/aws-security/aws-services/aws-security-and-detection-services" TargetMode="External" Id="rId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2.xml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3.xml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4.xml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5.xml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6.xml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7.xml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8.xml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9.xml" Id="rId2" /></Relationships>
</file>

<file path=ppt/slides/slide1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ctrTitle"/>
          </p:nvPr>
        </p:nvSpPr>
        <p:spPr>
          <a:xfrm>
            <a:off x="3598350" y="971575"/>
            <a:ext cx="5462400" cy="16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850"/>
              <a:t>Other Security Services</a:t>
            </a:r>
            <a:endParaRPr sz="3850"/>
          </a:p>
        </p:txBody>
      </p:sp>
      <p:pic>
        <p:nvPicPr>
          <p:cNvPr id="30" name="Google Shape;3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5150" y="458550"/>
            <a:ext cx="4226401" cy="42264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type="ctrTitle"/>
          </p:nvPr>
        </p:nvSpPr>
        <p:spPr>
          <a:xfrm>
            <a:off x="3598350" y="1912975"/>
            <a:ext cx="5462400" cy="16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780">
              <a:solidFill>
                <a:srgbClr val="72110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70">
                <a:solidFill>
                  <a:srgbClr val="72110C"/>
                </a:solidFill>
              </a:rPr>
              <a:t>HackTricks Training</a:t>
            </a:r>
            <a:endParaRPr sz="2670">
              <a:solidFill>
                <a:srgbClr val="72110C"/>
              </a:solidFill>
            </a:endParaRPr>
          </a:p>
        </p:txBody>
      </p:sp>
      <p:sp xmlns:a="http://schemas.openxmlformats.org/drawingml/2006/main" xmlns:p="http://schemas.openxmlformats.org/presentationml/2006/main">
        <p:nvSpPr>
          <p:cNvPr id="32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And more…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344550" y="1194225"/>
            <a:ext cx="837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s" sz="1300" u="sng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https://cloud.hacktricks.xyz/pentesting-cloud/aws-security/aws-services/aws-security-and-detection-services</a:t>
            </a:r>
            <a:endParaRPr sz="13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 xmlns:a="http://schemas.openxmlformats.org/drawingml/2006/main" xmlns:p="http://schemas.openxmlformats.org/presentationml/2006/main">
        <p:nvSpPr>
          <p:cNvPr id="103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CloudWatch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7" name="Google Shape;37;p7"/>
          <p:cNvSpPr txBox="1"/>
          <p:nvPr/>
        </p:nvSpPr>
        <p:spPr>
          <a:xfrm>
            <a:off x="456600" y="4835700"/>
            <a:ext cx="794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</a:t>
            </a:r>
            <a:r>
              <a:rPr lang="es" sz="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/pentesting-cloud/aws-security/aws-services/aws-security-and-detection-services/aws-cloudwatch-enum</a:t>
            </a:r>
            <a:endParaRPr sz="80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" name="Google Shape;38;p7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/>
        </p:nvSpPr>
        <p:spPr>
          <a:xfrm>
            <a:off x="344550" y="1041825"/>
            <a:ext cx="81705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s" sz="12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Amazon CloudWatch is a monitoring service for AWS cloud resources and the applications you run on AWS. It can be used to </a:t>
            </a:r>
            <a:r>
              <a:rPr lang="es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collect and track metrics</a:t>
            </a:r>
            <a:r>
              <a:rPr lang="es" sz="12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, collect and </a:t>
            </a:r>
            <a:r>
              <a:rPr lang="es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monitor</a:t>
            </a:r>
            <a:r>
              <a:rPr lang="es" sz="12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log files, set </a:t>
            </a:r>
            <a:r>
              <a:rPr lang="es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alarms</a:t>
            </a:r>
            <a:r>
              <a:rPr lang="es" sz="12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, and </a:t>
            </a:r>
            <a:r>
              <a:rPr lang="es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automatically react</a:t>
            </a:r>
            <a:r>
              <a:rPr lang="es" sz="12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to changes in your AWS resources.</a:t>
            </a:r>
            <a:endParaRPr sz="12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40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Security Hub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45" name="Google Shape;45;p8"/>
          <p:cNvSpPr txBox="1"/>
          <p:nvPr/>
        </p:nvSpPr>
        <p:spPr>
          <a:xfrm>
            <a:off x="371550" y="4835700"/>
            <a:ext cx="8116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https://cloud.hacktricks.xyz/pentesting-cloud/aws-security/aws-services/aws-security-and-detection-services/aws-security-hub-enum</a:t>
            </a:r>
            <a:endParaRPr sz="80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6" name="Google Shape;46;p8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8"/>
          <p:cNvSpPr txBox="1"/>
          <p:nvPr/>
        </p:nvSpPr>
        <p:spPr>
          <a:xfrm>
            <a:off x="344550" y="1041825"/>
            <a:ext cx="81705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AWS Security Hub provides a </a:t>
            </a:r>
            <a:r>
              <a:rPr lang="es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centralized and comprehensive view of your security state within AWS</a:t>
            </a:r>
            <a:r>
              <a:rPr lang="es" sz="12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. It aggregates, organizes, and prioritizes security alerts and findings from multiple AWS services and third-party tools. SecurityHub also provides automated security checks based on industry standards and best practices.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48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Detective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53" name="Google Shape;53;p9"/>
          <p:cNvSpPr txBox="1"/>
          <p:nvPr/>
        </p:nvSpPr>
        <p:spPr>
          <a:xfrm>
            <a:off x="598800" y="4835700"/>
            <a:ext cx="794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</a:t>
            </a:r>
            <a:r>
              <a:rPr lang="es" sz="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pentesting-cloud/aws-security/aws-services/aws-security-and-detection-services/aws-detective-enum</a:t>
            </a:r>
            <a:endParaRPr sz="80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4" name="Google Shape;54;p9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9"/>
          <p:cNvSpPr txBox="1"/>
          <p:nvPr/>
        </p:nvSpPr>
        <p:spPr>
          <a:xfrm>
            <a:off x="344550" y="1041825"/>
            <a:ext cx="81705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s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Amazon Detective makes it </a:t>
            </a: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easier to analyze, investigate, and quickly identify</a:t>
            </a:r>
            <a:r>
              <a:rPr lang="es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the root cause of potential security issues or suspicious activities. It automatically collects log data from your AWS resources and uses machine learning, statistical analysis, and graph theory to build </a:t>
            </a: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interactive visualizations for faster incident investigation</a:t>
            </a:r>
            <a:r>
              <a:rPr lang="es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56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Inspector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598800" y="4835700"/>
            <a:ext cx="794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</a:t>
            </a:r>
            <a:r>
              <a:rPr lang="es" sz="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pentesting-cloud/aws-security/aws-services/aws-security-and-detection-services/aws-inspector-enum</a:t>
            </a:r>
            <a:endParaRPr sz="80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2" name="Google Shape;62;p10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0"/>
          <p:cNvSpPr txBox="1"/>
          <p:nvPr/>
        </p:nvSpPr>
        <p:spPr>
          <a:xfrm>
            <a:off x="344550" y="1041825"/>
            <a:ext cx="81705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s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Amazon Inspector is an automated security assessment service that helps improve the </a:t>
            </a: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security and compliance</a:t>
            </a:r>
            <a:r>
              <a:rPr lang="es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of applications deployed on AWS. It automatically assesses applications for </a:t>
            </a: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vulnerabilities and deviations from best practices</a:t>
            </a:r>
            <a:r>
              <a:rPr lang="es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 xmlns:a="http://schemas.openxmlformats.org/drawingml/2006/main" xmlns:p="http://schemas.openxmlformats.org/presentationml/2006/main">
        <p:nvSpPr>
          <p:cNvPr id="64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Config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706950" y="4835700"/>
            <a:ext cx="7730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</a:t>
            </a:r>
            <a:r>
              <a:rPr lang="es" sz="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pentesting-cloud/aws-security/aws-services/aws-security-and-detection-services/aws-config-enum</a:t>
            </a:r>
            <a:endParaRPr sz="80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0" name="Google Shape;70;p11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1"/>
          <p:cNvSpPr txBox="1"/>
          <p:nvPr/>
        </p:nvSpPr>
        <p:spPr>
          <a:xfrm>
            <a:off x="344550" y="1041825"/>
            <a:ext cx="81705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s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AWS Config is a service that enables you to </a:t>
            </a: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assess, audit, and evaluate the configurations</a:t>
            </a:r>
            <a:r>
              <a:rPr lang="es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of your AWS resources. It continuously </a:t>
            </a: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monitors and records your AWS resource configurations</a:t>
            </a:r>
            <a:r>
              <a:rPr lang="es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and allows you to automate the evaluation of recorded configurations against desired configurations.</a:t>
            </a:r>
            <a:endParaRPr sz="12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 xmlns:a="http://schemas.openxmlformats.org/drawingml/2006/main" xmlns:p="http://schemas.openxmlformats.org/presentationml/2006/main">
        <p:nvSpPr>
          <p:cNvPr id="72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WAF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77" name="Google Shape;77;p12"/>
          <p:cNvSpPr txBox="1"/>
          <p:nvPr/>
        </p:nvSpPr>
        <p:spPr>
          <a:xfrm>
            <a:off x="786900" y="4835700"/>
            <a:ext cx="7570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</a:t>
            </a:r>
            <a:r>
              <a:rPr lang="es" sz="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pentesting-cloud/aws-security/aws-services/aws-security-and-detection-services/aws-waf-enum</a:t>
            </a:r>
            <a:endParaRPr sz="80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8" name="Google Shape;78;p12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2"/>
          <p:cNvSpPr txBox="1"/>
          <p:nvPr/>
        </p:nvSpPr>
        <p:spPr>
          <a:xfrm>
            <a:off x="344550" y="1041825"/>
            <a:ext cx="81705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s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AWS WAF (Web Application Firewall) helps protect your </a:t>
            </a: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web applications or APIs against common web exploits</a:t>
            </a:r>
            <a:r>
              <a:rPr lang="es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that may affect availability, compromise security, or consume excessive resources. It allows you to customize rules to </a:t>
            </a: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block specific traffic patterns</a:t>
            </a:r>
            <a:r>
              <a:rPr lang="es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, such as SQL injection attacks or attempts to exploit software vulnerabilities.</a:t>
            </a:r>
            <a:endParaRPr sz="12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 xmlns:a="http://schemas.openxmlformats.org/drawingml/2006/main" xmlns:p="http://schemas.openxmlformats.org/presentationml/2006/main">
        <p:nvSpPr>
          <p:cNvPr id="80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S</a:t>
            </a: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h</a:t>
            </a: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ield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673350" y="4835700"/>
            <a:ext cx="7797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</a:t>
            </a:r>
            <a:r>
              <a:rPr lang="es" sz="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pentesting-cloud/aws-security/aws-services/aws-security-and-detection-services/aws-shield-enum</a:t>
            </a:r>
            <a:endParaRPr sz="80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344550" y="1041825"/>
            <a:ext cx="81705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s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AWS Shield is a </a:t>
            </a: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managed Distributed Denial of Service (DDoS) protection</a:t>
            </a:r>
            <a:r>
              <a:rPr lang="es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service that safeguards applications running on AWS. It provides always-on detection and automatic inline mitigations to minimize application downtime and latency.</a:t>
            </a:r>
            <a:endParaRPr sz="12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 xmlns:a="http://schemas.openxmlformats.org/drawingml/2006/main" xmlns:p="http://schemas.openxmlformats.org/presentationml/2006/main">
        <p:nvSpPr>
          <p:cNvPr id="88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Firewall Manager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408600" y="4835700"/>
            <a:ext cx="8326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</a:t>
            </a:r>
            <a:r>
              <a:rPr lang="es" sz="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pentesting-cloud/aws-security/aws-services/aws-security-and-detection-services/aws-firewall-manager-enum</a:t>
            </a:r>
            <a:endParaRPr sz="80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344550" y="1041825"/>
            <a:ext cx="81705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s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AWS Firewall Manager is a security management service that allows you to </a:t>
            </a: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centrally</a:t>
            </a:r>
            <a:r>
              <a:rPr lang="es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configure and manage </a:t>
            </a: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AWS WAF</a:t>
            </a:r>
            <a:r>
              <a:rPr lang="es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rules, AWS </a:t>
            </a: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Shield</a:t>
            </a:r>
            <a:r>
              <a:rPr lang="es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Advanced protections, and Amazon </a:t>
            </a: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VPC security groups</a:t>
            </a:r>
            <a:r>
              <a:rPr lang="es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across all your accounts and applications.</a:t>
            </a:r>
            <a:endParaRPr sz="12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 xmlns:a="http://schemas.openxmlformats.org/drawingml/2006/main" xmlns:p="http://schemas.openxmlformats.org/presentationml/2006/main">
        <p:nvSpPr>
          <p:cNvPr id="96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