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1" r:id="rId4"/>
    <p:sldId id="260" r:id="rId5"/>
    <p:sldId id="261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A5DF"/>
    <a:srgbClr val="8B3566"/>
    <a:srgbClr val="005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6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6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7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1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6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0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8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05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0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C8678-6F80-42B0-B388-CB290E816438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9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Early Bird APC Injection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0107" y="4029952"/>
            <a:ext cx="7691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Achieving Camouflage by Hijacking </a:t>
            </a:r>
            <a:r>
              <a:rPr lang="en-US" dirty="0" smtClean="0"/>
              <a:t>a Legitimate Process before It hits Entry 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75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Basic Concepts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malware creates a legitimate process in a suspended state</a:t>
            </a:r>
          </a:p>
          <a:p>
            <a:r>
              <a:rPr lang="en-US" dirty="0" smtClean="0"/>
              <a:t>Then, injects </a:t>
            </a:r>
            <a:r>
              <a:rPr lang="en-US" dirty="0" err="1" smtClean="0"/>
              <a:t>shellcode</a:t>
            </a:r>
            <a:r>
              <a:rPr lang="en-US" dirty="0" smtClean="0"/>
              <a:t> into it</a:t>
            </a:r>
          </a:p>
          <a:p>
            <a:r>
              <a:rPr lang="en-US" dirty="0" smtClean="0"/>
              <a:t>And inserts a job into the threads APC Queue</a:t>
            </a:r>
          </a:p>
          <a:p>
            <a:r>
              <a:rPr lang="en-US" dirty="0" smtClean="0"/>
              <a:t>And finally resumes the thread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shellcode</a:t>
            </a:r>
            <a:r>
              <a:rPr lang="en-US" dirty="0" smtClean="0"/>
              <a:t> executes before the process begins, to avoid detection by Anti-malware hooks</a:t>
            </a:r>
          </a:p>
        </p:txBody>
      </p:sp>
    </p:spTree>
    <p:extLst>
      <p:ext uri="{BB962C8B-B14F-4D97-AF65-F5344CB8AC3E}">
        <p14:creationId xmlns:p14="http://schemas.microsoft.com/office/powerpoint/2010/main" val="40372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664" y="427628"/>
            <a:ext cx="9661585" cy="69583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Mechanism of Early Bird APC Injection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0278" y="2083235"/>
            <a:ext cx="1656271" cy="33902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43989" y="4753156"/>
            <a:ext cx="1388853" cy="6124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361227" y="1638488"/>
            <a:ext cx="1656269" cy="47073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314324" y="1726311"/>
            <a:ext cx="188635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Target Process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95241" y="2171818"/>
            <a:ext cx="188635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Malware Trojan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0575" y="1921907"/>
            <a:ext cx="244997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Creates a Process in a Suspended  State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8002" y="4630180"/>
            <a:ext cx="1712336" cy="2220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/>
              <a:t>QueueUserAPC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40272" y="2630750"/>
            <a:ext cx="1920783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US" sz="1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Allocate Memory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272" y="3435617"/>
            <a:ext cx="238912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en-US" sz="1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Copy </a:t>
            </a:r>
            <a:r>
              <a:rPr lang="en-US" sz="1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Shellcode</a:t>
            </a:r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 Memory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305" y="4254661"/>
            <a:ext cx="238912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en-US" sz="1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Add job to Queue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002" y="3010598"/>
            <a:ext cx="1712336" cy="2220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/>
              <a:t>VirtualAllocEx</a:t>
            </a:r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117261" y="3847850"/>
            <a:ext cx="1973817" cy="2885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/>
              <a:t>WriteProcessMemory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7494937" y="5567999"/>
            <a:ext cx="1388853" cy="61247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Allocated Memory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494934" y="5554948"/>
            <a:ext cx="1388853" cy="6124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7613151" y="2111531"/>
            <a:ext cx="448839" cy="1010105"/>
          </a:xfrm>
          <a:custGeom>
            <a:avLst/>
            <a:gdLst>
              <a:gd name="connsiteX0" fmla="*/ 95156 w 448839"/>
              <a:gd name="connsiteY0" fmla="*/ 69826 h 1010105"/>
              <a:gd name="connsiteX1" fmla="*/ 112409 w 448839"/>
              <a:gd name="connsiteY1" fmla="*/ 26694 h 1010105"/>
              <a:gd name="connsiteX2" fmla="*/ 164167 w 448839"/>
              <a:gd name="connsiteY2" fmla="*/ 815 h 1010105"/>
              <a:gd name="connsiteX3" fmla="*/ 328069 w 448839"/>
              <a:gd name="connsiteY3" fmla="*/ 26694 h 1010105"/>
              <a:gd name="connsiteX4" fmla="*/ 353948 w 448839"/>
              <a:gd name="connsiteY4" fmla="*/ 52573 h 1010105"/>
              <a:gd name="connsiteX5" fmla="*/ 362575 w 448839"/>
              <a:gd name="connsiteY5" fmla="*/ 78453 h 1010105"/>
              <a:gd name="connsiteX6" fmla="*/ 379828 w 448839"/>
              <a:gd name="connsiteY6" fmla="*/ 104332 h 1010105"/>
              <a:gd name="connsiteX7" fmla="*/ 371201 w 448839"/>
              <a:gd name="connsiteY7" fmla="*/ 173343 h 1010105"/>
              <a:gd name="connsiteX8" fmla="*/ 310816 w 448839"/>
              <a:gd name="connsiteY8" fmla="*/ 225102 h 1010105"/>
              <a:gd name="connsiteX9" fmla="*/ 259058 w 448839"/>
              <a:gd name="connsiteY9" fmla="*/ 242354 h 1010105"/>
              <a:gd name="connsiteX10" fmla="*/ 43397 w 448839"/>
              <a:gd name="connsiteY10" fmla="*/ 233728 h 1010105"/>
              <a:gd name="connsiteX11" fmla="*/ 43397 w 448839"/>
              <a:gd name="connsiteY11" fmla="*/ 181970 h 1010105"/>
              <a:gd name="connsiteX12" fmla="*/ 86529 w 448839"/>
              <a:gd name="connsiteY12" fmla="*/ 173343 h 1010105"/>
              <a:gd name="connsiteX13" fmla="*/ 250431 w 448839"/>
              <a:gd name="connsiteY13" fmla="*/ 181970 h 1010105"/>
              <a:gd name="connsiteX14" fmla="*/ 284937 w 448839"/>
              <a:gd name="connsiteY14" fmla="*/ 216475 h 1010105"/>
              <a:gd name="connsiteX15" fmla="*/ 302190 w 448839"/>
              <a:gd name="connsiteY15" fmla="*/ 242354 h 1010105"/>
              <a:gd name="connsiteX16" fmla="*/ 345322 w 448839"/>
              <a:gd name="connsiteY16" fmla="*/ 302739 h 1010105"/>
              <a:gd name="connsiteX17" fmla="*/ 353948 w 448839"/>
              <a:gd name="connsiteY17" fmla="*/ 449388 h 1010105"/>
              <a:gd name="connsiteX18" fmla="*/ 328069 w 448839"/>
              <a:gd name="connsiteY18" fmla="*/ 466641 h 1010105"/>
              <a:gd name="connsiteX19" fmla="*/ 267684 w 448839"/>
              <a:gd name="connsiteY19" fmla="*/ 509773 h 1010105"/>
              <a:gd name="connsiteX20" fmla="*/ 215926 w 448839"/>
              <a:gd name="connsiteY20" fmla="*/ 527026 h 1010105"/>
              <a:gd name="connsiteX21" fmla="*/ 77903 w 448839"/>
              <a:gd name="connsiteY21" fmla="*/ 518400 h 1010105"/>
              <a:gd name="connsiteX22" fmla="*/ 43397 w 448839"/>
              <a:gd name="connsiteY22" fmla="*/ 509773 h 1010105"/>
              <a:gd name="connsiteX23" fmla="*/ 17518 w 448839"/>
              <a:gd name="connsiteY23" fmla="*/ 492520 h 1010105"/>
              <a:gd name="connsiteX24" fmla="*/ 265 w 448839"/>
              <a:gd name="connsiteY24" fmla="*/ 466641 h 1010105"/>
              <a:gd name="connsiteX25" fmla="*/ 8892 w 448839"/>
              <a:gd name="connsiteY25" fmla="*/ 440762 h 1010105"/>
              <a:gd name="connsiteX26" fmla="*/ 60650 w 448839"/>
              <a:gd name="connsiteY26" fmla="*/ 406256 h 1010105"/>
              <a:gd name="connsiteX27" fmla="*/ 241805 w 448839"/>
              <a:gd name="connsiteY27" fmla="*/ 423509 h 1010105"/>
              <a:gd name="connsiteX28" fmla="*/ 302190 w 448839"/>
              <a:gd name="connsiteY28" fmla="*/ 440762 h 1010105"/>
              <a:gd name="connsiteX29" fmla="*/ 353948 w 448839"/>
              <a:gd name="connsiteY29" fmla="*/ 475268 h 1010105"/>
              <a:gd name="connsiteX30" fmla="*/ 388454 w 448839"/>
              <a:gd name="connsiteY30" fmla="*/ 527026 h 1010105"/>
              <a:gd name="connsiteX31" fmla="*/ 414333 w 448839"/>
              <a:gd name="connsiteY31" fmla="*/ 578785 h 1010105"/>
              <a:gd name="connsiteX32" fmla="*/ 431586 w 448839"/>
              <a:gd name="connsiteY32" fmla="*/ 630543 h 1010105"/>
              <a:gd name="connsiteX33" fmla="*/ 448839 w 448839"/>
              <a:gd name="connsiteY33" fmla="*/ 690928 h 1010105"/>
              <a:gd name="connsiteX34" fmla="*/ 414333 w 448839"/>
              <a:gd name="connsiteY34" fmla="*/ 777192 h 1010105"/>
              <a:gd name="connsiteX35" fmla="*/ 362575 w 448839"/>
              <a:gd name="connsiteY35" fmla="*/ 811698 h 1010105"/>
              <a:gd name="connsiteX36" fmla="*/ 129661 w 448839"/>
              <a:gd name="connsiteY36" fmla="*/ 803071 h 1010105"/>
              <a:gd name="connsiteX37" fmla="*/ 103782 w 448839"/>
              <a:gd name="connsiteY37" fmla="*/ 794445 h 1010105"/>
              <a:gd name="connsiteX38" fmla="*/ 138288 w 448839"/>
              <a:gd name="connsiteY38" fmla="*/ 725434 h 1010105"/>
              <a:gd name="connsiteX39" fmla="*/ 207299 w 448839"/>
              <a:gd name="connsiteY39" fmla="*/ 716807 h 1010105"/>
              <a:gd name="connsiteX40" fmla="*/ 371201 w 448839"/>
              <a:gd name="connsiteY40" fmla="*/ 734060 h 1010105"/>
              <a:gd name="connsiteX41" fmla="*/ 405707 w 448839"/>
              <a:gd name="connsiteY41" fmla="*/ 768566 h 1010105"/>
              <a:gd name="connsiteX42" fmla="*/ 422960 w 448839"/>
              <a:gd name="connsiteY42" fmla="*/ 820324 h 1010105"/>
              <a:gd name="connsiteX43" fmla="*/ 397080 w 448839"/>
              <a:gd name="connsiteY43" fmla="*/ 932468 h 1010105"/>
              <a:gd name="connsiteX44" fmla="*/ 362575 w 448839"/>
              <a:gd name="connsiteY44" fmla="*/ 958347 h 1010105"/>
              <a:gd name="connsiteX45" fmla="*/ 302190 w 448839"/>
              <a:gd name="connsiteY45" fmla="*/ 992853 h 1010105"/>
              <a:gd name="connsiteX46" fmla="*/ 250431 w 448839"/>
              <a:gd name="connsiteY46" fmla="*/ 1010105 h 1010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48839" h="1010105">
                <a:moveTo>
                  <a:pt x="95156" y="69826"/>
                </a:moveTo>
                <a:cubicBezTo>
                  <a:pt x="100907" y="55449"/>
                  <a:pt x="103409" y="39295"/>
                  <a:pt x="112409" y="26694"/>
                </a:cubicBezTo>
                <a:cubicBezTo>
                  <a:pt x="122861" y="12061"/>
                  <a:pt x="148618" y="5998"/>
                  <a:pt x="164167" y="815"/>
                </a:cubicBezTo>
                <a:cubicBezTo>
                  <a:pt x="250788" y="6229"/>
                  <a:pt x="277723" y="-15262"/>
                  <a:pt x="328069" y="26694"/>
                </a:cubicBezTo>
                <a:cubicBezTo>
                  <a:pt x="337441" y="34504"/>
                  <a:pt x="345322" y="43947"/>
                  <a:pt x="353948" y="52573"/>
                </a:cubicBezTo>
                <a:cubicBezTo>
                  <a:pt x="356824" y="61200"/>
                  <a:pt x="358508" y="70320"/>
                  <a:pt x="362575" y="78453"/>
                </a:cubicBezTo>
                <a:cubicBezTo>
                  <a:pt x="367212" y="87726"/>
                  <a:pt x="378889" y="94007"/>
                  <a:pt x="379828" y="104332"/>
                </a:cubicBezTo>
                <a:cubicBezTo>
                  <a:pt x="381927" y="127420"/>
                  <a:pt x="379124" y="151556"/>
                  <a:pt x="371201" y="173343"/>
                </a:cubicBezTo>
                <a:cubicBezTo>
                  <a:pt x="367364" y="183894"/>
                  <a:pt x="317122" y="221949"/>
                  <a:pt x="310816" y="225102"/>
                </a:cubicBezTo>
                <a:cubicBezTo>
                  <a:pt x="294550" y="233235"/>
                  <a:pt x="259058" y="242354"/>
                  <a:pt x="259058" y="242354"/>
                </a:cubicBezTo>
                <a:cubicBezTo>
                  <a:pt x="187171" y="239479"/>
                  <a:pt x="114565" y="244271"/>
                  <a:pt x="43397" y="233728"/>
                </a:cubicBezTo>
                <a:cubicBezTo>
                  <a:pt x="6863" y="228316"/>
                  <a:pt x="33926" y="187382"/>
                  <a:pt x="43397" y="181970"/>
                </a:cubicBezTo>
                <a:cubicBezTo>
                  <a:pt x="56127" y="174695"/>
                  <a:pt x="72152" y="176219"/>
                  <a:pt x="86529" y="173343"/>
                </a:cubicBezTo>
                <a:cubicBezTo>
                  <a:pt x="141163" y="176219"/>
                  <a:pt x="196970" y="170348"/>
                  <a:pt x="250431" y="181970"/>
                </a:cubicBezTo>
                <a:cubicBezTo>
                  <a:pt x="266326" y="185425"/>
                  <a:pt x="274351" y="204125"/>
                  <a:pt x="284937" y="216475"/>
                </a:cubicBezTo>
                <a:cubicBezTo>
                  <a:pt x="291684" y="224347"/>
                  <a:pt x="296164" y="233918"/>
                  <a:pt x="302190" y="242354"/>
                </a:cubicBezTo>
                <a:cubicBezTo>
                  <a:pt x="355690" y="317254"/>
                  <a:pt x="304662" y="241750"/>
                  <a:pt x="345322" y="302739"/>
                </a:cubicBezTo>
                <a:cubicBezTo>
                  <a:pt x="359409" y="359086"/>
                  <a:pt x="375605" y="389831"/>
                  <a:pt x="353948" y="449388"/>
                </a:cubicBezTo>
                <a:cubicBezTo>
                  <a:pt x="350405" y="459131"/>
                  <a:pt x="335400" y="459310"/>
                  <a:pt x="328069" y="466641"/>
                </a:cubicBezTo>
                <a:cubicBezTo>
                  <a:pt x="275168" y="519543"/>
                  <a:pt x="332555" y="490312"/>
                  <a:pt x="267684" y="509773"/>
                </a:cubicBezTo>
                <a:cubicBezTo>
                  <a:pt x="250265" y="514999"/>
                  <a:pt x="215926" y="527026"/>
                  <a:pt x="215926" y="527026"/>
                </a:cubicBezTo>
                <a:cubicBezTo>
                  <a:pt x="169918" y="524151"/>
                  <a:pt x="123772" y="522987"/>
                  <a:pt x="77903" y="518400"/>
                </a:cubicBezTo>
                <a:cubicBezTo>
                  <a:pt x="66106" y="517220"/>
                  <a:pt x="54294" y="514443"/>
                  <a:pt x="43397" y="509773"/>
                </a:cubicBezTo>
                <a:cubicBezTo>
                  <a:pt x="33868" y="505689"/>
                  <a:pt x="26144" y="498271"/>
                  <a:pt x="17518" y="492520"/>
                </a:cubicBezTo>
                <a:cubicBezTo>
                  <a:pt x="11767" y="483894"/>
                  <a:pt x="1969" y="476868"/>
                  <a:pt x="265" y="466641"/>
                </a:cubicBezTo>
                <a:cubicBezTo>
                  <a:pt x="-1230" y="457672"/>
                  <a:pt x="3848" y="448328"/>
                  <a:pt x="8892" y="440762"/>
                </a:cubicBezTo>
                <a:cubicBezTo>
                  <a:pt x="27354" y="413069"/>
                  <a:pt x="33518" y="415301"/>
                  <a:pt x="60650" y="406256"/>
                </a:cubicBezTo>
                <a:cubicBezTo>
                  <a:pt x="121035" y="412007"/>
                  <a:pt x="181579" y="416282"/>
                  <a:pt x="241805" y="423509"/>
                </a:cubicBezTo>
                <a:cubicBezTo>
                  <a:pt x="258725" y="425540"/>
                  <a:pt x="285316" y="435138"/>
                  <a:pt x="302190" y="440762"/>
                </a:cubicBezTo>
                <a:cubicBezTo>
                  <a:pt x="319443" y="452264"/>
                  <a:pt x="342446" y="458015"/>
                  <a:pt x="353948" y="475268"/>
                </a:cubicBezTo>
                <a:lnTo>
                  <a:pt x="388454" y="527026"/>
                </a:lnTo>
                <a:cubicBezTo>
                  <a:pt x="419909" y="621394"/>
                  <a:pt x="369745" y="478462"/>
                  <a:pt x="414333" y="578785"/>
                </a:cubicBezTo>
                <a:cubicBezTo>
                  <a:pt x="421719" y="595404"/>
                  <a:pt x="425835" y="613290"/>
                  <a:pt x="431586" y="630543"/>
                </a:cubicBezTo>
                <a:cubicBezTo>
                  <a:pt x="443960" y="667664"/>
                  <a:pt x="438008" y="647608"/>
                  <a:pt x="448839" y="690928"/>
                </a:cubicBezTo>
                <a:cubicBezTo>
                  <a:pt x="441696" y="733780"/>
                  <a:pt x="447543" y="747671"/>
                  <a:pt x="414333" y="777192"/>
                </a:cubicBezTo>
                <a:cubicBezTo>
                  <a:pt x="398835" y="790968"/>
                  <a:pt x="362575" y="811698"/>
                  <a:pt x="362575" y="811698"/>
                </a:cubicBezTo>
                <a:cubicBezTo>
                  <a:pt x="284937" y="808822"/>
                  <a:pt x="207180" y="808239"/>
                  <a:pt x="129661" y="803071"/>
                </a:cubicBezTo>
                <a:cubicBezTo>
                  <a:pt x="120588" y="802466"/>
                  <a:pt x="106280" y="803188"/>
                  <a:pt x="103782" y="794445"/>
                </a:cubicBezTo>
                <a:cubicBezTo>
                  <a:pt x="95222" y="764482"/>
                  <a:pt x="109053" y="733407"/>
                  <a:pt x="138288" y="725434"/>
                </a:cubicBezTo>
                <a:cubicBezTo>
                  <a:pt x="160654" y="719334"/>
                  <a:pt x="184295" y="719683"/>
                  <a:pt x="207299" y="716807"/>
                </a:cubicBezTo>
                <a:cubicBezTo>
                  <a:pt x="261933" y="722558"/>
                  <a:pt x="318044" y="720193"/>
                  <a:pt x="371201" y="734060"/>
                </a:cubicBezTo>
                <a:cubicBezTo>
                  <a:pt x="386941" y="738166"/>
                  <a:pt x="397338" y="754618"/>
                  <a:pt x="405707" y="768566"/>
                </a:cubicBezTo>
                <a:cubicBezTo>
                  <a:pt x="415064" y="784160"/>
                  <a:pt x="422960" y="820324"/>
                  <a:pt x="422960" y="820324"/>
                </a:cubicBezTo>
                <a:cubicBezTo>
                  <a:pt x="418456" y="865366"/>
                  <a:pt x="428513" y="901034"/>
                  <a:pt x="397080" y="932468"/>
                </a:cubicBezTo>
                <a:cubicBezTo>
                  <a:pt x="386914" y="942634"/>
                  <a:pt x="374274" y="949990"/>
                  <a:pt x="362575" y="958347"/>
                </a:cubicBezTo>
                <a:cubicBezTo>
                  <a:pt x="342772" y="972492"/>
                  <a:pt x="325160" y="983665"/>
                  <a:pt x="302190" y="992853"/>
                </a:cubicBezTo>
                <a:cubicBezTo>
                  <a:pt x="285305" y="999607"/>
                  <a:pt x="250431" y="1010105"/>
                  <a:pt x="250431" y="101010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120211" y="2235775"/>
            <a:ext cx="681487" cy="36290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Thread</a:t>
            </a:r>
            <a:endParaRPr lang="en-US" sz="1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646305"/>
              </p:ext>
            </p:extLst>
          </p:nvPr>
        </p:nvGraphicFramePr>
        <p:xfrm>
          <a:off x="7613151" y="3232677"/>
          <a:ext cx="1197422" cy="20317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97422"/>
              </a:tblGrid>
              <a:tr h="4063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63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63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63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63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7669856" y="3282498"/>
            <a:ext cx="1049954" cy="30623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Shellcode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80711" y="4988813"/>
            <a:ext cx="238912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5. Resumes Thread</a:t>
            </a:r>
            <a:endParaRPr lang="en-US" sz="1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022473" y="3171472"/>
            <a:ext cx="820631" cy="334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APC Queue</a:t>
            </a:r>
            <a:endParaRPr lang="en-US" sz="10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8883790" y="3338757"/>
            <a:ext cx="1038132" cy="9686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243080" y="2723877"/>
            <a:ext cx="817" cy="39497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7243080" y="3102725"/>
            <a:ext cx="326225" cy="23603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7243080" y="2507820"/>
            <a:ext cx="326225" cy="21605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7-Point Star 42"/>
          <p:cNvSpPr/>
          <p:nvPr/>
        </p:nvSpPr>
        <p:spPr>
          <a:xfrm>
            <a:off x="8446590" y="3063173"/>
            <a:ext cx="340404" cy="340404"/>
          </a:xfrm>
          <a:prstGeom prst="star7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789" y="1921907"/>
            <a:ext cx="914286" cy="914286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248719" y="5330851"/>
            <a:ext cx="1712336" cy="2220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/>
              <a:t>ResumeThread</a:t>
            </a:r>
            <a:endParaRPr lang="en-US" sz="1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3074" y="1799960"/>
            <a:ext cx="1219048" cy="12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80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2" grpId="0" animBg="1"/>
      <p:bldP spid="23" grpId="0"/>
      <p:bldP spid="43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60121"/>
            <a:ext cx="9144000" cy="124984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Advantages &amp; Disadvantages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14687"/>
          </a:xfrm>
        </p:spPr>
        <p:txBody>
          <a:bodyPr/>
          <a:lstStyle/>
          <a:p>
            <a:r>
              <a:rPr lang="en-US" dirty="0" smtClean="0"/>
              <a:t>Of Early Bird APC Injection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59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2" y="379562"/>
            <a:ext cx="10517038" cy="131112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Advantages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Camouflages the execution of the malicious </a:t>
            </a:r>
            <a:r>
              <a:rPr lang="en-US" dirty="0" err="1" smtClean="0"/>
              <a:t>shellcode</a:t>
            </a:r>
            <a:r>
              <a:rPr lang="en-US" dirty="0" smtClean="0"/>
              <a:t> by hijacking a legitimate process before it hits entry point</a:t>
            </a:r>
          </a:p>
          <a:p>
            <a:r>
              <a:rPr lang="en-US" dirty="0" smtClean="0"/>
              <a:t>The remaining code of the actual legitimate process is abandoned whilst the </a:t>
            </a:r>
            <a:r>
              <a:rPr lang="en-US" dirty="0" err="1" smtClean="0"/>
              <a:t>shellcode</a:t>
            </a:r>
            <a:r>
              <a:rPr lang="en-US" dirty="0" smtClean="0"/>
              <a:t> runs</a:t>
            </a:r>
          </a:p>
          <a:p>
            <a:r>
              <a:rPr lang="en-US" dirty="0" smtClean="0"/>
              <a:t>Bypasses security product hooks.</a:t>
            </a:r>
          </a:p>
          <a:p>
            <a:r>
              <a:rPr lang="en-US" dirty="0"/>
              <a:t>The </a:t>
            </a:r>
            <a:r>
              <a:rPr lang="en-US" dirty="0" err="1"/>
              <a:t>shellcode</a:t>
            </a:r>
            <a:r>
              <a:rPr lang="en-US" dirty="0"/>
              <a:t> executes before the process begins to avoid detection by Anti-malware </a:t>
            </a:r>
            <a:r>
              <a:rPr lang="en-US" dirty="0" smtClean="0"/>
              <a:t>hooks</a:t>
            </a:r>
          </a:p>
          <a:p>
            <a:r>
              <a:rPr lang="en-US" dirty="0" smtClean="0"/>
              <a:t>Runs with application icon of the original process.</a:t>
            </a:r>
          </a:p>
        </p:txBody>
      </p:sp>
    </p:spTree>
    <p:extLst>
      <p:ext uri="{BB962C8B-B14F-4D97-AF65-F5344CB8AC3E}">
        <p14:creationId xmlns:p14="http://schemas.microsoft.com/office/powerpoint/2010/main" val="102895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2" y="379562"/>
            <a:ext cx="10517038" cy="131112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Disadvantages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Uses </a:t>
            </a:r>
            <a:r>
              <a:rPr lang="en-US" dirty="0" err="1" smtClean="0"/>
              <a:t>VirtualAllocEx</a:t>
            </a:r>
            <a:r>
              <a:rPr lang="en-US" dirty="0" smtClean="0"/>
              <a:t> and </a:t>
            </a:r>
            <a:r>
              <a:rPr lang="en-US" dirty="0" err="1" smtClean="0"/>
              <a:t>WriteProcessMemory</a:t>
            </a:r>
            <a:r>
              <a:rPr lang="en-US" dirty="0" smtClean="0"/>
              <a:t>, which are usually detected by AV unless obfuscated</a:t>
            </a:r>
          </a:p>
          <a:p>
            <a:r>
              <a:rPr lang="en-US" dirty="0" smtClean="0"/>
              <a:t>May occasionally crash upon exit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051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1295" y="2823653"/>
            <a:ext cx="2810774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52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201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Early Bird APC Injection</vt:lpstr>
      <vt:lpstr>Basic Concepts</vt:lpstr>
      <vt:lpstr>Mechanism of Early Bird APC Injection</vt:lpstr>
      <vt:lpstr>Advantages &amp; Disadvantages</vt:lpstr>
      <vt:lpstr>Advantages</vt:lpstr>
      <vt:lpstr>Disadvantages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Injection</dc:title>
  <dc:creator>pc</dc:creator>
  <cp:lastModifiedBy>pc</cp:lastModifiedBy>
  <cp:revision>62</cp:revision>
  <dcterms:created xsi:type="dcterms:W3CDTF">2021-08-14T15:10:51Z</dcterms:created>
  <dcterms:modified xsi:type="dcterms:W3CDTF">2021-09-18T07:07:53Z</dcterms:modified>
</cp:coreProperties>
</file>