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1.png" Type="http://schemas.openxmlformats.org/officeDocument/2006/relationships/image" Id="rId3"/><Relationship Target="http://expressjs.com/resources/middleware.html" Type="http://schemas.openxmlformats.org/officeDocument/2006/relationships/hyperlink" TargetMode="External" Id="rId6"/><Relationship Target="http://expressjs.com/api.html#app.use" Type="http://schemas.openxmlformats.org/officeDocument/2006/relationships/hyperlink" TargetMode="External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1.png" Type="http://schemas.openxmlformats.org/officeDocument/2006/relationships/image" Id="rId3"/><Relationship Target="http://paularmstrong.github.io/swig/docs/" Type="http://schemas.openxmlformats.org/officeDocument/2006/relationships/hyperlink" TargetMode="External" Id="rId6"/><Relationship Target="http://expressjs.com/api.html#app.engine" Type="http://schemas.openxmlformats.org/officeDocument/2006/relationships/hyperlink" TargetMode="External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xpressjs.com/api.html#res.locals" Type="http://schemas.openxmlformats.org/officeDocument/2006/relationships/hyperlink" TargetMode="External" Id="rId4"/><Relationship Target="../media/image11.png" Type="http://schemas.openxmlformats.org/officeDocument/2006/relationships/image" Id="rId3"/><Relationship Target="../media/image14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17.png" Type="http://schemas.openxmlformats.org/officeDocument/2006/relationships/image" Id="rId3"/><Relationship Target="http://nodejs.org/api/process.html#process_process_env" Type="http://schemas.openxmlformats.org/officeDocument/2006/relationships/hyperlink" TargetMode="External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5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67150" x="459650"/>
            <a:ext cy="3150299" cx="4459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6700" lang="es-419"/>
              <a:t>Javascript &amp;</a:t>
            </a:r>
          </a:p>
          <a:p>
            <a:pPr algn="ctr">
              <a:spcBef>
                <a:spcPts val="0"/>
              </a:spcBef>
              <a:buNone/>
            </a:pPr>
            <a:r>
              <a:rPr sz="6700" lang="es-419"/>
              <a:t>Node.js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931825" x="1595275"/>
            <a:ext cy="774300" cx="211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s-419"/>
              <a:t>Avanzado</a:t>
            </a:r>
          </a:p>
        </p:txBody>
      </p:sp>
      <p:grpSp>
        <p:nvGrpSpPr>
          <p:cNvPr id="35" name="Shape 35"/>
          <p:cNvGrpSpPr/>
          <p:nvPr/>
        </p:nvGrpSpPr>
        <p:grpSpPr>
          <a:xfrm>
            <a:off y="110550" x="4125800"/>
            <a:ext cy="4878099" cx="4878099"/>
            <a:chOff y="110550" x="4125800"/>
            <a:chExt cy="4878099" cx="4878099"/>
          </a:xfrm>
        </p:grpSpPr>
        <p:pic>
          <p:nvPicPr>
            <p:cNvPr id="36" name="Shape 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10550" x="4125800"/>
              <a:ext cy="4878099" cx="4878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Shape 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2507775" x="5466350"/>
              <a:ext cy="326200" cx="326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Express.js avanzado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5593" b="3007" r="7878" l="5451"/>
          <a:stretch/>
        </p:blipFill>
        <p:spPr>
          <a:xfrm>
            <a:off y="287600" x="4661700"/>
            <a:ext cy="4701049" cx="44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2100" cx="42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Debugging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Configuración básica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Middleware's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Template engine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Locals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Development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6.Debugging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t="3908" b="3908" r="0" l="0"/>
          <a:stretch/>
        </p:blipFill>
        <p:spPr>
          <a:xfrm>
            <a:off y="1161450" x="3089725"/>
            <a:ext cy="2596625" cx="28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" type="body"/>
          </p:nvPr>
        </p:nvSpPr>
        <p:spPr>
          <a:xfrm>
            <a:off y="3638550" x="457200"/>
            <a:ext cy="1432499" cx="8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300" lang="es-419"/>
              <a:t>npm install -g node-inspector supervisor forever</a:t>
            </a:r>
          </a:p>
          <a:p>
            <a:pPr rtl="0">
              <a:spcBef>
                <a:spcPts val="0"/>
              </a:spcBef>
              <a:buNone/>
            </a:pPr>
            <a:r>
              <a:rPr sz="2300" lang="es-419"/>
              <a:t>$ supervisor --debug server.js</a:t>
            </a:r>
          </a:p>
          <a:p>
            <a:pPr rtl="0">
              <a:spcBef>
                <a:spcPts val="0"/>
              </a:spcBef>
              <a:buNone/>
            </a:pPr>
            <a:r>
              <a:rPr sz="2300" lang="es-419"/>
              <a:t>$ forever /usr/local/bin/node-inspector --web-port=9999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7.Configuración básica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1034100" cx="2717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package.json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conf.json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49" x="2818775"/>
            <a:ext cy="3971000" cx="39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8.Middleware's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3550" x="2868561"/>
            <a:ext cy="3406874" cx="340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1" type="body"/>
          </p:nvPr>
        </p:nvSpPr>
        <p:spPr>
          <a:xfrm>
            <a:off y="4130775" x="457200"/>
            <a:ext cy="984299" cx="8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5"/>
              </a:rPr>
              <a:t>http://expressjs.com/api.html#app.use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6"/>
              </a:rPr>
              <a:t>http://expressjs.com/resources/middleware.html</a:t>
            </a:r>
            <a:r>
              <a:rPr sz="2300" lang="es-419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9.Template engine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26400" x="2961662"/>
            <a:ext cy="3220674" cx="32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" type="body"/>
          </p:nvPr>
        </p:nvSpPr>
        <p:spPr>
          <a:xfrm>
            <a:off y="4130775" x="457200"/>
            <a:ext cy="973499" cx="8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5"/>
              </a:rPr>
              <a:t>http://expressjs.com/api.html#app.engine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6"/>
              </a:rPr>
              <a:t>http://paularmstrong.github.io/swig/docs/</a:t>
            </a:r>
            <a:r>
              <a:rPr sz="2300" lang="es-419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10.Locals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y="4435575" x="457200"/>
            <a:ext cy="559199" cx="8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4"/>
              </a:rPr>
              <a:t>http://expressjs.com/api.html#res.locals</a:t>
            </a:r>
            <a:r>
              <a:rPr sz="2300" lang="es-419"/>
              <a:t> 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t="22692" b="24189" r="0" l="0"/>
          <a:stretch/>
        </p:blipFill>
        <p:spPr>
          <a:xfrm>
            <a:off y="1471149" x="2000250"/>
            <a:ext cy="2732150" cx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12417" b="10505" r="0" l="0"/>
          <a:stretch/>
        </p:blipFill>
        <p:spPr>
          <a:xfrm>
            <a:off y="1267125" x="2757012"/>
            <a:ext cy="2449074" cx="31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11.Development Environment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t="5593" b="3007" r="7878" l="5451"/>
          <a:stretch/>
        </p:blipFill>
        <p:spPr>
          <a:xfrm>
            <a:off y="3502000" x="7709725"/>
            <a:ext cy="1486649" cx="14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" type="body"/>
          </p:nvPr>
        </p:nvSpPr>
        <p:spPr>
          <a:xfrm>
            <a:off y="4435575" x="457200"/>
            <a:ext cy="559199" cx="8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2300" lang="es-419">
                <a:solidFill>
                  <a:schemeClr val="hlink"/>
                </a:solidFill>
                <a:hlinkClick r:id="rId5"/>
              </a:rPr>
              <a:t>http://nodejs.org/api/process.html#process_process_env</a:t>
            </a:r>
            <a:r>
              <a:rPr sz="2300" lang="es-419"/>
              <a:t> </a:t>
            </a: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y="3535125" x="328650"/>
            <a:ext cy="1016400" cx="8034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300" lang="es-419"/>
              <a:t>NODE_ENV=development supervisor --debug server.js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sz="2300" lang="es-419"/>
              <a:t>NODE_ENV=development node server.js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3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12.Dinamic router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200150" x="457200"/>
            <a:ext cy="3722100" cx="42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Controlador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Motor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Vista y HTML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Modelo &amp; MongoDB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493500"/>
            <a:ext cy="5143499" cx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13.Modelo &amp; DB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70500" x="998775"/>
            <a:ext cy="2103924" cx="71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49325" x="7400025"/>
            <a:ext cy="1694174" cx="16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15.Socket.io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7612" x="3706125"/>
            <a:ext cy="4828275" cx="48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" type="body"/>
          </p:nvPr>
        </p:nvSpPr>
        <p:spPr>
          <a:xfrm>
            <a:off y="1200150" x="457200"/>
            <a:ext cy="3722100" cx="42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Express + Socket.io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Session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Fundamentos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t="4451" b="4523" r="0" l="0"/>
          <a:stretch/>
        </p:blipFill>
        <p:spPr>
          <a:xfrm>
            <a:off y="409275" x="3943025"/>
            <a:ext cy="4596625" cx="50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2100" cx="333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Hilo único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Asíncrono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Funciones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Scope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Objetos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17.Clusters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701225"/>
            <a:ext cy="5143499" cx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2100" cx="42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Master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Workers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1.Hilo único (Single thread)</a:t>
            </a: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t="1545" b="0" r="0" l="0"/>
          <a:stretch/>
        </p:blipFill>
        <p:spPr>
          <a:xfrm>
            <a:off y="1182875" x="1913875"/>
            <a:ext cy="3960624" cx="53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2.Asíncrono (Asynchronous)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1219200"/>
            <a:ext cy="857400" cx="199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Asíncrono</a:t>
            </a:r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y="1200150" x="4905537"/>
            <a:ext cy="857400" cx="1742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Síncrono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69224" x="4224146"/>
            <a:ext cy="3274275" cx="30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69800" x="654100"/>
            <a:ext cy="3373700" cx="31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2.Asíncrono (Asynchronous)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49125" x="239975"/>
            <a:ext cy="2964700" cx="49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body"/>
          </p:nvPr>
        </p:nvSpPr>
        <p:spPr>
          <a:xfrm>
            <a:off y="1474225" x="5279725"/>
            <a:ext cy="2184600" cx="328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s-419"/>
              <a:t>Número de solicitudes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s-419"/>
              <a:t>Conecciones establecidas actuales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s-419"/>
              <a:t>Programa asíncrono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s-419"/>
              <a:t>Diferencia de manejo en 3500 conexiones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Funciones - Scope - Objetos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12138" b="12327" r="4458" l="4184"/>
          <a:stretch/>
        </p:blipFill>
        <p:spPr>
          <a:xfrm>
            <a:off y="1555875" x="1268950"/>
            <a:ext cy="3142875" cx="66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3.Funciones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Se puede crear una función de forma literal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Se les pueden asignar a una variable, a un array o a las propiedades de otro objeto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Se les pueden pasar argumentos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Pueden retornar argumentos</a:t>
            </a:r>
          </a:p>
          <a:p>
            <a:pPr rtl="0" lvl="0" indent="-3746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300" lang="es-419"/>
              <a:t>Pueden poseer propiedades que pueden ser creadas dinámicamente y asignadas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4.Scope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50374" x="2004851"/>
            <a:ext cy="3993125" cx="4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5.Objetos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81150" x="1271587"/>
            <a:ext cy="1981200" cx="66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t="4451" b="4523" r="0" l="0"/>
          <a:stretch/>
        </p:blipFill>
        <p:spPr>
          <a:xfrm>
            <a:off y="3650225" x="7503500"/>
            <a:ext cy="1355674" cx="14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